
<file path=[Content_Types].xml><?xml version="1.0" encoding="utf-8"?>
<Types xmlns="http://schemas.openxmlformats.org/package/2006/content-types">
  <Override PartName="/_rels/.rels" ContentType="application/vnd.openxmlformats-package.relationships+xml"/>
  <Override PartName="/ppt/notesSlides/notesSlide4.xml" ContentType="application/vnd.openxmlformats-officedocument.presentationml.notesSlide+xml"/>
  <Override PartName="/ppt/notesSlides/_rels/notesSlide4.xml.rels" ContentType="application/vnd.openxmlformats-package.relationships+xml"/>
  <Override PartName="/ppt/notesSlides/_rels/notesSlide3.xml.rels" ContentType="application/vnd.openxmlformats-package.relationships+xml"/>
  <Override PartName="/ppt/notesSlides/notesSlide3.xml" ContentType="application/vnd.openxmlformats-officedocument.presentationml.notesSlide+xml"/>
  <Override PartName="/ppt/slides/_rels/slide205.xml.rels" ContentType="application/vnd.openxmlformats-package.relationships+xml"/>
  <Override PartName="/ppt/slides/_rels/slide204.xml.rels" ContentType="application/vnd.openxmlformats-package.relationships+xml"/>
  <Override PartName="/ppt/slides/_rels/slide203.xml.rels" ContentType="application/vnd.openxmlformats-package.relationships+xml"/>
  <Override PartName="/ppt/slides/_rels/slide202.xml.rels" ContentType="application/vnd.openxmlformats-package.relationships+xml"/>
  <Override PartName="/ppt/slides/_rels/slide199.xml.rels" ContentType="application/vnd.openxmlformats-package.relationships+xml"/>
  <Override PartName="/ppt/slides/_rels/slide89.xml.rels" ContentType="application/vnd.openxmlformats-package.relationships+xml"/>
  <Override PartName="/ppt/slides/_rels/slide179.xml.rels" ContentType="application/vnd.openxmlformats-package.relationships+xml"/>
  <Override PartName="/ppt/slides/_rels/slide193.xml.rels" ContentType="application/vnd.openxmlformats-package.relationships+xml"/>
  <Override PartName="/ppt/slides/_rels/slide88.xml.rels" ContentType="application/vnd.openxmlformats-package.relationships+xml"/>
  <Override PartName="/ppt/slides/_rels/slide31.xml.rels" ContentType="application/vnd.openxmlformats-package.relationships+xml"/>
  <Override PartName="/ppt/slides/_rels/slide178.xml.rels" ContentType="application/vnd.openxmlformats-package.relationships+xml"/>
  <Override PartName="/ppt/slides/_rels/slide87.xml.rels" ContentType="application/vnd.openxmlformats-package.relationships+xml"/>
  <Override PartName="/ppt/slides/_rels/slide30.xml.rels" ContentType="application/vnd.openxmlformats-package.relationships+xml"/>
  <Override PartName="/ppt/slides/_rels/slide177.xml.rels" ContentType="application/vnd.openxmlformats-package.relationships+xml"/>
  <Override PartName="/ppt/slides/_rels/slide76.xml.rels" ContentType="application/vnd.openxmlformats-package.relationships+xml"/>
  <Override PartName="/ppt/slides/_rels/slide166.xml.rels" ContentType="application/vnd.openxmlformats-package.relationships+xml"/>
  <Override PartName="/ppt/slides/_rels/slide75.xml.rels" ContentType="application/vnd.openxmlformats-package.relationships+xml"/>
  <Override PartName="/ppt/slides/_rels/slide165.xml.rels" ContentType="application/vnd.openxmlformats-package.relationships+xml"/>
  <Override PartName="/ppt/slides/_rels/slide74.xml.rels" ContentType="application/vnd.openxmlformats-package.relationships+xml"/>
  <Override PartName="/ppt/slides/_rels/slide164.xml.rels" ContentType="application/vnd.openxmlformats-package.relationships+xml"/>
  <Override PartName="/ppt/slides/_rels/slide73.xml.rels" ContentType="application/vnd.openxmlformats-package.relationships+xml"/>
  <Override PartName="/ppt/slides/_rels/slide163.xml.rels" ContentType="application/vnd.openxmlformats-package.relationships+xml"/>
  <Override PartName="/ppt/slides/_rels/slide72.xml.rels" ContentType="application/vnd.openxmlformats-package.relationships+xml"/>
  <Override PartName="/ppt/slides/_rels/slide71.xml.rels" ContentType="application/vnd.openxmlformats-package.relationships+xml"/>
  <Override PartName="/ppt/slides/_rels/slide9.xml.rels" ContentType="application/vnd.openxmlformats-package.relationships+xml"/>
  <Override PartName="/ppt/slides/_rels/slide65.xml.rels" ContentType="application/vnd.openxmlformats-package.relationships+xml"/>
  <Override PartName="/ppt/slides/_rels/slide8.xml.rels" ContentType="application/vnd.openxmlformats-package.relationships+xml"/>
  <Override PartName="/ppt/slides/_rels/slide67.xml.rels" ContentType="application/vnd.openxmlformats-package.relationships+xml"/>
  <Override PartName="/ppt/slides/_rels/slide118.xml.rels" ContentType="application/vnd.openxmlformats-package.relationships+xml"/>
  <Override PartName="/ppt/slides/_rels/slide186.xml.rels" ContentType="application/vnd.openxmlformats-package.relationships+xml"/>
  <Override PartName="/ppt/slides/_rels/slide64.xml.rels" ContentType="application/vnd.openxmlformats-package.relationships+xml"/>
  <Override PartName="/ppt/slides/_rels/slide209.xml.rels" ContentType="application/vnd.openxmlformats-package.relationships+xml"/>
  <Override PartName="/ppt/slides/_rels/slide154.xml.rels" ContentType="application/vnd.openxmlformats-package.relationships+xml"/>
  <Override PartName="/ppt/slides/_rels/slide63.xml.rels" ContentType="application/vnd.openxmlformats-package.relationships+xml"/>
  <Override PartName="/ppt/slides/_rels/slide208.xml.rels" ContentType="application/vnd.openxmlformats-package.relationships+xml"/>
  <Override PartName="/ppt/slides/_rels/slide153.xml.rels" ContentType="application/vnd.openxmlformats-package.relationships+xml"/>
  <Override PartName="/ppt/slides/_rels/slide62.xml.rels" ContentType="application/vnd.openxmlformats-package.relationships+xml"/>
  <Override PartName="/ppt/slides/_rels/slide61.xml.rels" ContentType="application/vnd.openxmlformats-package.relationships+xml"/>
  <Override PartName="/ppt/slides/_rels/slide79.xml.rels" ContentType="application/vnd.openxmlformats-package.relationships+xml"/>
  <Override PartName="/ppt/slides/_rels/slide60.xml.rels" ContentType="application/vnd.openxmlformats-package.relationships+xml"/>
  <Override PartName="/ppt/slides/_rels/slide3.xml.rels" ContentType="application/vnd.openxmlformats-package.relationships+xml"/>
  <Override PartName="/ppt/slides/_rels/slide192.xml.rels" ContentType="application/vnd.openxmlformats-package.relationships+xml"/>
  <Override PartName="/ppt/slides/_rels/slide59.xml.rels" ContentType="application/vnd.openxmlformats-package.relationships+xml"/>
  <Override PartName="/ppt/slides/_rels/slide149.xml.rels" ContentType="application/vnd.openxmlformats-package.relationships+xml"/>
  <Override PartName="/ppt/slides/_rels/slide56.xml.rels" ContentType="application/vnd.openxmlformats-package.relationships+xml"/>
  <Override PartName="/ppt/slides/_rels/slide107.xml.rels" ContentType="application/vnd.openxmlformats-package.relationships+xml"/>
  <Override PartName="/ppt/slides/_rels/slide55.xml.rels" ContentType="application/vnd.openxmlformats-package.relationships+xml"/>
  <Override PartName="/ppt/slides/_rels/slide106.xml.rels" ContentType="application/vnd.openxmlformats-package.relationships+xml"/>
  <Override PartName="/ppt/slides/_rels/slide52.xml.rels" ContentType="application/vnd.openxmlformats-package.relationships+xml"/>
  <Override PartName="/ppt/slides/_rels/slide54.xml.rels" ContentType="application/vnd.openxmlformats-package.relationships+xml"/>
  <Override PartName="/ppt/slides/_rels/slide105.xml.rels" ContentType="application/vnd.openxmlformats-package.relationships+xml"/>
  <Override PartName="/ppt/slides/_rels/slide139.xml.rels" ContentType="application/vnd.openxmlformats-package.relationships+xml"/>
  <Override PartName="/ppt/slides/_rels/slide138.xml.rels" ContentType="application/vnd.openxmlformats-package.relationships+xml"/>
  <Override PartName="/ppt/slides/_rels/slide180.xml.rels" ContentType="application/vnd.openxmlformats-package.relationships+xml"/>
  <Override PartName="/ppt/slides/_rels/slide47.xml.rels" ContentType="application/vnd.openxmlformats-package.relationships+xml"/>
  <Override PartName="/ppt/slides/_rels/slide137.xml.rels" ContentType="application/vnd.openxmlformats-package.relationships+xml"/>
  <Override PartName="/ppt/slides/_rels/slide21.xml.rels" ContentType="application/vnd.openxmlformats-package.relationships+xml"/>
  <Override PartName="/ppt/slides/_rels/slide111.xml.rels" ContentType="application/vnd.openxmlformats-package.relationships+xml"/>
  <Override PartName="/ppt/slides/_rels/slide168.xml.rels" ContentType="application/vnd.openxmlformats-package.relationships+xml"/>
  <Override PartName="/ppt/slides/_rels/slide20.xml.rels" ContentType="application/vnd.openxmlformats-package.relationships+xml"/>
  <Override PartName="/ppt/slides/_rels/slide110.xml.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22.xml.rels" ContentType="application/vnd.openxmlformats-package.relationships+xml"/>
  <Override PartName="/ppt/slides/_rels/slide112.xml.rels" ContentType="application/vnd.openxmlformats-package.relationships+xml"/>
  <Override PartName="/ppt/slides/_rels/slide169.xml.rels" ContentType="application/vnd.openxmlformats-package.relationships+xml"/>
  <Override PartName="/ppt/slides/_rels/slide14.xml.rels" ContentType="application/vnd.openxmlformats-package.relationships+xml"/>
  <Override PartName="/ppt/slides/_rels/slide201.xml.rels" ContentType="application/vnd.openxmlformats-package.relationships+xml"/>
  <Override PartName="/ppt/slides/_rels/slide13.xml.rels" ContentType="application/vnd.openxmlformats-package.relationships+xml"/>
  <Override PartName="/ppt/slides/_rels/slide78.xml.rels" ContentType="application/vnd.openxmlformats-package.relationships+xml"/>
  <Override PartName="/ppt/slides/_rels/slide103.xml.rels" ContentType="application/vnd.openxmlformats-package.relationships+xml"/>
  <Override PartName="/ppt/slides/_rels/slide69.xml.rels" ContentType="application/vnd.openxmlformats-package.relationships+xml"/>
  <Override PartName="/ppt/slides/_rels/slide83.xml.rels" ContentType="application/vnd.openxmlformats-package.relationships+xml"/>
  <Override PartName="/ppt/slides/_rels/slide173.xml.rels" ContentType="application/vnd.openxmlformats-package.relationships+xml"/>
  <Override PartName="/ppt/slides/_rels/slide50.xml.rels" ContentType="application/vnd.openxmlformats-package.relationships+xml"/>
  <Override PartName="/ppt/slides/_rels/slide140.xml.rels" ContentType="application/vnd.openxmlformats-package.relationships+xml"/>
  <Override PartName="/ppt/slides/_rels/slide197.xml.rels" ContentType="application/vnd.openxmlformats-package.relationships+xml"/>
  <Override PartName="/ppt/slides/_rels/slide5.xml.rels" ContentType="application/vnd.openxmlformats-package.relationships+xml"/>
  <Override PartName="/ppt/slides/_rels/slide27.xml.rels" ContentType="application/vnd.openxmlformats-package.relationships+xml"/>
  <Override PartName="/ppt/slides/_rels/slide90.xml.rels" ContentType="application/vnd.openxmlformats-package.relationships+xml"/>
  <Override PartName="/ppt/slides/_rels/slide129.xml.rels" ContentType="application/vnd.openxmlformats-package.relationships+xml"/>
  <Override PartName="/ppt/slides/_rels/slide207.xml.rels" ContentType="application/vnd.openxmlformats-package.relationships+xml"/>
  <Override PartName="/ppt/slides/_rels/slide152.xml.rels" ContentType="application/vnd.openxmlformats-package.relationships+xml"/>
  <Override PartName="/ppt/slides/_rels/slide19.xml.rels" ContentType="application/vnd.openxmlformats-package.relationships+xml"/>
  <Override PartName="/ppt/slides/_rels/slide33.xml.rels" ContentType="application/vnd.openxmlformats-package.relationships+xml"/>
  <Override PartName="/ppt/slides/_rels/slide123.xml.rels" ContentType="application/vnd.openxmlformats-package.relationships+xml"/>
  <Override PartName="/ppt/slides/_rels/slide200.xml.rels" ContentType="application/vnd.openxmlformats-package.relationships+xml"/>
  <Override PartName="/ppt/slides/_rels/slide12.xml.rels" ContentType="application/vnd.openxmlformats-package.relationships+xml"/>
  <Override PartName="/ppt/slides/_rels/slide159.xml.rels" ContentType="application/vnd.openxmlformats-package.relationships+xml"/>
  <Override PartName="/ppt/slides/_rels/slide119.xml.rels" ContentType="application/vnd.openxmlformats-package.relationships+xml"/>
  <Override PartName="/ppt/slides/_rels/slide68.xml.rels" ContentType="application/vnd.openxmlformats-package.relationships+xml"/>
  <Override PartName="/ppt/slides/_rels/slide4.xml.rels" ContentType="application/vnd.openxmlformats-package.relationships+xml"/>
  <Override PartName="/ppt/slides/_rels/slide206.xml.rels" ContentType="application/vnd.openxmlformats-package.relationships+xml"/>
  <Override PartName="/ppt/slides/_rels/slide151.xml.rels" ContentType="application/vnd.openxmlformats-package.relationships+xml"/>
  <Override PartName="/ppt/slides/_rels/slide18.xml.rels" ContentType="application/vnd.openxmlformats-package.relationships+xml"/>
  <Override PartName="/ppt/slides/_rels/slide11.xml.rels" ContentType="application/vnd.openxmlformats-package.relationships+xml"/>
  <Override PartName="/ppt/slides/_rels/slide101.xml.rels" ContentType="application/vnd.openxmlformats-package.relationships+xml"/>
  <Override PartName="/ppt/slides/_rels/slide158.xml.rels" ContentType="application/vnd.openxmlformats-package.relationships+xml"/>
  <Override PartName="/ppt/slides/_rels/slide25.xml.rels" ContentType="application/vnd.openxmlformats-package.relationships+xml"/>
  <Override PartName="/ppt/slides/_rels/slide115.xml.rels" ContentType="application/vnd.openxmlformats-package.relationships+xml"/>
  <Override PartName="/ppt/slides/_rels/slide51.xml.rels" ContentType="application/vnd.openxmlformats-package.relationships+xml"/>
  <Override PartName="/ppt/slides/_rels/slide167.xml.rels" ContentType="application/vnd.openxmlformats-package.relationships+xml"/>
  <Override PartName="/ppt/slides/_rels/slide141.xml.rels" ContentType="application/vnd.openxmlformats-package.relationships+xml"/>
  <Override PartName="/ppt/slides/_rels/slide198.xml.rels" ContentType="application/vnd.openxmlformats-package.relationships+xml"/>
  <Override PartName="/ppt/slides/_rels/slide6.xml.rels" ContentType="application/vnd.openxmlformats-package.relationships+xml"/>
  <Override PartName="/ppt/slides/_rels/slide161.xml.rels" ContentType="application/vnd.openxmlformats-package.relationships+xml"/>
  <Override PartName="/ppt/slides/_rels/slide28.xml.rels" ContentType="application/vnd.openxmlformats-package.relationships+xml"/>
  <Override PartName="/ppt/slides/_rels/slide84.xml.rels" ContentType="application/vnd.openxmlformats-package.relationships+xml"/>
  <Override PartName="/ppt/slides/_rels/slide174.xml.rels" ContentType="application/vnd.openxmlformats-package.relationships+xml"/>
  <Override PartName="/ppt/slides/_rels/slide7.xml.rels" ContentType="application/vnd.openxmlformats-package.relationships+xml"/>
  <Override PartName="/ppt/slides/_rels/slide66.xml.rels" ContentType="application/vnd.openxmlformats-package.relationships+xml"/>
  <Override PartName="/ppt/slides/_rels/slide117.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134.xml.rels" ContentType="application/vnd.openxmlformats-package.relationships+xml"/>
  <Override PartName="/ppt/slides/_rels/slide23.xml.rels" ContentType="application/vnd.openxmlformats-package.relationships+xml"/>
  <Override PartName="/ppt/slides/_rels/slide113.xml.rels" ContentType="application/vnd.openxmlformats-package.relationships+xml"/>
  <Override PartName="/ppt/slides/_rels/slide85.xml.rels" ContentType="application/vnd.openxmlformats-package.relationships+xml"/>
  <Override PartName="/ppt/slides/_rels/slide175.xml.rels" ContentType="application/vnd.openxmlformats-package.relationships+xml"/>
  <Override PartName="/ppt/slides/_rels/slide2.xml.rels" ContentType="application/vnd.openxmlformats-package.relationships+xml"/>
  <Override PartName="/ppt/slides/_rels/slide45.xml.rels" ContentType="application/vnd.openxmlformats-package.relationships+xml"/>
  <Override PartName="/ppt/slides/_rels/slide133.xml.rels" ContentType="application/vnd.openxmlformats-package.relationships+xml"/>
  <Override PartName="/ppt/slides/_rels/slide82.xml.rels" ContentType="application/vnd.openxmlformats-package.relationships+xml"/>
  <Override PartName="/ppt/slides/_rels/slide135.xml.rels" ContentType="application/vnd.openxmlformats-package.relationships+xml"/>
  <Override PartName="/ppt/slides/_rels/slide24.xml.rels" ContentType="application/vnd.openxmlformats-package.relationships+xml"/>
  <Override PartName="/ppt/slides/_rels/slide114.xml.rels" ContentType="application/vnd.openxmlformats-package.relationships+xml"/>
  <Override PartName="/ppt/slides/_rels/slide86.xml.rels" ContentType="application/vnd.openxmlformats-package.relationships+xml"/>
  <Override PartName="/ppt/slides/_rels/slide176.xml.rels" ContentType="application/vnd.openxmlformats-package.relationships+xml"/>
  <Override PartName="/ppt/slides/_rels/slide150.xml.rels" ContentType="application/vnd.openxmlformats-package.relationships+xml"/>
  <Override PartName="/ppt/slides/_rels/slide17.xml.rels" ContentType="application/vnd.openxmlformats-package.relationships+xml"/>
  <Override PartName="/ppt/slides/_rels/slide162.xml.rels" ContentType="application/vnd.openxmlformats-package.relationships+xml"/>
  <Override PartName="/ppt/slides/_rels/slide29.xml.rels" ContentType="application/vnd.openxmlformats-package.relationships+xml"/>
  <Override PartName="/ppt/slides/_rels/slide10.xml.rels" ContentType="application/vnd.openxmlformats-package.relationships+xml"/>
  <Override PartName="/ppt/slides/_rels/slide100.xml.rels" ContentType="application/vnd.openxmlformats-package.relationships+xml"/>
  <Override PartName="/ppt/slides/_rels/slide157.xml.rels" ContentType="application/vnd.openxmlformats-package.relationships+xml"/>
  <Override PartName="/ppt/slides/_rels/slide32.xml.rels" ContentType="application/vnd.openxmlformats-package.relationships+xml"/>
  <Override PartName="/ppt/slides/_rels/slide58.xml.rels" ContentType="application/vnd.openxmlformats-package.relationships+xml"/>
  <Override PartName="/ppt/slides/_rels/slide26.xml.rels" ContentType="application/vnd.openxmlformats-package.relationships+xml"/>
  <Override PartName="/ppt/slides/_rels/slide116.xml.rels" ContentType="application/vnd.openxmlformats-package.relationships+xml"/>
  <Override PartName="/ppt/slides/_rels/slide130.xml.rels" ContentType="application/vnd.openxmlformats-package.relationships+xml"/>
  <Override PartName="/ppt/slides/_rels/slide143.xml.rels" ContentType="application/vnd.openxmlformats-package.relationships+xml"/>
  <Override PartName="/ppt/slides/_rels/slide92.xml.rels" ContentType="application/vnd.openxmlformats-package.relationships+xml"/>
  <Override PartName="/ppt/slides/_rels/slide34.xml.rels" ContentType="application/vnd.openxmlformats-package.relationships+xml"/>
  <Override PartName="/ppt/slides/_rels/slide124.xml.rels" ContentType="application/vnd.openxmlformats-package.relationships+xml"/>
  <Override PartName="/ppt/slides/_rels/slide102.xml.rels" ContentType="application/vnd.openxmlformats-package.relationships+xml"/>
  <Override PartName="/ppt/slides/_rels/slide77.xml.rels" ContentType="application/vnd.openxmlformats-package.relationships+xml"/>
  <Override PartName="/ppt/slides/_rels/slide144.xml.rels" ContentType="application/vnd.openxmlformats-package.relationships+xml"/>
  <Override PartName="/ppt/slides/_rels/slide93.xml.rels" ContentType="application/vnd.openxmlformats-package.relationships+xml"/>
  <Override PartName="/ppt/slides/_rels/slide35.xml.rels" ContentType="application/vnd.openxmlformats-package.relationships+xml"/>
  <Override PartName="/ppt/slides/_rels/slide125.xml.rels" ContentType="application/vnd.openxmlformats-package.relationships+xml"/>
  <Override PartName="/ppt/slides/_rels/slide145.xml.rels" ContentType="application/vnd.openxmlformats-package.relationships+xml"/>
  <Override PartName="/ppt/slides/_rels/slide94.xml.rels" ContentType="application/vnd.openxmlformats-package.relationships+xml"/>
  <Override PartName="/ppt/slides/_rels/slide147.xml.rels" ContentType="application/vnd.openxmlformats-package.relationships+xml"/>
  <Override PartName="/ppt/slides/_rels/slide36.xml.rels" ContentType="application/vnd.openxmlformats-package.relationships+xml"/>
  <Override PartName="/ppt/slides/_rels/slide126.xml.rels" ContentType="application/vnd.openxmlformats-package.relationships+xml"/>
  <Override PartName="/ppt/slides/_rels/slide146.xml.rels" ContentType="application/vnd.openxmlformats-package.relationships+xml"/>
  <Override PartName="/ppt/slides/_rels/slide95.xml.rels" ContentType="application/vnd.openxmlformats-package.relationships+xml"/>
  <Override PartName="/ppt/slides/_rels/slide148.xml.rels" ContentType="application/vnd.openxmlformats-package.relationships+xml"/>
  <Override PartName="/ppt/slides/_rels/slide127.xml.rels" ContentType="application/vnd.openxmlformats-package.relationships+xml"/>
  <Override PartName="/ppt/slides/_rels/slide128.xml.rels" ContentType="application/vnd.openxmlformats-package.relationships+xml"/>
  <Override PartName="/ppt/slides/_rels/slide91.xml.rels" ContentType="application/vnd.openxmlformats-package.relationships+xml"/>
  <Override PartName="/ppt/slides/_rels/slide142.xml.rels" ContentType="application/vnd.openxmlformats-package.relationships+xml"/>
  <Override PartName="/ppt/slides/_rels/slide40.xml.rels" ContentType="application/vnd.openxmlformats-package.relationships+xml"/>
  <Override PartName="/ppt/slides/_rels/slide187.xml.rels" ContentType="application/vnd.openxmlformats-package.relationships+xml"/>
  <Override PartName="/ppt/slides/_rels/slide41.xml.rels" ContentType="application/vnd.openxmlformats-package.relationships+xml"/>
  <Override PartName="/ppt/slides/_rels/slide98.xml.rels" ContentType="application/vnd.openxmlformats-package.relationships+xml"/>
  <Override PartName="/ppt/slides/_rels/slide188.xml.rels" ContentType="application/vnd.openxmlformats-package.relationships+xml"/>
  <Override PartName="/ppt/slides/_rels/slide42.xml.rels" ContentType="application/vnd.openxmlformats-package.relationships+xml"/>
  <Override PartName="/ppt/slides/_rels/slide99.xml.rels" ContentType="application/vnd.openxmlformats-package.relationships+xml"/>
  <Override PartName="/ppt/slides/_rels/slide189.xml.rels" ContentType="application/vnd.openxmlformats-package.relationships+xml"/>
  <Override PartName="/ppt/slides/_rels/slide43.xml.rels" ContentType="application/vnd.openxmlformats-package.relationships+xml"/>
  <Override PartName="/ppt/slides/_rels/slide46.xml.rels" ContentType="application/vnd.openxmlformats-package.relationships+xml"/>
  <Override PartName="/ppt/slides/_rels/slide136.xml.rels" ContentType="application/vnd.openxmlformats-package.relationships+xml"/>
  <Override PartName="/ppt/slides/_rels/slide53.xml.rels" ContentType="application/vnd.openxmlformats-package.relationships+xml"/>
  <Override PartName="/ppt/slides/_rels/slide104.xml.rels" ContentType="application/vnd.openxmlformats-package.relationships+xml"/>
  <Override PartName="/ppt/slides/_rels/slide120.xml.rels" ContentType="application/vnd.openxmlformats-package.relationships+xml"/>
  <Override PartName="/ppt/slides/_rels/slide96.xml.rels" ContentType="application/vnd.openxmlformats-package.relationships+xml"/>
  <Override PartName="/ppt/slides/_rels/slide70.xml.rels" ContentType="application/vnd.openxmlformats-package.relationships+xml"/>
  <Override PartName="/ppt/slides/_rels/slide121.xml.rels" ContentType="application/vnd.openxmlformats-package.relationships+xml"/>
  <Override PartName="/ppt/slides/_rels/slide97.xml.rels" ContentType="application/vnd.openxmlformats-package.relationships+xml"/>
  <Override PartName="/ppt/slides/_rels/slide122.xml.rels" ContentType="application/vnd.openxmlformats-package.relationships+xml"/>
  <Override PartName="/ppt/slides/_rels/slide80.xml.rels" ContentType="application/vnd.openxmlformats-package.relationships+xml"/>
  <Override PartName="/ppt/slides/_rels/slide131.xml.rels" ContentType="application/vnd.openxmlformats-package.relationships+xml"/>
  <Override PartName="/ppt/slides/_rels/slide81.xml.rels" ContentType="application/vnd.openxmlformats-package.relationships+xml"/>
  <Override PartName="/ppt/slides/_rels/slide132.xml.rels" ContentType="application/vnd.openxmlformats-package.relationships+xml"/>
  <Override PartName="/ppt/slides/_rels/slide155.xml.rels" ContentType="application/vnd.openxmlformats-package.relationships+xml"/>
  <Override PartName="/ppt/slides/_rels/slide156.xml.rels" ContentType="application/vnd.openxmlformats-package.relationships+xml"/>
  <Override PartName="/ppt/slides/_rels/slide160.xml.rels" ContentType="application/vnd.openxmlformats-package.relationships+xml"/>
  <Override PartName="/ppt/slides/_rels/slide37.xml.rels" ContentType="application/vnd.openxmlformats-package.relationships+xml"/>
  <Override PartName="/ppt/slides/_rels/slide170.xml.rels" ContentType="application/vnd.openxmlformats-package.relationships+xml"/>
  <Override PartName="/ppt/slides/_rels/slide38.xml.rels" ContentType="application/vnd.openxmlformats-package.relationships+xml"/>
  <Override PartName="/ppt/slides/_rels/slide171.xml.rels" ContentType="application/vnd.openxmlformats-package.relationships+xml"/>
  <Override PartName="/ppt/slides/_rels/slide39.xml.rels" ContentType="application/vnd.openxmlformats-package.relationships+xml"/>
  <Override PartName="/ppt/slides/_rels/slide172.xml.rels" ContentType="application/vnd.openxmlformats-package.relationships+xml"/>
  <Override PartName="/ppt/slides/_rels/slide210.xml.rels" ContentType="application/vnd.openxmlformats-package.relationships+xml"/>
  <Override PartName="/ppt/slides/_rels/slide48.xml.rels" ContentType="application/vnd.openxmlformats-package.relationships+xml"/>
  <Override PartName="/ppt/slides/_rels/slide181.xml.rels" ContentType="application/vnd.openxmlformats-package.relationships+xml"/>
  <Override PartName="/ppt/slides/_rels/slide49.xml.rels" ContentType="application/vnd.openxmlformats-package.relationships+xml"/>
  <Override PartName="/ppt/slides/_rels/slide182.xml.rels" ContentType="application/vnd.openxmlformats-package.relationships+xml"/>
  <Override PartName="/ppt/slides/_rels/slide183.xml.rels" ContentType="application/vnd.openxmlformats-package.relationships+xml"/>
  <Override PartName="/ppt/slides/_rels/slide184.xml.rels" ContentType="application/vnd.openxmlformats-package.relationships+xml"/>
  <Override PartName="/ppt/slides/_rels/slide185.xml.rels" ContentType="application/vnd.openxmlformats-package.relationships+xml"/>
  <Override PartName="/ppt/slides/_rels/slide57.xml.rels" ContentType="application/vnd.openxmlformats-package.relationships+xml"/>
  <Override PartName="/ppt/slides/_rels/slide108.xml.rels" ContentType="application/vnd.openxmlformats-package.relationships+xml"/>
  <Override PartName="/ppt/slides/_rels/slide190.xml.rels" ContentType="application/vnd.openxmlformats-package.relationships+xml"/>
  <Override PartName="/ppt/slides/_rels/slide109.xml.rels" ContentType="application/vnd.openxmlformats-package.relationships+xml"/>
  <Override PartName="/ppt/slides/_rels/slide191.xml.rels" ContentType="application/vnd.openxmlformats-package.relationships+xml"/>
  <Override PartName="/ppt/slides/_rels/slide194.xml.rels" ContentType="application/vnd.openxmlformats-package.relationships+xml"/>
  <Override PartName="/ppt/slides/_rels/slide195.xml.rels" ContentType="application/vnd.openxmlformats-package.relationships+xml"/>
  <Override PartName="/ppt/slides/_rels/slide196.xml.rels" ContentType="application/vnd.openxmlformats-package.relationships+xml"/>
  <Override PartName="/ppt/slides/slide210.xml" ContentType="application/vnd.openxmlformats-officedocument.presentationml.slide+xml"/>
  <Override PartName="/ppt/slides/slide204.xml" ContentType="application/vnd.openxmlformats-officedocument.presentationml.slide+xml"/>
  <Override PartName="/ppt/slides/slide203.xml" ContentType="application/vnd.openxmlformats-officedocument.presentationml.slide+xml"/>
  <Override PartName="/ppt/slides/slide202.xml" ContentType="application/vnd.openxmlformats-officedocument.presentationml.slide+xml"/>
  <Override PartName="/ppt/slides/slide201.xml" ContentType="application/vnd.openxmlformats-officedocument.presentationml.slide+xml"/>
  <Override PartName="/ppt/slides/slide200.xml" ContentType="application/vnd.openxmlformats-officedocument.presentationml.slide+xml"/>
  <Override PartName="/ppt/slides/slide199.xml" ContentType="application/vnd.openxmlformats-officedocument.presentationml.slide+xml"/>
  <Override PartName="/ppt/slides/slide96.xml" ContentType="application/vnd.openxmlformats-officedocument.presentationml.slide+xml"/>
  <Override PartName="/ppt/slides/slide131.xml" ContentType="application/vnd.openxmlformats-officedocument.presentationml.slide+xml"/>
  <Override PartName="/ppt/slides/slide95.xml" ContentType="application/vnd.openxmlformats-officedocument.presentationml.slide+xml"/>
  <Override PartName="/ppt/slides/slide130.xml" ContentType="application/vnd.openxmlformats-officedocument.presentationml.slide+xml"/>
  <Override PartName="/ppt/slides/slide88.xml" ContentType="application/vnd.openxmlformats-officedocument.presentationml.slide+xml"/>
  <Override PartName="/ppt/slides/slide123.xml" ContentType="application/vnd.openxmlformats-officedocument.presentationml.slide+xml"/>
  <Override PartName="/ppt/slides/slide87.xml" ContentType="application/vnd.openxmlformats-officedocument.presentationml.slide+xml"/>
  <Override PartName="/ppt/slides/slide122.xml" ContentType="application/vnd.openxmlformats-officedocument.presentationml.slide+xml"/>
  <Override PartName="/ppt/slides/slide86.xml" ContentType="application/vnd.openxmlformats-officedocument.presentationml.slide+xml"/>
  <Override PartName="/ppt/slides/slide121.xml" ContentType="application/vnd.openxmlformats-officedocument.presentationml.slide+xml"/>
  <Override PartName="/ppt/slides/slide85.xml" ContentType="application/vnd.openxmlformats-officedocument.presentationml.slide+xml"/>
  <Override PartName="/ppt/slides/slide120.xml" ContentType="application/vnd.openxmlformats-officedocument.presentationml.slide+xml"/>
  <Override PartName="/ppt/slides/slide84.xml" ContentType="application/vnd.openxmlformats-officedocument.presentationml.slide+xml"/>
  <Override PartName="/ppt/slides/slide83.xml" ContentType="application/vnd.openxmlformats-officedocument.presentationml.slide+xml"/>
  <Override PartName="/ppt/slides/slide82.xml" ContentType="application/vnd.openxmlformats-officedocument.presentationml.slide+xml"/>
  <Override PartName="/ppt/slides/slide81.xml" ContentType="application/vnd.openxmlformats-officedocument.presentationml.slide+xml"/>
  <Override PartName="/ppt/slides/slide80.xml" ContentType="application/vnd.openxmlformats-officedocument.presentationml.slide+xml"/>
  <Override PartName="/ppt/slides/slide179.xml" ContentType="application/vnd.openxmlformats-officedocument.presentationml.slide+xml"/>
  <Override PartName="/ppt/slides/slide78.xml" ContentType="application/vnd.openxmlformats-officedocument.presentationml.slide+xml"/>
  <Override PartName="/ppt/slides/slide113.xml" ContentType="application/vnd.openxmlformats-officedocument.presentationml.slide+xml"/>
  <Override PartName="/ppt/slides/slide77.xml" ContentType="application/vnd.openxmlformats-officedocument.presentationml.slide+xml"/>
  <Override PartName="/ppt/slides/slide112.xml" ContentType="application/vnd.openxmlformats-officedocument.presentationml.slide+xml"/>
  <Override PartName="/ppt/slides/slide76.xml" ContentType="application/vnd.openxmlformats-officedocument.presentationml.slide+xml"/>
  <Override PartName="/ppt/slides/slide111.xml" ContentType="application/vnd.openxmlformats-officedocument.presentationml.slide+xml"/>
  <Override PartName="/ppt/slides/slide75.xml" ContentType="application/vnd.openxmlformats-officedocument.presentationml.slide+xml"/>
  <Override PartName="/ppt/slides/slide110.xml" ContentType="application/vnd.openxmlformats-officedocument.presentationml.slide+xml"/>
  <Override PartName="/ppt/slides/slide74.xml" ContentType="application/vnd.openxmlformats-officedocument.presentationml.slide+xml"/>
  <Override PartName="/ppt/slides/slide73.xml" ContentType="application/vnd.openxmlformats-officedocument.presentationml.slide+xml"/>
  <Override PartName="/ppt/slides/slide72.xml" ContentType="application/vnd.openxmlformats-officedocument.presentationml.slide+xml"/>
  <Override PartName="/ppt/slides/slide71.xml" ContentType="application/vnd.openxmlformats-officedocument.presentationml.slide+xml"/>
  <Override PartName="/ppt/slides/slide70.xml" ContentType="application/vnd.openxmlformats-officedocument.presentationml.slide+xml"/>
  <Override PartName="/ppt/slides/slide169.xml" ContentType="application/vnd.openxmlformats-officedocument.presentationml.slide+xml"/>
  <Override PartName="/ppt/slides/slide68.xml" ContentType="application/vnd.openxmlformats-officedocument.presentationml.slide+xml"/>
  <Override PartName="/ppt/slides/slide103.xml" ContentType="application/vnd.openxmlformats-officedocument.presentationml.slide+xml"/>
  <Override PartName="/ppt/slides/slide67.xml" ContentType="application/vnd.openxmlformats-officedocument.presentationml.slide+xml"/>
  <Override PartName="/ppt/slides/slide102.xml" ContentType="application/vnd.openxmlformats-officedocument.presentationml.slide+xml"/>
  <Override PartName="/ppt/slides/slide66.xml" ContentType="application/vnd.openxmlformats-officedocument.presentationml.slide+xml"/>
  <Override PartName="/ppt/slides/slide101.xml" ContentType="application/vnd.openxmlformats-officedocument.presentationml.slide+xml"/>
  <Override PartName="/ppt/slides/slide65.xml" ContentType="application/vnd.openxmlformats-officedocument.presentationml.slide+xml"/>
  <Override PartName="/ppt/slides/slide100.xml" ContentType="application/vnd.openxmlformats-officedocument.presentationml.slide+xml"/>
  <Override PartName="/ppt/slides/slide209.xml" ContentType="application/vnd.openxmlformats-officedocument.presentationml.slide+xml"/>
  <Override PartName="/ppt/slides/slide64.xml" ContentType="application/vnd.openxmlformats-officedocument.presentationml.slide+xml"/>
  <Override PartName="/ppt/slides/slide208.xml" ContentType="application/vnd.openxmlformats-officedocument.presentationml.slide+xml"/>
  <Override PartName="/ppt/slides/slide63.xml" ContentType="application/vnd.openxmlformats-officedocument.presentationml.slide+xml"/>
  <Override PartName="/ppt/slides/slide207.xml" ContentType="application/vnd.openxmlformats-officedocument.presentationml.slide+xml"/>
  <Override PartName="/ppt/slides/slide62.xml" ContentType="application/vnd.openxmlformats-officedocument.presentationml.slide+xml"/>
  <Override PartName="/ppt/slides/slide206.xml" ContentType="application/vnd.openxmlformats-officedocument.presentationml.slide+xml"/>
  <Override PartName="/ppt/slides/slide61.xml" ContentType="application/vnd.openxmlformats-officedocument.presentationml.slide+xml"/>
  <Override PartName="/ppt/slides/slide205.xml" ContentType="application/vnd.openxmlformats-officedocument.presentationml.slide+xml"/>
  <Override PartName="/ppt/slides/slide60.xml" ContentType="application/vnd.openxmlformats-officedocument.presentationml.slide+xml"/>
  <Override PartName="/ppt/slides/slide159.xml" ContentType="application/vnd.openxmlformats-officedocument.presentationml.slide+xml"/>
  <Override PartName="/ppt/slides/slide59.xml" ContentType="application/vnd.openxmlformats-officedocument.presentationml.slide+xml"/>
  <Override PartName="/ppt/slides/slide58.xml" ContentType="application/vnd.openxmlformats-officedocument.presentationml.slide+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3.xml" ContentType="application/vnd.openxmlformats-officedocument.presentationml.slide+xml"/>
  <Override PartName="/ppt/slides/slide18.xml" ContentType="application/vnd.openxmlformats-officedocument.presentationml.slide+xml"/>
  <Override PartName="/ppt/slides/slide92.xml" ContentType="application/vnd.openxmlformats-officedocument.presentationml.slide+xml"/>
  <Override PartName="/ppt/slides/slide17.xml" ContentType="application/vnd.openxmlformats-officedocument.presentationml.slide+xml"/>
  <Override PartName="/ppt/slides/slide91.xml" ContentType="application/vnd.openxmlformats-officedocument.presentationml.slide+xml"/>
  <Override PartName="/ppt/slides/slide16.xml" ContentType="application/vnd.openxmlformats-officedocument.presentationml.slide+xml"/>
  <Override PartName="/ppt/slides/slide90.xml" ContentType="application/vnd.openxmlformats-officedocument.presentationml.slide+xml"/>
  <Override PartName="/ppt/slides/slide189.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57.xml" ContentType="application/vnd.openxmlformats-officedocument.presentationml.slide+xml"/>
  <Override PartName="/ppt/slides/slide197.xml" ContentType="application/vnd.openxmlformats-officedocument.presentationml.slide+xml"/>
  <Override PartName="/ppt/slides/slide192.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191.xml" ContentType="application/vnd.openxmlformats-officedocument.presentationml.slide+xml"/>
  <Override PartName="/ppt/slides/slide25.xml" ContentType="application/vnd.openxmlformats-officedocument.presentationml.slide+xml"/>
  <Override PartName="/ppt/slides/slide4.xml" ContentType="application/vnd.openxmlformats-officedocument.presentationml.slide+xml"/>
  <Override PartName="/ppt/slides/slide50.xml" ContentType="application/vnd.openxmlformats-officedocument.presentationml.slide+xml"/>
  <Override PartName="/ppt/slides/slide149.xml" ContentType="application/vnd.openxmlformats-officedocument.presentationml.slide+xml"/>
  <Override PartName="/ppt/slides/slide2.xml" ContentType="application/vnd.openxmlformats-officedocument.presentationml.slide+xml"/>
  <Override PartName="/ppt/slides/slide190.xml" ContentType="application/vnd.openxmlformats-officedocument.presentationml.slide+xml"/>
  <Override PartName="/ppt/slides/slide24.xml" ContentType="application/vnd.openxmlformats-officedocument.presentationml.slide+xml"/>
  <Override PartName="/ppt/slides/slide94.xml" ContentType="application/vnd.openxmlformats-officedocument.presentationml.slide+xml"/>
  <Override PartName="/ppt/slides/slide19.xml" ContentType="application/vnd.openxmlformats-officedocument.presentationml.slide+xml"/>
  <Override PartName="/ppt/slides/slide1.xml" ContentType="application/vnd.openxmlformats-officedocument.presentationml.slide+xml"/>
  <Override PartName="/ppt/slides/slide23.xml" ContentType="application/vnd.openxmlformats-officedocument.presentationml.slide+xml"/>
  <Override PartName="/ppt/slides/slide69.xml" ContentType="application/vnd.openxmlformats-officedocument.presentationml.slide+xml"/>
  <Override PartName="/ppt/slides/slide104.xml" ContentType="application/vnd.openxmlformats-officedocument.presentationml.slide+xml"/>
  <Override PartName="/ppt/slides/slide10.xml" ContentType="application/vnd.openxmlformats-officedocument.presentationml.slide+xml"/>
  <Override PartName="/ppt/slides/slide109.xml" ContentType="application/vnd.openxmlformats-officedocument.presentationml.slide+xml"/>
  <Override PartName="/ppt/slides/slide56.xml" ContentType="application/vnd.openxmlformats-officedocument.presentationml.slide+xml"/>
  <Override PartName="/ppt/slides/slide196.xml" ContentType="application/vnd.openxmlformats-officedocument.presentationml.slide+xml"/>
  <Override PartName="/ppt/slides/slide51.xml" ContentType="application/vnd.openxmlformats-officedocument.presentationml.slide+xml"/>
  <Override PartName="/ppt/slides/slide5.xml" ContentType="application/vnd.openxmlformats-officedocument.presentationml.slide+xml"/>
  <Override PartName="/ppt/slides/slide193.xml" ContentType="application/vnd.openxmlformats-officedocument.presentationml.slide+xml"/>
  <Override PartName="/ppt/slides/slide27.xml" ContentType="application/vnd.openxmlformats-officedocument.presentationml.slide+xml"/>
  <Override PartName="/ppt/slides/slide79.xml" ContentType="application/vnd.openxmlformats-officedocument.presentationml.slide+xml"/>
  <Override PartName="/ppt/slides/slide114.xml" ContentType="application/vnd.openxmlformats-officedocument.presentationml.slide+xml"/>
  <Override PartName="/ppt/slides/slide20.xml" ContentType="application/vnd.openxmlformats-officedocument.presentationml.slide+xml"/>
  <Override PartName="/ppt/slides/slide119.xml" ContentType="application/vnd.openxmlformats-officedocument.presentationml.slide+xml"/>
  <Override PartName="/ppt/slides/slide8.xml" ContentType="application/vnd.openxmlformats-officedocument.presentationml.slide+xml"/>
  <Override PartName="/ppt/slides/slide54.xml" ContentType="application/vnd.openxmlformats-officedocument.presentationml.slide+xml"/>
  <Override PartName="/ppt/slides/slide52.xml" ContentType="application/vnd.openxmlformats-officedocument.presentationml.slide+xml"/>
  <Override PartName="/ppt/slides/slide6.xml" ContentType="application/vnd.openxmlformats-officedocument.presentationml.slide+xml"/>
  <Override PartName="/ppt/slides/slide194.xml" ContentType="application/vnd.openxmlformats-officedocument.presentationml.slide+xml"/>
  <Override PartName="/ppt/slides/slide28.xml" ContentType="application/vnd.openxmlformats-officedocument.presentationml.slide+xml"/>
  <Override PartName="/ppt/slides/slide21.xml" ContentType="application/vnd.openxmlformats-officedocument.presentationml.slide+xml"/>
  <Override PartName="/ppt/slides/slide9.xml" ContentType="application/vnd.openxmlformats-officedocument.presentationml.slide+xml"/>
  <Override PartName="/ppt/slides/slide55.xml" ContentType="application/vnd.openxmlformats-officedocument.presentationml.slide+xml"/>
  <Override PartName="/ppt/slides/slide53.xml" ContentType="application/vnd.openxmlformats-officedocument.presentationml.slide+xml"/>
  <Override PartName="/ppt/slides/slide7.xml" ContentType="application/vnd.openxmlformats-officedocument.presentationml.slide+xml"/>
  <Override PartName="/ppt/slides/slide195.xml" ContentType="application/vnd.openxmlformats-officedocument.presentationml.slide+xml"/>
  <Override PartName="/ppt/slides/slide29.xml" ContentType="application/vnd.openxmlformats-officedocument.presentationml.slide+xml"/>
  <Override PartName="/ppt/slides/slide22.xml" ContentType="application/vnd.openxmlformats-officedocument.presentationml.slide+xml"/>
  <Override PartName="/ppt/slides/slide89.xml" ContentType="application/vnd.openxmlformats-officedocument.presentationml.slide+xml"/>
  <Override PartName="/ppt/slides/slide124.xml" ContentType="application/vnd.openxmlformats-officedocument.presentationml.slide+xml"/>
  <Override PartName="/ppt/slides/slide30.xml" ContentType="application/vnd.openxmlformats-officedocument.presentationml.slide+xml"/>
  <Override PartName="/ppt/slides/slide129.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139.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97.xml" ContentType="application/vnd.openxmlformats-officedocument.presentationml.slide+xml"/>
  <Override PartName="/ppt/slides/slide132.xml" ContentType="application/vnd.openxmlformats-officedocument.presentationml.slide+xml"/>
  <Override PartName="/ppt/slides/slide98.xml" ContentType="application/vnd.openxmlformats-officedocument.presentationml.slide+xml"/>
  <Override PartName="/ppt/slides/slide133.xml" ContentType="application/vnd.openxmlformats-officedocument.presentationml.slide+xml"/>
  <Override PartName="/ppt/slides/slide99.xml" ContentType="application/vnd.openxmlformats-officedocument.presentationml.slide+xml"/>
  <Override PartName="/ppt/slides/slide13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98.xml" ContentType="application/vnd.openxmlformats-officedocument.presentationml.slide+xml"/>
  <Override PartName="/ppt/_rels/presentation.xml.rels" ContentType="application/vnd.openxmlformats-package.relationships+xml"/>
  <Override PartName="/ppt/media/image33.png" ContentType="image/png"/>
  <Override PartName="/ppt/media/image32.png" ContentType="image/png"/>
  <Override PartName="/ppt/media/image31.png" ContentType="image/png"/>
  <Override PartName="/ppt/media/image30.png" ContentType="image/png"/>
  <Override PartName="/ppt/media/image29.png" ContentType="image/png"/>
  <Override PartName="/ppt/media/image27.png" ContentType="image/png"/>
  <Override PartName="/ppt/media/image26.png" ContentType="image/png"/>
  <Override PartName="/ppt/media/image25.png" ContentType="image/png"/>
  <Override PartName="/ppt/media/image24.png" ContentType="image/png"/>
  <Override PartName="/ppt/media/image9.png" ContentType="image/png"/>
  <Override PartName="/ppt/media/image23.png" ContentType="image/png"/>
  <Override PartName="/ppt/media/image8.png" ContentType="image/png"/>
  <Override PartName="/ppt/media/image6.png" ContentType="image/png"/>
  <Override PartName="/ppt/media/image1.png" ContentType="image/png"/>
  <Override PartName="/ppt/media/image2.png" ContentType="image/png"/>
  <Override PartName="/ppt/media/image7.png" ContentType="image/png"/>
  <Override PartName="/ppt/media/image22.png" ContentType="image/png"/>
  <Override PartName="/ppt/media/image3.png" ContentType="image/png"/>
  <Override PartName="/ppt/media/image4.png" ContentType="image/png"/>
  <Override PartName="/ppt/media/image11.png" ContentType="image/png"/>
  <Override PartName="/ppt/media/image28.jpeg" ContentType="image/jpe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5.png" ContentType="image/png"/>
  <Override PartName="/ppt/media/image20.png" ContentType="image/png"/>
  <Override PartName="/ppt/media/image10.png" ContentType="image/png"/>
  <Override PartName="/ppt/media/image21.gif" ContentType="image/gif"/>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5.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slideLayouts/slideLayout46.xml" ContentType="application/vnd.openxmlformats-officedocument.presentationml.slideLayout+xml"/>
  <Override PartName="/ppt/slideLayouts/slideLayout5.xml" ContentType="application/vnd.openxmlformats-officedocument.presentationml.slideLayout+xml"/>
  <Override PartName="/ppt/slideLayouts/slideLayout45.xml" ContentType="application/vnd.openxmlformats-officedocument.presentationml.slideLayout+xml"/>
  <Override PartName="/ppt/slideLayouts/slideLayout4.xml" ContentType="application/vnd.openxmlformats-officedocument.presentationml.slideLayout+xml"/>
  <Override PartName="/ppt/slideLayouts/slideLayout44.xml" ContentType="application/vnd.openxmlformats-officedocument.presentationml.slideLayout+xml"/>
  <Override PartName="/ppt/slideLayouts/slideLayout43.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89.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79.xml" ContentType="application/vnd.openxmlformats-officedocument.presentationml.slideLayout+xml"/>
  <Override PartName="/ppt/slideLayouts/slideLayout10.xml" ContentType="application/vnd.openxmlformats-officedocument.presentationml.slideLayout+xml"/>
  <Override PartName="/ppt/slideLayouts/slideLayout69.xml" ContentType="application/vnd.openxmlformats-officedocument.presentationml.slideLayout+xml"/>
  <Override PartName="/ppt/slideLayouts/slideLayout8.xml" ContentType="application/vnd.openxmlformats-officedocument.presentationml.slideLayout+xml"/>
  <Override PartName="/ppt/slideLayouts/slideLayout49.xml" ContentType="application/vnd.openxmlformats-officedocument.presentationml.slideLayout+xml"/>
  <Override PartName="/ppt/slideLayouts/slideLayout17.xml" ContentType="application/vnd.openxmlformats-officedocument.presentationml.slideLayout+xml"/>
  <Override PartName="/ppt/slideLayouts/slideLayout92.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93.xml" ContentType="application/vnd.openxmlformats-officedocument.presentationml.slideLayout+xml"/>
  <Override PartName="/ppt/slideLayouts/slideLayout19.xml" ContentType="application/vnd.openxmlformats-officedocument.presentationml.slideLayout+xml"/>
  <Override PartName="/ppt/slideLayouts/slideLayout94.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47.xml" ContentType="application/vnd.openxmlformats-officedocument.presentationml.slideLayout+xml"/>
  <Override PartName="/ppt/slideLayouts/slideLayout15.xml" ContentType="application/vnd.openxmlformats-officedocument.presentationml.slideLayout+xml"/>
  <Override PartName="/ppt/slideLayouts/slideLayout90.xml" ContentType="application/vnd.openxmlformats-officedocument.presentationml.slideLayout+xml"/>
  <Override PartName="/ppt/slideLayouts/slideLayout7.xml" ContentType="application/vnd.openxmlformats-officedocument.presentationml.slideLayout+xml"/>
  <Override PartName="/ppt/slideLayouts/slideLayout48.xml" ContentType="application/vnd.openxmlformats-officedocument.presentationml.slideLayout+xml"/>
  <Override PartName="/ppt/slideLayouts/slideLayout16.xml" ContentType="application/vnd.openxmlformats-officedocument.presentationml.slideLayout+xml"/>
  <Override PartName="/ppt/slideLayouts/slideLayout91.xml" ContentType="application/vnd.openxmlformats-officedocument.presentationml.slideLayout+xml"/>
  <Override PartName="/ppt/slideLayouts/slideLayout22.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1.xml" ContentType="application/vnd.openxmlformats-officedocument.presentationml.slideLayout+xml"/>
  <Override PartName="/ppt/slideLayouts/slideLayout57.xml" ContentType="application/vnd.openxmlformats-officedocument.presentationml.slideLayout+xml"/>
  <Override PartName="/ppt/slideLayouts/slideLayout2.xml" ContentType="application/vnd.openxmlformats-officedocument.presentationml.slideLayout+xml"/>
  <Override PartName="/ppt/slideLayouts/slideLayout58.xml" ContentType="application/vnd.openxmlformats-officedocument.presentationml.slideLayout+xml"/>
  <Override PartName="/ppt/slideLayouts/slideLayout3.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80.xml" ContentType="application/vnd.openxmlformats-officedocument.presentationml.slideLayout+xml"/>
  <Override PartName="/ppt/slideLayouts/_rels/slideLayout96.xml.rels" ContentType="application/vnd.openxmlformats-package.relationships+xml"/>
  <Override PartName="/ppt/slideLayouts/_rels/slideLayout89.xml.rels" ContentType="application/vnd.openxmlformats-package.relationships+xml"/>
  <Override PartName="/ppt/slideLayouts/_rels/slideLayout88.xml.rels" ContentType="application/vnd.openxmlformats-package.relationships+xml"/>
  <Override PartName="/ppt/slideLayouts/_rels/slideLayout87.xml.rels" ContentType="application/vnd.openxmlformats-package.relationships+xml"/>
  <Override PartName="/ppt/slideLayouts/_rels/slideLayout86.xml.rels" ContentType="application/vnd.openxmlformats-package.relationships+xml"/>
  <Override PartName="/ppt/slideLayouts/_rels/slideLayout85.xml.rels" ContentType="application/vnd.openxmlformats-package.relationships+xml"/>
  <Override PartName="/ppt/slideLayouts/_rels/slideLayout84.xml.rels" ContentType="application/vnd.openxmlformats-package.relationships+xml"/>
  <Override PartName="/ppt/slideLayouts/_rels/slideLayout78.xml.rels" ContentType="application/vnd.openxmlformats-package.relationships+xml"/>
  <Override PartName="/ppt/slideLayouts/_rels/slideLayout76.xml.rels" ContentType="application/vnd.openxmlformats-package.relationships+xml"/>
  <Override PartName="/ppt/slideLayouts/_rels/slideLayout75.xml.rels" ContentType="application/vnd.openxmlformats-package.relationships+xml"/>
  <Override PartName="/ppt/slideLayouts/_rels/slideLayout74.xml.rels" ContentType="application/vnd.openxmlformats-package.relationships+xml"/>
  <Override PartName="/ppt/slideLayouts/_rels/slideLayout73.xml.rels" ContentType="application/vnd.openxmlformats-package.relationships+xml"/>
  <Override PartName="/ppt/slideLayouts/_rels/slideLayout72.xml.rels" ContentType="application/vnd.openxmlformats-package.relationships+xml"/>
  <Override PartName="/ppt/slideLayouts/_rels/slideLayout71.xml.rels" ContentType="application/vnd.openxmlformats-package.relationships+xml"/>
  <Override PartName="/ppt/slideLayouts/_rels/slideLayout63.xml.rels" ContentType="application/vnd.openxmlformats-package.relationships+xml"/>
  <Override PartName="/ppt/slideLayouts/_rels/slideLayout62.xml.rels" ContentType="application/vnd.openxmlformats-package.relationships+xml"/>
  <Override PartName="/ppt/slideLayouts/_rels/slideLayout61.xml.rels" ContentType="application/vnd.openxmlformats-package.relationships+xml"/>
  <Override PartName="/ppt/slideLayouts/_rels/slideLayout79.xml.rels" ContentType="application/vnd.openxmlformats-package.relationships+xml"/>
  <Override PartName="/ppt/slideLayouts/_rels/slideLayout60.xml.rels" ContentType="application/vnd.openxmlformats-package.relationships+xml"/>
  <Override PartName="/ppt/slideLayouts/_rels/slideLayout59.xml.rels" ContentType="application/vnd.openxmlformats-package.relationships+xml"/>
  <Override PartName="/ppt/slideLayouts/_rels/slideLayout70.xml.rels" ContentType="application/vnd.openxmlformats-package.relationships+xml"/>
  <Override PartName="/ppt/slideLayouts/_rels/slideLayout57.xml.rels" ContentType="application/vnd.openxmlformats-package.relationships+xml"/>
  <Override PartName="/ppt/slideLayouts/_rels/slideLayout56.xml.rels" ContentType="application/vnd.openxmlformats-package.relationships+xml"/>
  <Override PartName="/ppt/slideLayouts/_rels/slideLayout55.xml.rels" ContentType="application/vnd.openxmlformats-package.relationships+xml"/>
  <Override PartName="/ppt/slideLayouts/_rels/slideLayout83.xml.rels" ContentType="application/vnd.openxmlformats-package.relationships+xml"/>
  <Override PartName="/ppt/slideLayouts/_rels/slideLayout51.xml.rels" ContentType="application/vnd.openxmlformats-package.relationships+xml"/>
  <Override PartName="/ppt/slideLayouts/_rels/slideLayout49.xml.rels" ContentType="application/vnd.openxmlformats-package.relationships+xml"/>
  <Override PartName="/ppt/slideLayouts/_rels/slideLayout48.xml.rels" ContentType="application/vnd.openxmlformats-package.relationships+xml"/>
  <Override PartName="/ppt/slideLayouts/_rels/slideLayout47.xml.rels" ContentType="application/vnd.openxmlformats-package.relationships+xml"/>
  <Override PartName="/ppt/slideLayouts/_rels/slideLayout21.xml.rels" ContentType="application/vnd.openxmlformats-package.relationships+xml"/>
  <Override PartName="/ppt/slideLayouts/_rels/slideLayout64.xml.rels" ContentType="application/vnd.openxmlformats-package.relationships+xml"/>
  <Override PartName="/ppt/slideLayouts/_rels/slideLayout32.xml.rels" ContentType="application/vnd.openxmlformats-package.relationships+xml"/>
  <Override PartName="/ppt/slideLayouts/_rels/slideLayout31.xml.rels" ContentType="application/vnd.openxmlformats-package.relationships+xml"/>
  <Override PartName="/ppt/slideLayouts/_rels/slideLayout16.xml.rels" ContentType="application/vnd.openxmlformats-package.relationships+xml"/>
  <Override PartName="/ppt/slideLayouts/_rels/slideLayout15.xml.rels" ContentType="application/vnd.openxmlformats-package.relationships+xml"/>
  <Override PartName="/ppt/slideLayouts/_rels/slideLayout80.xml.rels" ContentType="application/vnd.openxmlformats-package.relationships+xml"/>
  <Override PartName="/ppt/slideLayouts/_rels/slideLayout22.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27.xml.rels" ContentType="application/vnd.openxmlformats-package.relationships+xml"/>
  <Override PartName="/ppt/slideLayouts/_rels/slideLayout90.xml.rels" ContentType="application/vnd.openxmlformats-package.relationships+xml"/>
  <Override PartName="/ppt/slideLayouts/_rels/slideLayout19.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1.xml.rels" ContentType="application/vnd.openxmlformats-package.relationships+xml"/>
  <Override PartName="/ppt/slideLayouts/_rels/slideLayout68.xml.rels" ContentType="application/vnd.openxmlformats-package.relationships+xml"/>
  <Override PartName="/ppt/slideLayouts/_rels/slideLayout4.xml.rels" ContentType="application/vnd.openxmlformats-package.relationships+xml"/>
  <Override PartName="/ppt/slideLayouts/_rels/slideLayout67.xml.rels" ContentType="application/vnd.openxmlformats-package.relationships+xml"/>
  <Override PartName="/ppt/slideLayouts/_rels/slideLayout3.xml.rels" ContentType="application/vnd.openxmlformats-package.relationships+xml"/>
  <Override PartName="/ppt/slideLayouts/_rels/slideLayout69.xml.rels" ContentType="application/vnd.openxmlformats-package.relationships+xml"/>
  <Override PartName="/ppt/slideLayouts/_rels/slideLayout50.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1.xml.rels" ContentType="application/vnd.openxmlformats-package.relationships+xml"/>
  <Override PartName="/ppt/slideLayouts/_rels/slideLayout52.xml.rels" ContentType="application/vnd.openxmlformats-package.relationships+xml"/>
  <Override PartName="/ppt/slideLayouts/_rels/slideLayout7.xml.rels" ContentType="application/vnd.openxmlformats-package.relationships+xml"/>
  <Override PartName="/ppt/slideLayouts/_rels/slideLayout42.xml.rels" ContentType="application/vnd.openxmlformats-package.relationships+xml"/>
  <Override PartName="/ppt/slideLayouts/_rels/slideLayout65.xml.rels" ContentType="application/vnd.openxmlformats-package.relationships+xml"/>
  <Override PartName="/ppt/slideLayouts/_rels/slideLayout1.xml.rels" ContentType="application/vnd.openxmlformats-package.relationships+xml"/>
  <Override PartName="/ppt/slideLayouts/_rels/slideLayout53.xml.rels" ContentType="application/vnd.openxmlformats-package.relationships+xml"/>
  <Override PartName="/ppt/slideLayouts/_rels/slideLayout8.xml.rels" ContentType="application/vnd.openxmlformats-package.relationships+xml"/>
  <Override PartName="/ppt/slideLayouts/_rels/slideLayout43.xml.rels" ContentType="application/vnd.openxmlformats-package.relationships+xml"/>
  <Override PartName="/ppt/slideLayouts/_rels/slideLayout66.xml.rels" ContentType="application/vnd.openxmlformats-package.relationships+xml"/>
  <Override PartName="/ppt/slideLayouts/_rels/slideLayout2.xml.rels" ContentType="application/vnd.openxmlformats-package.relationships+xml"/>
  <Override PartName="/ppt/slideLayouts/_rels/slideLayout54.xml.rels" ContentType="application/vnd.openxmlformats-package.relationships+xml"/>
  <Override PartName="/ppt/slideLayouts/_rels/slideLayout9.xml.rels" ContentType="application/vnd.openxmlformats-package.relationships+xml"/>
  <Override PartName="/ppt/slideLayouts/_rels/slideLayout91.xml.rels" ContentType="application/vnd.openxmlformats-package.relationships+xml"/>
  <Override PartName="/ppt/slideLayouts/_rels/slideLayout33.xml.rels" ContentType="application/vnd.openxmlformats-package.relationships+xml"/>
  <Override PartName="/ppt/slideLayouts/_rels/slideLayout44.xml.rels" ContentType="application/vnd.openxmlformats-package.relationships+xml"/>
  <Override PartName="/ppt/slideLayouts/_rels/slideLayout17.xml.rels" ContentType="application/vnd.openxmlformats-package.relationships+xml"/>
  <Override PartName="/ppt/slideLayouts/_rels/slideLayout81.xml.rels" ContentType="application/vnd.openxmlformats-package.relationships+xml"/>
  <Override PartName="/ppt/slideLayouts/_rels/slideLayout23.xml.rels" ContentType="application/vnd.openxmlformats-package.relationships+xml"/>
  <Override PartName="/ppt/slideLayouts/_rels/slideLayout82.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0.xml.rels" ContentType="application/vnd.openxmlformats-package.relationships+xml"/>
  <Override PartName="/ppt/slideLayouts/_rels/slideLayout39.xml.rels" ContentType="application/vnd.openxmlformats-package.relationships+xml"/>
  <Override PartName="/ppt/slideLayouts/_rels/slideLayout58.xml.rels" ContentType="application/vnd.openxmlformats-package.relationships+xml"/>
  <Override PartName="/ppt/slideLayouts/_rels/slideLayout26.xml.rels" ContentType="application/vnd.openxmlformats-package.relationships+xml"/>
  <Override PartName="/ppt/slideLayouts/_rels/slideLayout28.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92.xml.rels" ContentType="application/vnd.openxmlformats-package.relationships+xml"/>
  <Override PartName="/ppt/slideLayouts/_rels/slideLayout34.xml.rels" ContentType="application/vnd.openxmlformats-package.relationships+xml"/>
  <Override PartName="/ppt/slideLayouts/_rels/slideLayout77.xml.rels" ContentType="application/vnd.openxmlformats-package.relationships+xml"/>
  <Override PartName="/ppt/slideLayouts/_rels/slideLayout45.xml.rels" ContentType="application/vnd.openxmlformats-package.relationships+xml"/>
  <Override PartName="/ppt/slideLayouts/_rels/slideLayout93.xml.rels" ContentType="application/vnd.openxmlformats-package.relationships+xml"/>
  <Override PartName="/ppt/slideLayouts/_rels/slideLayout35.xml.rels" ContentType="application/vnd.openxmlformats-package.relationships+xml"/>
  <Override PartName="/ppt/slideLayouts/_rels/slideLayout94.xml.rels" ContentType="application/vnd.openxmlformats-package.relationships+xml"/>
  <Override PartName="/ppt/slideLayouts/_rels/slideLayout36.xml.rels" ContentType="application/vnd.openxmlformats-package.relationships+xml"/>
  <Override PartName="/ppt/slideLayouts/_rels/slideLayout95.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46.xml.rels" ContentType="application/vnd.openxmlformats-package.relationships+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Lst>
  <p:notesMasterIdLst>
    <p:notesMasterId r:id="rId10"/>
  </p:notes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 id="297" r:id="rId52"/>
    <p:sldId id="298" r:id="rId53"/>
    <p:sldId id="299" r:id="rId54"/>
    <p:sldId id="300" r:id="rId55"/>
    <p:sldId id="301" r:id="rId56"/>
    <p:sldId id="302" r:id="rId57"/>
    <p:sldId id="303" r:id="rId58"/>
    <p:sldId id="304" r:id="rId59"/>
    <p:sldId id="305" r:id="rId60"/>
    <p:sldId id="306" r:id="rId61"/>
    <p:sldId id="307" r:id="rId62"/>
    <p:sldId id="308" r:id="rId63"/>
    <p:sldId id="309" r:id="rId64"/>
    <p:sldId id="310" r:id="rId65"/>
    <p:sldId id="311" r:id="rId66"/>
    <p:sldId id="312" r:id="rId67"/>
    <p:sldId id="313" r:id="rId68"/>
    <p:sldId id="314" r:id="rId69"/>
    <p:sldId id="315" r:id="rId70"/>
    <p:sldId id="316" r:id="rId71"/>
    <p:sldId id="317" r:id="rId72"/>
    <p:sldId id="318" r:id="rId73"/>
    <p:sldId id="319" r:id="rId74"/>
    <p:sldId id="320" r:id="rId75"/>
    <p:sldId id="321" r:id="rId76"/>
    <p:sldId id="322" r:id="rId77"/>
    <p:sldId id="323" r:id="rId78"/>
    <p:sldId id="324" r:id="rId79"/>
    <p:sldId id="325" r:id="rId80"/>
    <p:sldId id="326" r:id="rId81"/>
    <p:sldId id="327" r:id="rId82"/>
    <p:sldId id="328" r:id="rId83"/>
    <p:sldId id="329" r:id="rId84"/>
    <p:sldId id="330" r:id="rId85"/>
    <p:sldId id="331" r:id="rId86"/>
    <p:sldId id="332" r:id="rId87"/>
    <p:sldId id="333" r:id="rId88"/>
    <p:sldId id="334" r:id="rId89"/>
    <p:sldId id="335" r:id="rId90"/>
    <p:sldId id="336" r:id="rId91"/>
    <p:sldId id="337" r:id="rId92"/>
    <p:sldId id="338" r:id="rId93"/>
    <p:sldId id="339" r:id="rId94"/>
    <p:sldId id="340" r:id="rId95"/>
    <p:sldId id="341" r:id="rId96"/>
    <p:sldId id="342" r:id="rId97"/>
    <p:sldId id="343" r:id="rId98"/>
    <p:sldId id="344" r:id="rId99"/>
    <p:sldId id="345" r:id="rId100"/>
    <p:sldId id="346" r:id="rId101"/>
    <p:sldId id="347" r:id="rId102"/>
    <p:sldId id="348" r:id="rId103"/>
    <p:sldId id="349" r:id="rId104"/>
    <p:sldId id="350" r:id="rId105"/>
    <p:sldId id="351" r:id="rId106"/>
    <p:sldId id="352" r:id="rId107"/>
    <p:sldId id="353" r:id="rId108"/>
    <p:sldId id="354" r:id="rId109"/>
    <p:sldId id="355" r:id="rId110"/>
    <p:sldId id="356" r:id="rId111"/>
    <p:sldId id="357" r:id="rId112"/>
    <p:sldId id="358" r:id="rId113"/>
    <p:sldId id="359" r:id="rId114"/>
    <p:sldId id="360" r:id="rId115"/>
    <p:sldId id="361" r:id="rId116"/>
    <p:sldId id="362" r:id="rId117"/>
    <p:sldId id="363" r:id="rId118"/>
    <p:sldId id="364" r:id="rId119"/>
    <p:sldId id="365" r:id="rId120"/>
    <p:sldId id="366" r:id="rId121"/>
    <p:sldId id="367" r:id="rId122"/>
    <p:sldId id="368" r:id="rId123"/>
    <p:sldId id="369" r:id="rId124"/>
    <p:sldId id="370" r:id="rId125"/>
    <p:sldId id="371" r:id="rId126"/>
    <p:sldId id="372" r:id="rId127"/>
    <p:sldId id="373" r:id="rId128"/>
    <p:sldId id="374" r:id="rId129"/>
    <p:sldId id="375" r:id="rId130"/>
    <p:sldId id="376" r:id="rId131"/>
    <p:sldId id="377" r:id="rId132"/>
    <p:sldId id="378" r:id="rId133"/>
    <p:sldId id="379" r:id="rId134"/>
    <p:sldId id="380" r:id="rId135"/>
    <p:sldId id="381" r:id="rId136"/>
    <p:sldId id="382" r:id="rId137"/>
    <p:sldId id="383" r:id="rId138"/>
    <p:sldId id="384" r:id="rId139"/>
    <p:sldId id="385" r:id="rId140"/>
    <p:sldId id="386" r:id="rId141"/>
    <p:sldId id="387" r:id="rId142"/>
    <p:sldId id="388" r:id="rId143"/>
    <p:sldId id="389" r:id="rId144"/>
    <p:sldId id="390" r:id="rId145"/>
    <p:sldId id="391" r:id="rId146"/>
    <p:sldId id="392" r:id="rId147"/>
    <p:sldId id="393" r:id="rId148"/>
    <p:sldId id="394" r:id="rId149"/>
    <p:sldId id="395" r:id="rId150"/>
    <p:sldId id="396" r:id="rId151"/>
    <p:sldId id="397" r:id="rId152"/>
    <p:sldId id="398" r:id="rId153"/>
    <p:sldId id="399" r:id="rId154"/>
    <p:sldId id="400" r:id="rId155"/>
    <p:sldId id="401" r:id="rId156"/>
    <p:sldId id="402" r:id="rId157"/>
    <p:sldId id="403" r:id="rId158"/>
    <p:sldId id="404" r:id="rId159"/>
    <p:sldId id="405" r:id="rId160"/>
    <p:sldId id="406" r:id="rId161"/>
    <p:sldId id="407" r:id="rId162"/>
    <p:sldId id="408" r:id="rId163"/>
    <p:sldId id="409" r:id="rId164"/>
    <p:sldId id="410" r:id="rId165"/>
    <p:sldId id="411" r:id="rId166"/>
    <p:sldId id="412" r:id="rId167"/>
    <p:sldId id="413" r:id="rId168"/>
    <p:sldId id="414" r:id="rId169"/>
    <p:sldId id="415" r:id="rId170"/>
    <p:sldId id="416" r:id="rId171"/>
    <p:sldId id="417" r:id="rId172"/>
    <p:sldId id="418" r:id="rId173"/>
    <p:sldId id="419" r:id="rId174"/>
    <p:sldId id="420" r:id="rId175"/>
    <p:sldId id="421" r:id="rId176"/>
    <p:sldId id="422" r:id="rId177"/>
    <p:sldId id="423" r:id="rId178"/>
    <p:sldId id="424" r:id="rId179"/>
    <p:sldId id="425" r:id="rId180"/>
    <p:sldId id="426" r:id="rId181"/>
    <p:sldId id="427" r:id="rId182"/>
    <p:sldId id="428" r:id="rId183"/>
    <p:sldId id="429" r:id="rId184"/>
    <p:sldId id="430" r:id="rId185"/>
    <p:sldId id="431" r:id="rId186"/>
    <p:sldId id="432" r:id="rId187"/>
    <p:sldId id="433" r:id="rId188"/>
    <p:sldId id="434" r:id="rId189"/>
    <p:sldId id="435" r:id="rId190"/>
    <p:sldId id="436" r:id="rId191"/>
    <p:sldId id="437" r:id="rId192"/>
    <p:sldId id="438" r:id="rId193"/>
    <p:sldId id="439" r:id="rId194"/>
    <p:sldId id="440" r:id="rId195"/>
    <p:sldId id="441" r:id="rId196"/>
    <p:sldId id="442" r:id="rId197"/>
    <p:sldId id="443" r:id="rId198"/>
    <p:sldId id="444" r:id="rId199"/>
    <p:sldId id="445" r:id="rId200"/>
    <p:sldId id="446" r:id="rId201"/>
    <p:sldId id="447" r:id="rId202"/>
    <p:sldId id="448" r:id="rId203"/>
    <p:sldId id="449" r:id="rId204"/>
    <p:sldId id="450" r:id="rId205"/>
    <p:sldId id="451" r:id="rId206"/>
    <p:sldId id="452" r:id="rId207"/>
    <p:sldId id="453" r:id="rId208"/>
    <p:sldId id="454" r:id="rId209"/>
    <p:sldId id="455" r:id="rId210"/>
    <p:sldId id="456" r:id="rId211"/>
    <p:sldId id="457" r:id="rId212"/>
    <p:sldId id="458" r:id="rId213"/>
    <p:sldId id="459" r:id="rId214"/>
    <p:sldId id="460" r:id="rId215"/>
    <p:sldId id="461" r:id="rId216"/>
    <p:sldId id="462" r:id="rId217"/>
    <p:sldId id="463" r:id="rId218"/>
    <p:sldId id="464" r:id="rId219"/>
    <p:sldId id="465" r:id="rId220"/>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notesMaster" Target="notesMasters/notesMaster1.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Relationship Id="rId36" Type="http://schemas.openxmlformats.org/officeDocument/2006/relationships/slide" Target="slides/slide26.xml"/><Relationship Id="rId37" Type="http://schemas.openxmlformats.org/officeDocument/2006/relationships/slide" Target="slides/slide27.xml"/><Relationship Id="rId38" Type="http://schemas.openxmlformats.org/officeDocument/2006/relationships/slide" Target="slides/slide28.xml"/><Relationship Id="rId39" Type="http://schemas.openxmlformats.org/officeDocument/2006/relationships/slide" Target="slides/slide29.xml"/><Relationship Id="rId40" Type="http://schemas.openxmlformats.org/officeDocument/2006/relationships/slide" Target="slides/slide30.xml"/><Relationship Id="rId41" Type="http://schemas.openxmlformats.org/officeDocument/2006/relationships/slide" Target="slides/slide31.xml"/><Relationship Id="rId42" Type="http://schemas.openxmlformats.org/officeDocument/2006/relationships/slide" Target="slides/slide32.xml"/><Relationship Id="rId43" Type="http://schemas.openxmlformats.org/officeDocument/2006/relationships/slide" Target="slides/slide33.xml"/><Relationship Id="rId44" Type="http://schemas.openxmlformats.org/officeDocument/2006/relationships/slide" Target="slides/slide34.xml"/><Relationship Id="rId45" Type="http://schemas.openxmlformats.org/officeDocument/2006/relationships/slide" Target="slides/slide35.xml"/><Relationship Id="rId46" Type="http://schemas.openxmlformats.org/officeDocument/2006/relationships/slide" Target="slides/slide36.xml"/><Relationship Id="rId47" Type="http://schemas.openxmlformats.org/officeDocument/2006/relationships/slide" Target="slides/slide37.xml"/><Relationship Id="rId48" Type="http://schemas.openxmlformats.org/officeDocument/2006/relationships/slide" Target="slides/slide38.xml"/><Relationship Id="rId49" Type="http://schemas.openxmlformats.org/officeDocument/2006/relationships/slide" Target="slides/slide39.xml"/><Relationship Id="rId50" Type="http://schemas.openxmlformats.org/officeDocument/2006/relationships/slide" Target="slides/slide40.xml"/><Relationship Id="rId51" Type="http://schemas.openxmlformats.org/officeDocument/2006/relationships/slide" Target="slides/slide41.xml"/><Relationship Id="rId52" Type="http://schemas.openxmlformats.org/officeDocument/2006/relationships/slide" Target="slides/slide42.xml"/><Relationship Id="rId53" Type="http://schemas.openxmlformats.org/officeDocument/2006/relationships/slide" Target="slides/slide43.xml"/><Relationship Id="rId54" Type="http://schemas.openxmlformats.org/officeDocument/2006/relationships/slide" Target="slides/slide44.xml"/><Relationship Id="rId55" Type="http://schemas.openxmlformats.org/officeDocument/2006/relationships/slide" Target="slides/slide45.xml"/><Relationship Id="rId56" Type="http://schemas.openxmlformats.org/officeDocument/2006/relationships/slide" Target="slides/slide46.xml"/><Relationship Id="rId57" Type="http://schemas.openxmlformats.org/officeDocument/2006/relationships/slide" Target="slides/slide47.xml"/><Relationship Id="rId58" Type="http://schemas.openxmlformats.org/officeDocument/2006/relationships/slide" Target="slides/slide48.xml"/><Relationship Id="rId59" Type="http://schemas.openxmlformats.org/officeDocument/2006/relationships/slide" Target="slides/slide49.xml"/><Relationship Id="rId60" Type="http://schemas.openxmlformats.org/officeDocument/2006/relationships/slide" Target="slides/slide50.xml"/><Relationship Id="rId61" Type="http://schemas.openxmlformats.org/officeDocument/2006/relationships/slide" Target="slides/slide51.xml"/><Relationship Id="rId62" Type="http://schemas.openxmlformats.org/officeDocument/2006/relationships/slide" Target="slides/slide52.xml"/><Relationship Id="rId63" Type="http://schemas.openxmlformats.org/officeDocument/2006/relationships/slide" Target="slides/slide53.xml"/><Relationship Id="rId64" Type="http://schemas.openxmlformats.org/officeDocument/2006/relationships/slide" Target="slides/slide54.xml"/><Relationship Id="rId65" Type="http://schemas.openxmlformats.org/officeDocument/2006/relationships/slide" Target="slides/slide55.xml"/><Relationship Id="rId66" Type="http://schemas.openxmlformats.org/officeDocument/2006/relationships/slide" Target="slides/slide56.xml"/><Relationship Id="rId67" Type="http://schemas.openxmlformats.org/officeDocument/2006/relationships/slide" Target="slides/slide57.xml"/><Relationship Id="rId68" Type="http://schemas.openxmlformats.org/officeDocument/2006/relationships/slide" Target="slides/slide58.xml"/><Relationship Id="rId69" Type="http://schemas.openxmlformats.org/officeDocument/2006/relationships/slide" Target="slides/slide59.xml"/><Relationship Id="rId70" Type="http://schemas.openxmlformats.org/officeDocument/2006/relationships/slide" Target="slides/slide60.xml"/><Relationship Id="rId71" Type="http://schemas.openxmlformats.org/officeDocument/2006/relationships/slide" Target="slides/slide61.xml"/><Relationship Id="rId72" Type="http://schemas.openxmlformats.org/officeDocument/2006/relationships/slide" Target="slides/slide62.xml"/><Relationship Id="rId73" Type="http://schemas.openxmlformats.org/officeDocument/2006/relationships/slide" Target="slides/slide63.xml"/><Relationship Id="rId74" Type="http://schemas.openxmlformats.org/officeDocument/2006/relationships/slide" Target="slides/slide64.xml"/><Relationship Id="rId75" Type="http://schemas.openxmlformats.org/officeDocument/2006/relationships/slide" Target="slides/slide65.xml"/><Relationship Id="rId76" Type="http://schemas.openxmlformats.org/officeDocument/2006/relationships/slide" Target="slides/slide66.xml"/><Relationship Id="rId77" Type="http://schemas.openxmlformats.org/officeDocument/2006/relationships/slide" Target="slides/slide67.xml"/><Relationship Id="rId78" Type="http://schemas.openxmlformats.org/officeDocument/2006/relationships/slide" Target="slides/slide68.xml"/><Relationship Id="rId79" Type="http://schemas.openxmlformats.org/officeDocument/2006/relationships/slide" Target="slides/slide69.xml"/><Relationship Id="rId80" Type="http://schemas.openxmlformats.org/officeDocument/2006/relationships/slide" Target="slides/slide70.xml"/><Relationship Id="rId81" Type="http://schemas.openxmlformats.org/officeDocument/2006/relationships/slide" Target="slides/slide71.xml"/><Relationship Id="rId82" Type="http://schemas.openxmlformats.org/officeDocument/2006/relationships/slide" Target="slides/slide72.xml"/><Relationship Id="rId83" Type="http://schemas.openxmlformats.org/officeDocument/2006/relationships/slide" Target="slides/slide73.xml"/><Relationship Id="rId84" Type="http://schemas.openxmlformats.org/officeDocument/2006/relationships/slide" Target="slides/slide74.xml"/><Relationship Id="rId85" Type="http://schemas.openxmlformats.org/officeDocument/2006/relationships/slide" Target="slides/slide75.xml"/><Relationship Id="rId86" Type="http://schemas.openxmlformats.org/officeDocument/2006/relationships/slide" Target="slides/slide76.xml"/><Relationship Id="rId87" Type="http://schemas.openxmlformats.org/officeDocument/2006/relationships/slide" Target="slides/slide77.xml"/><Relationship Id="rId88" Type="http://schemas.openxmlformats.org/officeDocument/2006/relationships/slide" Target="slides/slide78.xml"/><Relationship Id="rId89" Type="http://schemas.openxmlformats.org/officeDocument/2006/relationships/slide" Target="slides/slide79.xml"/><Relationship Id="rId90" Type="http://schemas.openxmlformats.org/officeDocument/2006/relationships/slide" Target="slides/slide80.xml"/><Relationship Id="rId91" Type="http://schemas.openxmlformats.org/officeDocument/2006/relationships/slide" Target="slides/slide81.xml"/><Relationship Id="rId92" Type="http://schemas.openxmlformats.org/officeDocument/2006/relationships/slide" Target="slides/slide82.xml"/><Relationship Id="rId93" Type="http://schemas.openxmlformats.org/officeDocument/2006/relationships/slide" Target="slides/slide83.xml"/><Relationship Id="rId94" Type="http://schemas.openxmlformats.org/officeDocument/2006/relationships/slide" Target="slides/slide84.xml"/><Relationship Id="rId95" Type="http://schemas.openxmlformats.org/officeDocument/2006/relationships/slide" Target="slides/slide85.xml"/><Relationship Id="rId96" Type="http://schemas.openxmlformats.org/officeDocument/2006/relationships/slide" Target="slides/slide86.xml"/><Relationship Id="rId97" Type="http://schemas.openxmlformats.org/officeDocument/2006/relationships/slide" Target="slides/slide87.xml"/><Relationship Id="rId98" Type="http://schemas.openxmlformats.org/officeDocument/2006/relationships/slide" Target="slides/slide88.xml"/><Relationship Id="rId99" Type="http://schemas.openxmlformats.org/officeDocument/2006/relationships/slide" Target="slides/slide89.xml"/><Relationship Id="rId100" Type="http://schemas.openxmlformats.org/officeDocument/2006/relationships/slide" Target="slides/slide90.xml"/><Relationship Id="rId101" Type="http://schemas.openxmlformats.org/officeDocument/2006/relationships/slide" Target="slides/slide91.xml"/><Relationship Id="rId102" Type="http://schemas.openxmlformats.org/officeDocument/2006/relationships/slide" Target="slides/slide92.xml"/><Relationship Id="rId103" Type="http://schemas.openxmlformats.org/officeDocument/2006/relationships/slide" Target="slides/slide93.xml"/><Relationship Id="rId104" Type="http://schemas.openxmlformats.org/officeDocument/2006/relationships/slide" Target="slides/slide94.xml"/><Relationship Id="rId105" Type="http://schemas.openxmlformats.org/officeDocument/2006/relationships/slide" Target="slides/slide95.xml"/><Relationship Id="rId106" Type="http://schemas.openxmlformats.org/officeDocument/2006/relationships/slide" Target="slides/slide96.xml"/><Relationship Id="rId107" Type="http://schemas.openxmlformats.org/officeDocument/2006/relationships/slide" Target="slides/slide97.xml"/><Relationship Id="rId108" Type="http://schemas.openxmlformats.org/officeDocument/2006/relationships/slide" Target="slides/slide98.xml"/><Relationship Id="rId109" Type="http://schemas.openxmlformats.org/officeDocument/2006/relationships/slide" Target="slides/slide99.xml"/><Relationship Id="rId110" Type="http://schemas.openxmlformats.org/officeDocument/2006/relationships/slide" Target="slides/slide100.xml"/><Relationship Id="rId111" Type="http://schemas.openxmlformats.org/officeDocument/2006/relationships/slide" Target="slides/slide101.xml"/><Relationship Id="rId112" Type="http://schemas.openxmlformats.org/officeDocument/2006/relationships/slide" Target="slides/slide102.xml"/><Relationship Id="rId113" Type="http://schemas.openxmlformats.org/officeDocument/2006/relationships/slide" Target="slides/slide103.xml"/><Relationship Id="rId114" Type="http://schemas.openxmlformats.org/officeDocument/2006/relationships/slide" Target="slides/slide104.xml"/><Relationship Id="rId115" Type="http://schemas.openxmlformats.org/officeDocument/2006/relationships/slide" Target="slides/slide105.xml"/><Relationship Id="rId116" Type="http://schemas.openxmlformats.org/officeDocument/2006/relationships/slide" Target="slides/slide106.xml"/><Relationship Id="rId117" Type="http://schemas.openxmlformats.org/officeDocument/2006/relationships/slide" Target="slides/slide107.xml"/><Relationship Id="rId118" Type="http://schemas.openxmlformats.org/officeDocument/2006/relationships/slide" Target="slides/slide108.xml"/><Relationship Id="rId119" Type="http://schemas.openxmlformats.org/officeDocument/2006/relationships/slide" Target="slides/slide109.xml"/><Relationship Id="rId120" Type="http://schemas.openxmlformats.org/officeDocument/2006/relationships/slide" Target="slides/slide110.xml"/><Relationship Id="rId121" Type="http://schemas.openxmlformats.org/officeDocument/2006/relationships/slide" Target="slides/slide111.xml"/><Relationship Id="rId122" Type="http://schemas.openxmlformats.org/officeDocument/2006/relationships/slide" Target="slides/slide112.xml"/><Relationship Id="rId123" Type="http://schemas.openxmlformats.org/officeDocument/2006/relationships/slide" Target="slides/slide113.xml"/><Relationship Id="rId124" Type="http://schemas.openxmlformats.org/officeDocument/2006/relationships/slide" Target="slides/slide114.xml"/><Relationship Id="rId125" Type="http://schemas.openxmlformats.org/officeDocument/2006/relationships/slide" Target="slides/slide115.xml"/><Relationship Id="rId126" Type="http://schemas.openxmlformats.org/officeDocument/2006/relationships/slide" Target="slides/slide116.xml"/><Relationship Id="rId127" Type="http://schemas.openxmlformats.org/officeDocument/2006/relationships/slide" Target="slides/slide117.xml"/><Relationship Id="rId128" Type="http://schemas.openxmlformats.org/officeDocument/2006/relationships/slide" Target="slides/slide118.xml"/><Relationship Id="rId129" Type="http://schemas.openxmlformats.org/officeDocument/2006/relationships/slide" Target="slides/slide119.xml"/><Relationship Id="rId130" Type="http://schemas.openxmlformats.org/officeDocument/2006/relationships/slide" Target="slides/slide120.xml"/><Relationship Id="rId131" Type="http://schemas.openxmlformats.org/officeDocument/2006/relationships/slide" Target="slides/slide121.xml"/><Relationship Id="rId132" Type="http://schemas.openxmlformats.org/officeDocument/2006/relationships/slide" Target="slides/slide122.xml"/><Relationship Id="rId133" Type="http://schemas.openxmlformats.org/officeDocument/2006/relationships/slide" Target="slides/slide123.xml"/><Relationship Id="rId134" Type="http://schemas.openxmlformats.org/officeDocument/2006/relationships/slide" Target="slides/slide124.xml"/><Relationship Id="rId135" Type="http://schemas.openxmlformats.org/officeDocument/2006/relationships/slide" Target="slides/slide125.xml"/><Relationship Id="rId136" Type="http://schemas.openxmlformats.org/officeDocument/2006/relationships/slide" Target="slides/slide126.xml"/><Relationship Id="rId137" Type="http://schemas.openxmlformats.org/officeDocument/2006/relationships/slide" Target="slides/slide127.xml"/><Relationship Id="rId138" Type="http://schemas.openxmlformats.org/officeDocument/2006/relationships/slide" Target="slides/slide128.xml"/><Relationship Id="rId139" Type="http://schemas.openxmlformats.org/officeDocument/2006/relationships/slide" Target="slides/slide129.xml"/><Relationship Id="rId140" Type="http://schemas.openxmlformats.org/officeDocument/2006/relationships/slide" Target="slides/slide130.xml"/><Relationship Id="rId141" Type="http://schemas.openxmlformats.org/officeDocument/2006/relationships/slide" Target="slides/slide131.xml"/><Relationship Id="rId142" Type="http://schemas.openxmlformats.org/officeDocument/2006/relationships/slide" Target="slides/slide132.xml"/><Relationship Id="rId143" Type="http://schemas.openxmlformats.org/officeDocument/2006/relationships/slide" Target="slides/slide133.xml"/><Relationship Id="rId144" Type="http://schemas.openxmlformats.org/officeDocument/2006/relationships/slide" Target="slides/slide134.xml"/><Relationship Id="rId145" Type="http://schemas.openxmlformats.org/officeDocument/2006/relationships/slide" Target="slides/slide135.xml"/><Relationship Id="rId146" Type="http://schemas.openxmlformats.org/officeDocument/2006/relationships/slide" Target="slides/slide136.xml"/><Relationship Id="rId147" Type="http://schemas.openxmlformats.org/officeDocument/2006/relationships/slide" Target="slides/slide137.xml"/><Relationship Id="rId148" Type="http://schemas.openxmlformats.org/officeDocument/2006/relationships/slide" Target="slides/slide138.xml"/><Relationship Id="rId149" Type="http://schemas.openxmlformats.org/officeDocument/2006/relationships/slide" Target="slides/slide139.xml"/><Relationship Id="rId150" Type="http://schemas.openxmlformats.org/officeDocument/2006/relationships/slide" Target="slides/slide140.xml"/><Relationship Id="rId151" Type="http://schemas.openxmlformats.org/officeDocument/2006/relationships/slide" Target="slides/slide141.xml"/><Relationship Id="rId152" Type="http://schemas.openxmlformats.org/officeDocument/2006/relationships/slide" Target="slides/slide142.xml"/><Relationship Id="rId153" Type="http://schemas.openxmlformats.org/officeDocument/2006/relationships/slide" Target="slides/slide143.xml"/><Relationship Id="rId154" Type="http://schemas.openxmlformats.org/officeDocument/2006/relationships/slide" Target="slides/slide144.xml"/><Relationship Id="rId155" Type="http://schemas.openxmlformats.org/officeDocument/2006/relationships/slide" Target="slides/slide145.xml"/><Relationship Id="rId156" Type="http://schemas.openxmlformats.org/officeDocument/2006/relationships/slide" Target="slides/slide146.xml"/><Relationship Id="rId157" Type="http://schemas.openxmlformats.org/officeDocument/2006/relationships/slide" Target="slides/slide147.xml"/><Relationship Id="rId158" Type="http://schemas.openxmlformats.org/officeDocument/2006/relationships/slide" Target="slides/slide148.xml"/><Relationship Id="rId159" Type="http://schemas.openxmlformats.org/officeDocument/2006/relationships/slide" Target="slides/slide149.xml"/><Relationship Id="rId160" Type="http://schemas.openxmlformats.org/officeDocument/2006/relationships/slide" Target="slides/slide150.xml"/><Relationship Id="rId161" Type="http://schemas.openxmlformats.org/officeDocument/2006/relationships/slide" Target="slides/slide151.xml"/><Relationship Id="rId162" Type="http://schemas.openxmlformats.org/officeDocument/2006/relationships/slide" Target="slides/slide152.xml"/><Relationship Id="rId163" Type="http://schemas.openxmlformats.org/officeDocument/2006/relationships/slide" Target="slides/slide153.xml"/><Relationship Id="rId164" Type="http://schemas.openxmlformats.org/officeDocument/2006/relationships/slide" Target="slides/slide154.xml"/><Relationship Id="rId165" Type="http://schemas.openxmlformats.org/officeDocument/2006/relationships/slide" Target="slides/slide155.xml"/><Relationship Id="rId166" Type="http://schemas.openxmlformats.org/officeDocument/2006/relationships/slide" Target="slides/slide156.xml"/><Relationship Id="rId167" Type="http://schemas.openxmlformats.org/officeDocument/2006/relationships/slide" Target="slides/slide157.xml"/><Relationship Id="rId168" Type="http://schemas.openxmlformats.org/officeDocument/2006/relationships/slide" Target="slides/slide158.xml"/><Relationship Id="rId169" Type="http://schemas.openxmlformats.org/officeDocument/2006/relationships/slide" Target="slides/slide159.xml"/><Relationship Id="rId170" Type="http://schemas.openxmlformats.org/officeDocument/2006/relationships/slide" Target="slides/slide160.xml"/><Relationship Id="rId171" Type="http://schemas.openxmlformats.org/officeDocument/2006/relationships/slide" Target="slides/slide161.xml"/><Relationship Id="rId172" Type="http://schemas.openxmlformats.org/officeDocument/2006/relationships/slide" Target="slides/slide162.xml"/><Relationship Id="rId173" Type="http://schemas.openxmlformats.org/officeDocument/2006/relationships/slide" Target="slides/slide163.xml"/><Relationship Id="rId174" Type="http://schemas.openxmlformats.org/officeDocument/2006/relationships/slide" Target="slides/slide164.xml"/><Relationship Id="rId175" Type="http://schemas.openxmlformats.org/officeDocument/2006/relationships/slide" Target="slides/slide165.xml"/><Relationship Id="rId176" Type="http://schemas.openxmlformats.org/officeDocument/2006/relationships/slide" Target="slides/slide166.xml"/><Relationship Id="rId177" Type="http://schemas.openxmlformats.org/officeDocument/2006/relationships/slide" Target="slides/slide167.xml"/><Relationship Id="rId178" Type="http://schemas.openxmlformats.org/officeDocument/2006/relationships/slide" Target="slides/slide168.xml"/><Relationship Id="rId179" Type="http://schemas.openxmlformats.org/officeDocument/2006/relationships/slide" Target="slides/slide169.xml"/><Relationship Id="rId180" Type="http://schemas.openxmlformats.org/officeDocument/2006/relationships/slide" Target="slides/slide170.xml"/><Relationship Id="rId181" Type="http://schemas.openxmlformats.org/officeDocument/2006/relationships/slide" Target="slides/slide171.xml"/><Relationship Id="rId182" Type="http://schemas.openxmlformats.org/officeDocument/2006/relationships/slide" Target="slides/slide172.xml"/><Relationship Id="rId183" Type="http://schemas.openxmlformats.org/officeDocument/2006/relationships/slide" Target="slides/slide173.xml"/><Relationship Id="rId184" Type="http://schemas.openxmlformats.org/officeDocument/2006/relationships/slide" Target="slides/slide174.xml"/><Relationship Id="rId185" Type="http://schemas.openxmlformats.org/officeDocument/2006/relationships/slide" Target="slides/slide175.xml"/><Relationship Id="rId186" Type="http://schemas.openxmlformats.org/officeDocument/2006/relationships/slide" Target="slides/slide176.xml"/><Relationship Id="rId187" Type="http://schemas.openxmlformats.org/officeDocument/2006/relationships/slide" Target="slides/slide177.xml"/><Relationship Id="rId188" Type="http://schemas.openxmlformats.org/officeDocument/2006/relationships/slide" Target="slides/slide178.xml"/><Relationship Id="rId189" Type="http://schemas.openxmlformats.org/officeDocument/2006/relationships/slide" Target="slides/slide179.xml"/><Relationship Id="rId190" Type="http://schemas.openxmlformats.org/officeDocument/2006/relationships/slide" Target="slides/slide180.xml"/><Relationship Id="rId191" Type="http://schemas.openxmlformats.org/officeDocument/2006/relationships/slide" Target="slides/slide181.xml"/><Relationship Id="rId192" Type="http://schemas.openxmlformats.org/officeDocument/2006/relationships/slide" Target="slides/slide182.xml"/><Relationship Id="rId193" Type="http://schemas.openxmlformats.org/officeDocument/2006/relationships/slide" Target="slides/slide183.xml"/><Relationship Id="rId194" Type="http://schemas.openxmlformats.org/officeDocument/2006/relationships/slide" Target="slides/slide184.xml"/><Relationship Id="rId195" Type="http://schemas.openxmlformats.org/officeDocument/2006/relationships/slide" Target="slides/slide185.xml"/><Relationship Id="rId196" Type="http://schemas.openxmlformats.org/officeDocument/2006/relationships/slide" Target="slides/slide186.xml"/><Relationship Id="rId197" Type="http://schemas.openxmlformats.org/officeDocument/2006/relationships/slide" Target="slides/slide187.xml"/><Relationship Id="rId198" Type="http://schemas.openxmlformats.org/officeDocument/2006/relationships/slide" Target="slides/slide188.xml"/><Relationship Id="rId199" Type="http://schemas.openxmlformats.org/officeDocument/2006/relationships/slide" Target="slides/slide189.xml"/><Relationship Id="rId200" Type="http://schemas.openxmlformats.org/officeDocument/2006/relationships/slide" Target="slides/slide190.xml"/><Relationship Id="rId201" Type="http://schemas.openxmlformats.org/officeDocument/2006/relationships/slide" Target="slides/slide191.xml"/><Relationship Id="rId202" Type="http://schemas.openxmlformats.org/officeDocument/2006/relationships/slide" Target="slides/slide192.xml"/><Relationship Id="rId203" Type="http://schemas.openxmlformats.org/officeDocument/2006/relationships/slide" Target="slides/slide193.xml"/><Relationship Id="rId204" Type="http://schemas.openxmlformats.org/officeDocument/2006/relationships/slide" Target="slides/slide194.xml"/><Relationship Id="rId205" Type="http://schemas.openxmlformats.org/officeDocument/2006/relationships/slide" Target="slides/slide195.xml"/><Relationship Id="rId206" Type="http://schemas.openxmlformats.org/officeDocument/2006/relationships/slide" Target="slides/slide196.xml"/><Relationship Id="rId207" Type="http://schemas.openxmlformats.org/officeDocument/2006/relationships/slide" Target="slides/slide197.xml"/><Relationship Id="rId208" Type="http://schemas.openxmlformats.org/officeDocument/2006/relationships/slide" Target="slides/slide198.xml"/><Relationship Id="rId209" Type="http://schemas.openxmlformats.org/officeDocument/2006/relationships/slide" Target="slides/slide199.xml"/><Relationship Id="rId210" Type="http://schemas.openxmlformats.org/officeDocument/2006/relationships/slide" Target="slides/slide200.xml"/><Relationship Id="rId211" Type="http://schemas.openxmlformats.org/officeDocument/2006/relationships/slide" Target="slides/slide201.xml"/><Relationship Id="rId212" Type="http://schemas.openxmlformats.org/officeDocument/2006/relationships/slide" Target="slides/slide202.xml"/><Relationship Id="rId213" Type="http://schemas.openxmlformats.org/officeDocument/2006/relationships/slide" Target="slides/slide203.xml"/><Relationship Id="rId214" Type="http://schemas.openxmlformats.org/officeDocument/2006/relationships/slide" Target="slides/slide204.xml"/><Relationship Id="rId215" Type="http://schemas.openxmlformats.org/officeDocument/2006/relationships/slide" Target="slides/slide205.xml"/><Relationship Id="rId216" Type="http://schemas.openxmlformats.org/officeDocument/2006/relationships/slide" Target="slides/slide206.xml"/><Relationship Id="rId217" Type="http://schemas.openxmlformats.org/officeDocument/2006/relationships/slide" Target="slides/slide207.xml"/><Relationship Id="rId218" Type="http://schemas.openxmlformats.org/officeDocument/2006/relationships/slide" Target="slides/slide208.xml"/><Relationship Id="rId219" Type="http://schemas.openxmlformats.org/officeDocument/2006/relationships/slide" Target="slides/slide209.xml"/><Relationship Id="rId220" Type="http://schemas.openxmlformats.org/officeDocument/2006/relationships/slide" Target="slides/slide210.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9.xml"/>
</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88" name="PlaceHolder 1"/>
          <p:cNvSpPr>
            <a:spLocks noGrp="1"/>
          </p:cNvSpPr>
          <p:nvPr>
            <p:ph type="body"/>
          </p:nvPr>
        </p:nvSpPr>
        <p:spPr>
          <a:xfrm>
            <a:off x="777240" y="4777560"/>
            <a:ext cx="6217560" cy="4525920"/>
          </a:xfrm>
          <a:prstGeom prst="rect">
            <a:avLst/>
          </a:prstGeom>
        </p:spPr>
        <p:txBody>
          <a:bodyPr lIns="0" rIns="0" tIns="0" bIns="0"/>
          <a:p>
            <a:r>
              <a:rPr lang="es-MX" sz="2000" spc="-1" strike="noStrike">
                <a:solidFill>
                  <a:srgbClr val="000000"/>
                </a:solidFill>
                <a:uFill>
                  <a:solidFill>
                    <a:srgbClr val="ffffff"/>
                  </a:solidFill>
                </a:uFill>
                <a:latin typeface="Arial"/>
              </a:rPr>
              <a:t>Click to edit the notes format</a:t>
            </a:r>
            <a:endParaRPr lang="es-MX" sz="2000" spc="-1" strike="noStrike">
              <a:solidFill>
                <a:srgbClr val="000000"/>
              </a:solidFill>
              <a:uFill>
                <a:solidFill>
                  <a:srgbClr val="ffffff"/>
                </a:solidFill>
              </a:uFill>
              <a:latin typeface="Arial"/>
            </a:endParaRPr>
          </a:p>
        </p:txBody>
      </p:sp>
      <p:sp>
        <p:nvSpPr>
          <p:cNvPr id="289" name="PlaceHolder 2"/>
          <p:cNvSpPr>
            <a:spLocks noGrp="1"/>
          </p:cNvSpPr>
          <p:nvPr>
            <p:ph type="hdr"/>
          </p:nvPr>
        </p:nvSpPr>
        <p:spPr>
          <a:xfrm>
            <a:off x="0" y="0"/>
            <a:ext cx="3372840" cy="502560"/>
          </a:xfrm>
          <a:prstGeom prst="rect">
            <a:avLst/>
          </a:prstGeom>
        </p:spPr>
        <p:txBody>
          <a:bodyPr lIns="0" rIns="0" tIns="0" bIns="0"/>
          <a:p>
            <a:r>
              <a:rPr lang="es-MX" sz="1400" spc="-1" strike="noStrike">
                <a:solidFill>
                  <a:srgbClr val="000000"/>
                </a:solidFill>
                <a:uFill>
                  <a:solidFill>
                    <a:srgbClr val="ffffff"/>
                  </a:solidFill>
                </a:uFill>
                <a:latin typeface="Times New Roman"/>
              </a:rPr>
              <a:t>&lt;header&gt;</a:t>
            </a:r>
            <a:endParaRPr lang="es-MX" sz="1400" spc="-1" strike="noStrike">
              <a:solidFill>
                <a:srgbClr val="000000"/>
              </a:solidFill>
              <a:uFill>
                <a:solidFill>
                  <a:srgbClr val="ffffff"/>
                </a:solidFill>
              </a:uFill>
              <a:latin typeface="Times New Roman"/>
            </a:endParaRPr>
          </a:p>
        </p:txBody>
      </p:sp>
      <p:sp>
        <p:nvSpPr>
          <p:cNvPr id="290" name="PlaceHolder 3"/>
          <p:cNvSpPr>
            <a:spLocks noGrp="1"/>
          </p:cNvSpPr>
          <p:nvPr>
            <p:ph type="dt"/>
          </p:nvPr>
        </p:nvSpPr>
        <p:spPr>
          <a:xfrm>
            <a:off x="4399200" y="0"/>
            <a:ext cx="3372840" cy="502560"/>
          </a:xfrm>
          <a:prstGeom prst="rect">
            <a:avLst/>
          </a:prstGeom>
        </p:spPr>
        <p:txBody>
          <a:bodyPr lIns="0" rIns="0" tIns="0" bIns="0"/>
          <a:p>
            <a:pPr algn="r"/>
            <a:r>
              <a:rPr lang="es-MX" sz="1400" spc="-1" strike="noStrike">
                <a:solidFill>
                  <a:srgbClr val="000000"/>
                </a:solidFill>
                <a:uFill>
                  <a:solidFill>
                    <a:srgbClr val="ffffff"/>
                  </a:solidFill>
                </a:uFill>
                <a:latin typeface="Times New Roman"/>
              </a:rPr>
              <a:t>&lt;date/time&gt;</a:t>
            </a:r>
            <a:endParaRPr lang="es-MX" sz="1400" spc="-1" strike="noStrike">
              <a:solidFill>
                <a:srgbClr val="000000"/>
              </a:solidFill>
              <a:uFill>
                <a:solidFill>
                  <a:srgbClr val="ffffff"/>
                </a:solidFill>
              </a:uFill>
              <a:latin typeface="Times New Roman"/>
            </a:endParaRPr>
          </a:p>
        </p:txBody>
      </p:sp>
      <p:sp>
        <p:nvSpPr>
          <p:cNvPr id="291" name="PlaceHolder 4"/>
          <p:cNvSpPr>
            <a:spLocks noGrp="1"/>
          </p:cNvSpPr>
          <p:nvPr>
            <p:ph type="ftr"/>
          </p:nvPr>
        </p:nvSpPr>
        <p:spPr>
          <a:xfrm>
            <a:off x="0" y="9555480"/>
            <a:ext cx="3372840" cy="502560"/>
          </a:xfrm>
          <a:prstGeom prst="rect">
            <a:avLst/>
          </a:prstGeom>
        </p:spPr>
        <p:txBody>
          <a:bodyPr lIns="0" rIns="0" tIns="0" bIns="0" anchor="b"/>
          <a:p>
            <a:r>
              <a:rPr lang="es-MX" sz="1400" spc="-1" strike="noStrike">
                <a:solidFill>
                  <a:srgbClr val="000000"/>
                </a:solidFill>
                <a:uFill>
                  <a:solidFill>
                    <a:srgbClr val="ffffff"/>
                  </a:solidFill>
                </a:uFill>
                <a:latin typeface="Times New Roman"/>
              </a:rPr>
              <a:t>&lt;footer&gt;</a:t>
            </a:r>
            <a:endParaRPr lang="es-MX" sz="1400" spc="-1" strike="noStrike">
              <a:solidFill>
                <a:srgbClr val="000000"/>
              </a:solidFill>
              <a:uFill>
                <a:solidFill>
                  <a:srgbClr val="ffffff"/>
                </a:solidFill>
              </a:uFill>
              <a:latin typeface="Times New Roman"/>
            </a:endParaRPr>
          </a:p>
        </p:txBody>
      </p:sp>
      <p:sp>
        <p:nvSpPr>
          <p:cNvPr id="292" name="PlaceHolder 5"/>
          <p:cNvSpPr>
            <a:spLocks noGrp="1"/>
          </p:cNvSpPr>
          <p:nvPr>
            <p:ph type="sldNum"/>
          </p:nvPr>
        </p:nvSpPr>
        <p:spPr>
          <a:xfrm>
            <a:off x="4399200" y="9555480"/>
            <a:ext cx="3372840" cy="502560"/>
          </a:xfrm>
          <a:prstGeom prst="rect">
            <a:avLst/>
          </a:prstGeom>
        </p:spPr>
        <p:txBody>
          <a:bodyPr lIns="0" rIns="0" tIns="0" bIns="0" anchor="b"/>
          <a:p>
            <a:pPr algn="r"/>
            <a:fld id="{57B14A48-A4EE-4877-AECA-F4E59A00E5BD}" type="slidenum">
              <a:rPr lang="es-MX" sz="1400" spc="-1" strike="noStrike">
                <a:solidFill>
                  <a:srgbClr val="000000"/>
                </a:solidFill>
                <a:uFill>
                  <a:solidFill>
                    <a:srgbClr val="ffffff"/>
                  </a:solidFill>
                </a:uFill>
                <a:latin typeface="Times New Roman"/>
              </a:rPr>
              <a:t>&lt;number&gt;</a:t>
            </a:fld>
            <a:endParaRPr lang="es-MX" sz="14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85" name="PlaceHolder 1"/>
          <p:cNvSpPr>
            <a:spLocks noGrp="1"/>
          </p:cNvSpPr>
          <p:nvPr>
            <p:ph type="body"/>
          </p:nvPr>
        </p:nvSpPr>
        <p:spPr>
          <a:xfrm>
            <a:off x="685800" y="4400640"/>
            <a:ext cx="5485320" cy="3599280"/>
          </a:xfrm>
          <a:prstGeom prst="rect">
            <a:avLst/>
          </a:prstGeom>
        </p:spPr>
        <p:txBody>
          <a:bodyPr lIns="0" rIns="0" tIns="0" bIns="0"/>
          <a:p>
            <a:r>
              <a:rPr lang="es-MX" sz="2000" spc="-1" strike="noStrike">
                <a:solidFill>
                  <a:srgbClr val="000000"/>
                </a:solidFill>
                <a:uFill>
                  <a:solidFill>
                    <a:srgbClr val="ffffff"/>
                  </a:solidFill>
                </a:uFill>
                <a:latin typeface="Arial"/>
              </a:rPr>
              <a:t>Se busca dar un repaso de la arquitectura TCP/IP; danto énfasis en la capa de transporte.</a:t>
            </a:r>
            <a:endParaRPr lang="es-MX" sz="2000" spc="-1" strike="noStrike">
              <a:solidFill>
                <a:srgbClr val="000000"/>
              </a:solidFill>
              <a:uFill>
                <a:solidFill>
                  <a:srgbClr val="ffffff"/>
                </a:solidFill>
              </a:uFill>
              <a:latin typeface="Arial"/>
            </a:endParaRPr>
          </a:p>
          <a:p>
            <a:pPr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Acceso a la red</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Incluye la capa de red</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Modelo de referencia IEEE 802</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Control de enlace lógico (LLC)</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Control de acceso al medio (MAC)</a:t>
            </a:r>
            <a:endParaRPr lang="es-MX" sz="2000" spc="-1" strike="noStrike">
              <a:solidFill>
                <a:srgbClr val="000000"/>
              </a:solidFill>
              <a:uFill>
                <a:solidFill>
                  <a:srgbClr val="ffffff"/>
                </a:solidFill>
              </a:uFill>
              <a:latin typeface="Arial"/>
            </a:endParaRPr>
          </a:p>
          <a:p>
            <a:pPr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Internet</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IP e IGMP</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Establece rutas entre la fuente y el destino</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Dirige los nodos intermedios</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Ensambla paquetes </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Reconoce prioridades</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Uso de ruteadores</a:t>
            </a:r>
            <a:endParaRPr lang="es-MX" sz="2000" spc="-1" strike="noStrike">
              <a:solidFill>
                <a:srgbClr val="000000"/>
              </a:solidFill>
              <a:uFill>
                <a:solidFill>
                  <a:srgbClr val="ffffff"/>
                </a:solidFill>
              </a:uFill>
              <a:latin typeface="Arial"/>
            </a:endParaRPr>
          </a:p>
          <a:p>
            <a:pPr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Transporte</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Le da confiabilidad a las capas inferiores</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Asegura integridad de los mensajes</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Control de flujo y control de errores</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Multiplexa conexiones</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Mapea direcciones a nombres</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TCP y UDP</a:t>
            </a:r>
            <a:endParaRPr lang="es-MX" sz="2000" spc="-1" strike="noStrike">
              <a:solidFill>
                <a:srgbClr val="000000"/>
              </a:solidFill>
              <a:uFill>
                <a:solidFill>
                  <a:srgbClr val="ffffff"/>
                </a:solidFill>
              </a:uFill>
              <a:latin typeface="Arial"/>
            </a:endParaRPr>
          </a:p>
          <a:p>
            <a:pPr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Aplicación</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Interfaz del usuario</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Residen las aplicaciones</a:t>
            </a:r>
            <a:endParaRPr lang="es-MX" sz="2000" spc="-1" strike="noStrike">
              <a:solidFill>
                <a:srgbClr val="000000"/>
              </a:solidFill>
              <a:uFill>
                <a:solidFill>
                  <a:srgbClr val="ffffff"/>
                </a:solidFill>
              </a:uFill>
              <a:latin typeface="Arial"/>
            </a:endParaRPr>
          </a:p>
          <a:p>
            <a:pPr lvl="1" marL="216000" indent="-216000">
              <a:lnSpc>
                <a:spcPct val="100000"/>
              </a:lnSpc>
              <a:buClr>
                <a:srgbClr val="000000"/>
              </a:buClr>
              <a:buFont typeface="Arial"/>
              <a:buChar char="•"/>
            </a:pPr>
            <a:r>
              <a:rPr lang="es-MX" sz="2000" spc="-1" strike="noStrike">
                <a:solidFill>
                  <a:srgbClr val="000000"/>
                </a:solidFill>
                <a:uFill>
                  <a:solidFill>
                    <a:srgbClr val="ffffff"/>
                  </a:solidFill>
                </a:uFill>
                <a:latin typeface="Arial"/>
              </a:rPr>
              <a:t>Realiza propiamente la tarea que utiliza las comunicaciones remotas</a:t>
            </a:r>
            <a:endParaRPr lang="es-MX" sz="2000" spc="-1" strike="noStrike">
              <a:solidFill>
                <a:srgbClr val="000000"/>
              </a:solidFill>
              <a:uFill>
                <a:solidFill>
                  <a:srgbClr val="ffffff"/>
                </a:solidFill>
              </a:uFill>
              <a:latin typeface="Arial"/>
            </a:endParaRPr>
          </a:p>
          <a:p>
            <a:pPr marL="216000" indent="-216000">
              <a:lnSpc>
                <a:spcPct val="100000"/>
              </a:lnSpc>
            </a:pPr>
            <a:endParaRPr lang="es-MX" sz="2000" spc="-1" strike="noStrike">
              <a:solidFill>
                <a:srgbClr val="000000"/>
              </a:solidFill>
              <a:uFill>
                <a:solidFill>
                  <a:srgbClr val="ffffff"/>
                </a:solidFill>
              </a:uFill>
              <a:latin typeface="Arial"/>
            </a:endParaRPr>
          </a:p>
          <a:p>
            <a:pPr marL="216000" indent="-216000">
              <a:lnSpc>
                <a:spcPct val="100000"/>
              </a:lnSpc>
            </a:pPr>
            <a:endParaRPr lang="es-MX" sz="2000" spc="-1" strike="noStrike">
              <a:solidFill>
                <a:srgbClr val="000000"/>
              </a:solidFill>
              <a:uFill>
                <a:solidFill>
                  <a:srgbClr val="ffffff"/>
                </a:solidFill>
              </a:uFill>
              <a:latin typeface="Arial"/>
            </a:endParaRPr>
          </a:p>
          <a:p>
            <a:pPr marL="216000" indent="-216000">
              <a:lnSpc>
                <a:spcPct val="100000"/>
              </a:lnSpc>
            </a:pPr>
            <a:endParaRPr lang="es-MX" sz="2000" spc="-1" strike="noStrike">
              <a:solidFill>
                <a:srgbClr val="000000"/>
              </a:solidFill>
              <a:uFill>
                <a:solidFill>
                  <a:srgbClr val="ffffff"/>
                </a:solidFill>
              </a:uFill>
              <a:latin typeface="Arial"/>
            </a:endParaRPr>
          </a:p>
        </p:txBody>
      </p:sp>
      <p:sp>
        <p:nvSpPr>
          <p:cNvPr id="886"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A4E18A3D-20E9-4144-BDE0-41FAF357463F}" type="slidenum">
              <a:rPr lang="es-MX" sz="1200" spc="-1" strike="noStrike">
                <a:solidFill>
                  <a:srgbClr val="000000"/>
                </a:solidFill>
                <a:uFill>
                  <a:solidFill>
                    <a:srgbClr val="ffffff"/>
                  </a:solidFill>
                </a:uFill>
                <a:latin typeface="+mn-lt"/>
                <a:ea typeface="+mn-ea"/>
              </a:rPr>
              <a:t>&lt;number&gt;</a:t>
            </a:fld>
            <a:endParaRPr lang="es-MX" sz="1800" spc="-1" strike="noStrike">
              <a:solidFill>
                <a:srgbClr val="000000"/>
              </a:solidFill>
              <a:uFill>
                <a:solidFill>
                  <a:srgbClr val="ffffff"/>
                </a:solidFill>
              </a:uFill>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87" name="PlaceHolder 1"/>
          <p:cNvSpPr>
            <a:spLocks noGrp="1"/>
          </p:cNvSpPr>
          <p:nvPr>
            <p:ph type="body"/>
          </p:nvPr>
        </p:nvSpPr>
        <p:spPr>
          <a:xfrm>
            <a:off x="685800" y="4400640"/>
            <a:ext cx="5485320" cy="3599280"/>
          </a:xfrm>
          <a:prstGeom prst="rect">
            <a:avLst/>
          </a:prstGeom>
        </p:spPr>
        <p:txBody>
          <a:bodyPr lIns="0" rIns="0" tIns="0" bIns="0"/>
          <a:p>
            <a:r>
              <a:rPr lang="es-MX" sz="2000" spc="-1" strike="noStrike">
                <a:solidFill>
                  <a:srgbClr val="000000"/>
                </a:solidFill>
                <a:uFill>
                  <a:solidFill>
                    <a:srgbClr val="ffffff"/>
                  </a:solidFill>
                </a:uFill>
                <a:latin typeface="Arial"/>
              </a:rPr>
              <a:t>Hablar sobre la ubicación de TCP y UDP </a:t>
            </a:r>
            <a:endParaRPr lang="es-MX" sz="2000" spc="-1" strike="noStrike">
              <a:solidFill>
                <a:srgbClr val="000000"/>
              </a:solidFill>
              <a:uFill>
                <a:solidFill>
                  <a:srgbClr val="ffffff"/>
                </a:solidFill>
              </a:uFill>
              <a:latin typeface="Arial"/>
            </a:endParaRPr>
          </a:p>
        </p:txBody>
      </p:sp>
      <p:sp>
        <p:nvSpPr>
          <p:cNvPr id="888"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6B2E2093-613D-47C5-9AC6-F4AADD6B8DF2}" type="slidenum">
              <a:rPr lang="es-MX" sz="1200" spc="-1" strike="noStrike">
                <a:solidFill>
                  <a:srgbClr val="000000"/>
                </a:solidFill>
                <a:uFill>
                  <a:solidFill>
                    <a:srgbClr val="ffffff"/>
                  </a:solidFill>
                </a:uFill>
                <a:latin typeface="+mn-lt"/>
                <a:ea typeface="+mn-ea"/>
              </a:rPr>
              <a:t>&lt;number&gt;</a:t>
            </a:fld>
            <a:endParaRPr lang="es-MX" sz="1800" spc="-1" strike="noStrike">
              <a:solidFill>
                <a:srgbClr val="000000"/>
              </a:solidFill>
              <a:uFill>
                <a:solidFill>
                  <a:srgbClr val="ffffff"/>
                </a:solidFill>
              </a:u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 Id="rId3" Type="http://schemas.openxmlformats.org/officeDocument/2006/relationships/image" Target="../media/image6.png"/>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7.png"/><Relationship Id="rId3" Type="http://schemas.openxmlformats.org/officeDocument/2006/relationships/image" Target="../media/image8.png"/>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9.png"/><Relationship Id="rId3" Type="http://schemas.openxmlformats.org/officeDocument/2006/relationships/image" Target="../media/image10.png"/>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1.png"/><Relationship Id="rId3" Type="http://schemas.openxmlformats.org/officeDocument/2006/relationships/image" Target="../media/image12.png"/>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15.png"/><Relationship Id="rId3" Type="http://schemas.openxmlformats.org/officeDocument/2006/relationships/image" Target="../media/image16.png"/>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9"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30" name="PlaceHolder 5"/>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32"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33" name="PlaceHolder 3"/>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pic>
        <p:nvPicPr>
          <p:cNvPr id="34" name="" descr=""/>
          <p:cNvPicPr/>
          <p:nvPr/>
        </p:nvPicPr>
        <p:blipFill>
          <a:blip r:embed="rId2"/>
          <a:stretch/>
        </p:blipFill>
        <p:spPr>
          <a:xfrm>
            <a:off x="3602880" y="1604520"/>
            <a:ext cx="4984920" cy="3977280"/>
          </a:xfrm>
          <a:prstGeom prst="rect">
            <a:avLst/>
          </a:prstGeom>
          <a:ln>
            <a:noFill/>
          </a:ln>
        </p:spPr>
      </p:pic>
      <p:pic>
        <p:nvPicPr>
          <p:cNvPr id="35" name="" descr=""/>
          <p:cNvPicPr/>
          <p:nvPr/>
        </p:nvPicPr>
        <p:blipFill>
          <a:blip r:embed="rId3"/>
          <a:stretch/>
        </p:blipFill>
        <p:spPr>
          <a:xfrm>
            <a:off x="3602880" y="1604520"/>
            <a:ext cx="4984920" cy="39772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39" name="PlaceHolder 2"/>
          <p:cNvSpPr>
            <a:spLocks noGrp="1"/>
          </p:cNvSpPr>
          <p:nvPr>
            <p:ph type="subTitle"/>
          </p:nvPr>
        </p:nvSpPr>
        <p:spPr>
          <a:xfrm>
            <a:off x="609480" y="1604520"/>
            <a:ext cx="10972440" cy="397728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41"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43"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44" name="PlaceHolder 3"/>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609480" y="273600"/>
            <a:ext cx="10972440" cy="530784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48"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49" name="PlaceHolder 3"/>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50" name="PlaceHolder 4"/>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52"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53"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54"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56"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57"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58" name="PlaceHolder 4"/>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60" name="PlaceHolder 2"/>
          <p:cNvSpPr>
            <a:spLocks noGrp="1"/>
          </p:cNvSpPr>
          <p:nvPr>
            <p:ph type="body"/>
          </p:nvPr>
        </p:nvSpPr>
        <p:spPr>
          <a:xfrm>
            <a:off x="609480" y="160452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61" name="PlaceHolder 3"/>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63"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64"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65"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66" name="PlaceHolder 5"/>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68"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69" name="PlaceHolder 3"/>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pic>
        <p:nvPicPr>
          <p:cNvPr id="70" name="" descr=""/>
          <p:cNvPicPr/>
          <p:nvPr/>
        </p:nvPicPr>
        <p:blipFill>
          <a:blip r:embed="rId2"/>
          <a:stretch/>
        </p:blipFill>
        <p:spPr>
          <a:xfrm>
            <a:off x="3602880" y="1604520"/>
            <a:ext cx="4984920" cy="3977280"/>
          </a:xfrm>
          <a:prstGeom prst="rect">
            <a:avLst/>
          </a:prstGeom>
          <a:ln>
            <a:noFill/>
          </a:ln>
        </p:spPr>
      </p:pic>
      <p:pic>
        <p:nvPicPr>
          <p:cNvPr id="71" name="" descr=""/>
          <p:cNvPicPr/>
          <p:nvPr/>
        </p:nvPicPr>
        <p:blipFill>
          <a:blip r:embed="rId3"/>
          <a:stretch/>
        </p:blipFill>
        <p:spPr>
          <a:xfrm>
            <a:off x="3602880" y="1604520"/>
            <a:ext cx="4984920" cy="3977280"/>
          </a:xfrm>
          <a:prstGeom prst="rect">
            <a:avLst/>
          </a:prstGeom>
          <a:ln>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74"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75" name="PlaceHolder 2"/>
          <p:cNvSpPr>
            <a:spLocks noGrp="1"/>
          </p:cNvSpPr>
          <p:nvPr>
            <p:ph type="subTitle"/>
          </p:nvPr>
        </p:nvSpPr>
        <p:spPr>
          <a:xfrm>
            <a:off x="609480" y="1604520"/>
            <a:ext cx="10972440" cy="397728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77"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79"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80" name="PlaceHolder 3"/>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82" name="PlaceHolder 1"/>
          <p:cNvSpPr>
            <a:spLocks noGrp="1"/>
          </p:cNvSpPr>
          <p:nvPr>
            <p:ph type="subTitle"/>
          </p:nvPr>
        </p:nvSpPr>
        <p:spPr>
          <a:xfrm>
            <a:off x="609480" y="273600"/>
            <a:ext cx="10972440" cy="530784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84"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85" name="PlaceHolder 3"/>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86" name="PlaceHolder 4"/>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88"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89"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90"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92"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93"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94" name="PlaceHolder 4"/>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96" name="PlaceHolder 2"/>
          <p:cNvSpPr>
            <a:spLocks noGrp="1"/>
          </p:cNvSpPr>
          <p:nvPr>
            <p:ph type="body"/>
          </p:nvPr>
        </p:nvSpPr>
        <p:spPr>
          <a:xfrm>
            <a:off x="609480" y="160452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97" name="PlaceHolder 3"/>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99"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00"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01"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02" name="PlaceHolder 5"/>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04"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05" name="PlaceHolder 3"/>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pic>
        <p:nvPicPr>
          <p:cNvPr id="106" name="" descr=""/>
          <p:cNvPicPr/>
          <p:nvPr/>
        </p:nvPicPr>
        <p:blipFill>
          <a:blip r:embed="rId2"/>
          <a:stretch/>
        </p:blipFill>
        <p:spPr>
          <a:xfrm>
            <a:off x="3602880" y="1604520"/>
            <a:ext cx="4984920" cy="3977280"/>
          </a:xfrm>
          <a:prstGeom prst="rect">
            <a:avLst/>
          </a:prstGeom>
          <a:ln>
            <a:noFill/>
          </a:ln>
        </p:spPr>
      </p:pic>
      <p:pic>
        <p:nvPicPr>
          <p:cNvPr id="107" name="" descr=""/>
          <p:cNvPicPr/>
          <p:nvPr/>
        </p:nvPicPr>
        <p:blipFill>
          <a:blip r:embed="rId3"/>
          <a:stretch/>
        </p:blipFill>
        <p:spPr>
          <a:xfrm>
            <a:off x="3602880" y="1604520"/>
            <a:ext cx="4984920" cy="3977280"/>
          </a:xfrm>
          <a:prstGeom prst="rect">
            <a:avLst/>
          </a:prstGeom>
          <a:ln>
            <a:noFill/>
          </a:ln>
        </p:spPr>
      </p:pic>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110"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11" name="PlaceHolder 2"/>
          <p:cNvSpPr>
            <a:spLocks noGrp="1"/>
          </p:cNvSpPr>
          <p:nvPr>
            <p:ph type="subTitle"/>
          </p:nvPr>
        </p:nvSpPr>
        <p:spPr>
          <a:xfrm>
            <a:off x="609480" y="1604520"/>
            <a:ext cx="10972440" cy="397728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13"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15"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16" name="PlaceHolder 3"/>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18" name="PlaceHolder 1"/>
          <p:cNvSpPr>
            <a:spLocks noGrp="1"/>
          </p:cNvSpPr>
          <p:nvPr>
            <p:ph type="subTitle"/>
          </p:nvPr>
        </p:nvSpPr>
        <p:spPr>
          <a:xfrm>
            <a:off x="609480" y="273600"/>
            <a:ext cx="10972440" cy="530784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20"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21" name="PlaceHolder 3"/>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22" name="PlaceHolder 4"/>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24"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25"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26"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28"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29"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30" name="PlaceHolder 4"/>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32" name="PlaceHolder 2"/>
          <p:cNvSpPr>
            <a:spLocks noGrp="1"/>
          </p:cNvSpPr>
          <p:nvPr>
            <p:ph type="body"/>
          </p:nvPr>
        </p:nvSpPr>
        <p:spPr>
          <a:xfrm>
            <a:off x="609480" y="160452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33" name="PlaceHolder 3"/>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35"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36"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37"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38" name="PlaceHolder 5"/>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40"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41" name="PlaceHolder 3"/>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pic>
        <p:nvPicPr>
          <p:cNvPr id="142" name="" descr=""/>
          <p:cNvPicPr/>
          <p:nvPr/>
        </p:nvPicPr>
        <p:blipFill>
          <a:blip r:embed="rId2"/>
          <a:stretch/>
        </p:blipFill>
        <p:spPr>
          <a:xfrm>
            <a:off x="3602880" y="1604520"/>
            <a:ext cx="4984920" cy="3977280"/>
          </a:xfrm>
          <a:prstGeom prst="rect">
            <a:avLst/>
          </a:prstGeom>
          <a:ln>
            <a:noFill/>
          </a:ln>
        </p:spPr>
      </p:pic>
      <p:pic>
        <p:nvPicPr>
          <p:cNvPr id="143" name="" descr=""/>
          <p:cNvPicPr/>
          <p:nvPr/>
        </p:nvPicPr>
        <p:blipFill>
          <a:blip r:embed="rId3"/>
          <a:stretch/>
        </p:blipFill>
        <p:spPr>
          <a:xfrm>
            <a:off x="3602880" y="1604520"/>
            <a:ext cx="4984920" cy="3977280"/>
          </a:xfrm>
          <a:prstGeom prst="rect">
            <a:avLst/>
          </a:prstGeom>
          <a:ln>
            <a:noFill/>
          </a:ln>
        </p:spPr>
      </p:pic>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47" name="PlaceHolder 2"/>
          <p:cNvSpPr>
            <a:spLocks noGrp="1"/>
          </p:cNvSpPr>
          <p:nvPr>
            <p:ph type="subTitle"/>
          </p:nvPr>
        </p:nvSpPr>
        <p:spPr>
          <a:xfrm>
            <a:off x="609480" y="1604520"/>
            <a:ext cx="10972440" cy="397728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49"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51"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52" name="PlaceHolder 3"/>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54" name="PlaceHolder 1"/>
          <p:cNvSpPr>
            <a:spLocks noGrp="1"/>
          </p:cNvSpPr>
          <p:nvPr>
            <p:ph type="subTitle"/>
          </p:nvPr>
        </p:nvSpPr>
        <p:spPr>
          <a:xfrm>
            <a:off x="609480" y="273600"/>
            <a:ext cx="10972440" cy="530784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56"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57" name="PlaceHolder 3"/>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58" name="PlaceHolder 4"/>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60"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61"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62"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64"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65"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66" name="PlaceHolder 4"/>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68" name="PlaceHolder 2"/>
          <p:cNvSpPr>
            <a:spLocks noGrp="1"/>
          </p:cNvSpPr>
          <p:nvPr>
            <p:ph type="body"/>
          </p:nvPr>
        </p:nvSpPr>
        <p:spPr>
          <a:xfrm>
            <a:off x="609480" y="160452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69" name="PlaceHolder 3"/>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71"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72"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73"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74" name="PlaceHolder 5"/>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76"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77" name="PlaceHolder 3"/>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pic>
        <p:nvPicPr>
          <p:cNvPr id="178" name="" descr=""/>
          <p:cNvPicPr/>
          <p:nvPr/>
        </p:nvPicPr>
        <p:blipFill>
          <a:blip r:embed="rId2"/>
          <a:stretch/>
        </p:blipFill>
        <p:spPr>
          <a:xfrm>
            <a:off x="3602880" y="1604520"/>
            <a:ext cx="4984920" cy="3977280"/>
          </a:xfrm>
          <a:prstGeom prst="rect">
            <a:avLst/>
          </a:prstGeom>
          <a:ln>
            <a:noFill/>
          </a:ln>
        </p:spPr>
      </p:pic>
      <p:pic>
        <p:nvPicPr>
          <p:cNvPr id="179" name="" descr=""/>
          <p:cNvPicPr/>
          <p:nvPr/>
        </p:nvPicPr>
        <p:blipFill>
          <a:blip r:embed="rId3"/>
          <a:stretch/>
        </p:blipFill>
        <p:spPr>
          <a:xfrm>
            <a:off x="3602880" y="1604520"/>
            <a:ext cx="4984920" cy="3977280"/>
          </a:xfrm>
          <a:prstGeom prst="rect">
            <a:avLst/>
          </a:prstGeom>
          <a:ln>
            <a:noFill/>
          </a:ln>
        </p:spPr>
      </p:pic>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182"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83" name="PlaceHolder 2"/>
          <p:cNvSpPr>
            <a:spLocks noGrp="1"/>
          </p:cNvSpPr>
          <p:nvPr>
            <p:ph type="subTitle"/>
          </p:nvPr>
        </p:nvSpPr>
        <p:spPr>
          <a:xfrm>
            <a:off x="609480" y="1604520"/>
            <a:ext cx="10972440" cy="397728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85"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87"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88" name="PlaceHolder 3"/>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89"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90" name="PlaceHolder 1"/>
          <p:cNvSpPr>
            <a:spLocks noGrp="1"/>
          </p:cNvSpPr>
          <p:nvPr>
            <p:ph type="subTitle"/>
          </p:nvPr>
        </p:nvSpPr>
        <p:spPr>
          <a:xfrm>
            <a:off x="609480" y="273600"/>
            <a:ext cx="10972440" cy="530784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92"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93" name="PlaceHolder 3"/>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94" name="PlaceHolder 4"/>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96"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97"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98"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00"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01"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02" name="PlaceHolder 4"/>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3" name="PlaceHolder 3"/>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4" name="PlaceHolder 4"/>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04" name="PlaceHolder 2"/>
          <p:cNvSpPr>
            <a:spLocks noGrp="1"/>
          </p:cNvSpPr>
          <p:nvPr>
            <p:ph type="body"/>
          </p:nvPr>
        </p:nvSpPr>
        <p:spPr>
          <a:xfrm>
            <a:off x="609480" y="160452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05" name="PlaceHolder 3"/>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206"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07"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08"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09"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10" name="PlaceHolder 5"/>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12"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13" name="PlaceHolder 3"/>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pic>
        <p:nvPicPr>
          <p:cNvPr id="214" name="" descr=""/>
          <p:cNvPicPr/>
          <p:nvPr/>
        </p:nvPicPr>
        <p:blipFill>
          <a:blip r:embed="rId2"/>
          <a:stretch/>
        </p:blipFill>
        <p:spPr>
          <a:xfrm>
            <a:off x="3602880" y="1604520"/>
            <a:ext cx="4984920" cy="3977280"/>
          </a:xfrm>
          <a:prstGeom prst="rect">
            <a:avLst/>
          </a:prstGeom>
          <a:ln>
            <a:noFill/>
          </a:ln>
        </p:spPr>
      </p:pic>
      <p:pic>
        <p:nvPicPr>
          <p:cNvPr id="215" name="" descr=""/>
          <p:cNvPicPr/>
          <p:nvPr/>
        </p:nvPicPr>
        <p:blipFill>
          <a:blip r:embed="rId3"/>
          <a:stretch/>
        </p:blipFill>
        <p:spPr>
          <a:xfrm>
            <a:off x="3602880" y="1604520"/>
            <a:ext cx="4984920" cy="3977280"/>
          </a:xfrm>
          <a:prstGeom prst="rect">
            <a:avLst/>
          </a:prstGeom>
          <a:ln>
            <a:noFill/>
          </a:ln>
        </p:spPr>
      </p:pic>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218"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19" name="PlaceHolder 2"/>
          <p:cNvSpPr>
            <a:spLocks noGrp="1"/>
          </p:cNvSpPr>
          <p:nvPr>
            <p:ph type="subTitle"/>
          </p:nvPr>
        </p:nvSpPr>
        <p:spPr>
          <a:xfrm>
            <a:off x="609480" y="1604520"/>
            <a:ext cx="10972440" cy="397728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21"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23"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24" name="PlaceHolder 3"/>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225"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226" name="PlaceHolder 1"/>
          <p:cNvSpPr>
            <a:spLocks noGrp="1"/>
          </p:cNvSpPr>
          <p:nvPr>
            <p:ph type="subTitle"/>
          </p:nvPr>
        </p:nvSpPr>
        <p:spPr>
          <a:xfrm>
            <a:off x="609480" y="273600"/>
            <a:ext cx="10972440" cy="530784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28"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29" name="PlaceHolder 3"/>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30" name="PlaceHolder 4"/>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32"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33"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34"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36"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37"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38" name="PlaceHolder 4"/>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40" name="PlaceHolder 2"/>
          <p:cNvSpPr>
            <a:spLocks noGrp="1"/>
          </p:cNvSpPr>
          <p:nvPr>
            <p:ph type="body"/>
          </p:nvPr>
        </p:nvSpPr>
        <p:spPr>
          <a:xfrm>
            <a:off x="609480" y="160452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41" name="PlaceHolder 3"/>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43"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44"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45"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46" name="PlaceHolder 5"/>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48"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49" name="PlaceHolder 3"/>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pic>
        <p:nvPicPr>
          <p:cNvPr id="250" name="" descr=""/>
          <p:cNvPicPr/>
          <p:nvPr/>
        </p:nvPicPr>
        <p:blipFill>
          <a:blip r:embed="rId2"/>
          <a:stretch/>
        </p:blipFill>
        <p:spPr>
          <a:xfrm>
            <a:off x="3602880" y="1604520"/>
            <a:ext cx="4984920" cy="3977280"/>
          </a:xfrm>
          <a:prstGeom prst="rect">
            <a:avLst/>
          </a:prstGeom>
          <a:ln>
            <a:noFill/>
          </a:ln>
        </p:spPr>
      </p:pic>
      <p:pic>
        <p:nvPicPr>
          <p:cNvPr id="251" name="" descr=""/>
          <p:cNvPicPr/>
          <p:nvPr/>
        </p:nvPicPr>
        <p:blipFill>
          <a:blip r:embed="rId3"/>
          <a:stretch/>
        </p:blipFill>
        <p:spPr>
          <a:xfrm>
            <a:off x="3602880" y="1604520"/>
            <a:ext cx="4984920" cy="3977280"/>
          </a:xfrm>
          <a:prstGeom prst="rect">
            <a:avLst/>
          </a:prstGeom>
          <a:ln>
            <a:noFill/>
          </a:ln>
        </p:spPr>
      </p:pic>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254"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55" name="PlaceHolder 2"/>
          <p:cNvSpPr>
            <a:spLocks noGrp="1"/>
          </p:cNvSpPr>
          <p:nvPr>
            <p:ph type="subTitle"/>
          </p:nvPr>
        </p:nvSpPr>
        <p:spPr>
          <a:xfrm>
            <a:off x="609480" y="1604520"/>
            <a:ext cx="10972440" cy="397728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57"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258"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59"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60" name="PlaceHolder 3"/>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262" name="PlaceHolder 1"/>
          <p:cNvSpPr>
            <a:spLocks noGrp="1"/>
          </p:cNvSpPr>
          <p:nvPr>
            <p:ph type="subTitle"/>
          </p:nvPr>
        </p:nvSpPr>
        <p:spPr>
          <a:xfrm>
            <a:off x="609480" y="273600"/>
            <a:ext cx="10972440" cy="5307840"/>
          </a:xfrm>
          <a:prstGeom prst="rect">
            <a:avLst/>
          </a:prstGeom>
        </p:spPr>
        <p:txBody>
          <a:bodyPr lIns="0" rIns="0" tIns="0" bIns="0" anchor="ctr"/>
          <a:p>
            <a:pPr algn="ctr"/>
            <a:endParaRPr lang="es-MX" sz="3200" spc="-1" strike="noStrike">
              <a:solidFill>
                <a:srgbClr val="000000"/>
              </a:solidFill>
              <a:uFill>
                <a:solidFill>
                  <a:srgbClr val="ffffff"/>
                </a:solidFill>
              </a:uFill>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263"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64"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65" name="PlaceHolder 3"/>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66" name="PlaceHolder 4"/>
          <p:cNvSpPr>
            <a:spLocks noGrp="1"/>
          </p:cNvSpPr>
          <p:nvPr>
            <p:ph type="body"/>
          </p:nvPr>
        </p:nvSpPr>
        <p:spPr>
          <a:xfrm>
            <a:off x="623196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68" name="PlaceHolder 2"/>
          <p:cNvSpPr>
            <a:spLocks noGrp="1"/>
          </p:cNvSpPr>
          <p:nvPr>
            <p:ph type="body"/>
          </p:nvPr>
        </p:nvSpPr>
        <p:spPr>
          <a:xfrm>
            <a:off x="609480" y="1604520"/>
            <a:ext cx="535428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69"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70"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72"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73"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74" name="PlaceHolder 4"/>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75"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76" name="PlaceHolder 2"/>
          <p:cNvSpPr>
            <a:spLocks noGrp="1"/>
          </p:cNvSpPr>
          <p:nvPr>
            <p:ph type="body"/>
          </p:nvPr>
        </p:nvSpPr>
        <p:spPr>
          <a:xfrm>
            <a:off x="609480" y="160452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77" name="PlaceHolder 3"/>
          <p:cNvSpPr>
            <a:spLocks noGrp="1"/>
          </p:cNvSpPr>
          <p:nvPr>
            <p:ph type="body"/>
          </p:nvPr>
        </p:nvSpPr>
        <p:spPr>
          <a:xfrm>
            <a:off x="609480" y="3682080"/>
            <a:ext cx="1097244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79" name="PlaceHolder 2"/>
          <p:cNvSpPr>
            <a:spLocks noGrp="1"/>
          </p:cNvSpPr>
          <p:nvPr>
            <p:ph type="body"/>
          </p:nvPr>
        </p:nvSpPr>
        <p:spPr>
          <a:xfrm>
            <a:off x="60948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80" name="PlaceHolder 3"/>
          <p:cNvSpPr>
            <a:spLocks noGrp="1"/>
          </p:cNvSpPr>
          <p:nvPr>
            <p:ph type="body"/>
          </p:nvPr>
        </p:nvSpPr>
        <p:spPr>
          <a:xfrm>
            <a:off x="6231960" y="160452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81" name="PlaceHolder 4"/>
          <p:cNvSpPr>
            <a:spLocks noGrp="1"/>
          </p:cNvSpPr>
          <p:nvPr>
            <p:ph type="body"/>
          </p:nvPr>
        </p:nvSpPr>
        <p:spPr>
          <a:xfrm>
            <a:off x="623196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82" name="PlaceHolder 5"/>
          <p:cNvSpPr>
            <a:spLocks noGrp="1"/>
          </p:cNvSpPr>
          <p:nvPr>
            <p:ph type="body"/>
          </p:nvPr>
        </p:nvSpPr>
        <p:spPr>
          <a:xfrm>
            <a:off x="609480" y="3682080"/>
            <a:ext cx="5354280" cy="189684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609480" y="273600"/>
            <a:ext cx="1097244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84" name="PlaceHolder 2"/>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sp>
        <p:nvSpPr>
          <p:cNvPr id="285" name="PlaceHolder 3"/>
          <p:cNvSpPr>
            <a:spLocks noGrp="1"/>
          </p:cNvSpPr>
          <p:nvPr>
            <p:ph type="body"/>
          </p:nvPr>
        </p:nvSpPr>
        <p:spPr>
          <a:xfrm>
            <a:off x="609480" y="1604520"/>
            <a:ext cx="10972440" cy="3977280"/>
          </a:xfrm>
          <a:prstGeom prst="rect">
            <a:avLst/>
          </a:prstGeom>
        </p:spPr>
        <p:txBody>
          <a:bodyPr lIns="0" rIns="0" tIns="0" bIns="0"/>
          <a:p>
            <a:endParaRPr lang="es-MX" sz="2800" spc="-1" strike="noStrike">
              <a:solidFill>
                <a:srgbClr val="000000"/>
              </a:solidFill>
              <a:uFill>
                <a:solidFill>
                  <a:srgbClr val="ffffff"/>
                </a:solidFill>
              </a:uFill>
              <a:latin typeface="Arial"/>
            </a:endParaRPr>
          </a:p>
        </p:txBody>
      </p:sp>
      <p:pic>
        <p:nvPicPr>
          <p:cNvPr id="286" name="" descr=""/>
          <p:cNvPicPr/>
          <p:nvPr/>
        </p:nvPicPr>
        <p:blipFill>
          <a:blip r:embed="rId2"/>
          <a:stretch/>
        </p:blipFill>
        <p:spPr>
          <a:xfrm>
            <a:off x="3602880" y="1604520"/>
            <a:ext cx="4984920" cy="3977280"/>
          </a:xfrm>
          <a:prstGeom prst="rect">
            <a:avLst/>
          </a:prstGeom>
          <a:ln>
            <a:noFill/>
          </a:ln>
        </p:spPr>
      </p:pic>
      <p:pic>
        <p:nvPicPr>
          <p:cNvPr id="287" name="" descr=""/>
          <p:cNvPicPr/>
          <p:nvPr/>
        </p:nvPicPr>
        <p:blipFill>
          <a:blip r:embed="rId3"/>
          <a:stretch/>
        </p:blipFill>
        <p:spPr>
          <a:xfrm>
            <a:off x="3602880" y="1604520"/>
            <a:ext cx="4984920" cy="3977280"/>
          </a:xfrm>
          <a:prstGeom prst="rect">
            <a:avLst/>
          </a:prstGeom>
          <a:ln>
            <a:noFill/>
          </a:ln>
        </p:spPr>
      </p:pic>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08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 name="PlaceHolder 2"/>
          <p:cNvSpPr>
            <a:spLocks noGrp="1"/>
          </p:cNvSpPr>
          <p:nvPr>
            <p:ph type="body"/>
          </p:nvPr>
        </p:nvSpPr>
        <p:spPr>
          <a:xfrm>
            <a:off x="609480" y="1604520"/>
            <a:ext cx="10972080" cy="3976920"/>
          </a:xfrm>
          <a:prstGeom prst="rect">
            <a:avLst/>
          </a:prstGeom>
        </p:spPr>
        <p:txBody>
          <a:bodyPr lIns="0" rIns="0" tIns="0" bIns="0"/>
          <a:p>
            <a:pPr marL="432000" indent="-324000">
              <a:buClr>
                <a:srgbClr val="000000"/>
              </a:buClr>
              <a:buSzPct val="45000"/>
              <a:buFont typeface="Wingdings" charset="2"/>
              <a:buChar char=""/>
            </a:pPr>
            <a:r>
              <a:rPr lang="es-MX" sz="2800" spc="-1" strike="noStrike">
                <a:solidFill>
                  <a:srgbClr val="000000"/>
                </a:solidFill>
                <a:uFill>
                  <a:solidFill>
                    <a:srgbClr val="ffffff"/>
                  </a:solidFill>
                </a:uFill>
                <a:latin typeface="Arial"/>
              </a:rPr>
              <a:t>Click to edit the outline text format</a:t>
            </a:r>
            <a:endParaRPr lang="es-MX" sz="2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lang="es-MX" sz="2800" spc="-1" strike="noStrike">
                <a:solidFill>
                  <a:srgbClr val="000000"/>
                </a:solidFill>
                <a:uFill>
                  <a:solidFill>
                    <a:srgbClr val="ffffff"/>
                  </a:solidFill>
                </a:uFill>
                <a:latin typeface="Arial"/>
              </a:rPr>
              <a:t>Second Outline Level</a:t>
            </a:r>
            <a:endParaRPr lang="es-MX"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lang="es-MX" sz="2800" spc="-1" strike="noStrike">
                <a:solidFill>
                  <a:srgbClr val="000000"/>
                </a:solidFill>
                <a:uFill>
                  <a:solidFill>
                    <a:srgbClr val="ffffff"/>
                  </a:solidFill>
                </a:uFill>
                <a:latin typeface="Arial"/>
              </a:rPr>
              <a:t>Third Outline Level</a:t>
            </a:r>
            <a:endParaRPr lang="es-MX" sz="2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lang="es-MX" sz="2800" spc="-1" strike="noStrike">
                <a:solidFill>
                  <a:srgbClr val="000000"/>
                </a:solidFill>
                <a:uFill>
                  <a:solidFill>
                    <a:srgbClr val="ffffff"/>
                  </a:solidFill>
                </a:uFill>
                <a:latin typeface="Arial"/>
              </a:rPr>
              <a:t>Fourth Outline Level</a:t>
            </a:r>
            <a:endParaRPr lang="es-MX" sz="2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lang="es-MX" sz="2800" spc="-1" strike="noStrike">
                <a:solidFill>
                  <a:srgbClr val="000000"/>
                </a:solidFill>
                <a:uFill>
                  <a:solidFill>
                    <a:srgbClr val="ffffff"/>
                  </a:solidFill>
                </a:uFill>
                <a:latin typeface="Arial"/>
              </a:rPr>
              <a:t>Fifth Outline Level</a:t>
            </a:r>
            <a:endParaRPr lang="es-MX" sz="28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lang="es-MX" sz="2800" spc="-1" strike="noStrike">
                <a:solidFill>
                  <a:srgbClr val="000000"/>
                </a:solidFill>
                <a:uFill>
                  <a:solidFill>
                    <a:srgbClr val="ffffff"/>
                  </a:solidFill>
                </a:uFill>
                <a:latin typeface="Arial"/>
              </a:rPr>
              <a:t>Sixth Outline Level</a:t>
            </a:r>
            <a:endParaRPr lang="es-MX" sz="28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lang="es-MX" sz="2800" spc="-1" strike="noStrike">
                <a:solidFill>
                  <a:srgbClr val="000000"/>
                </a:solidFill>
                <a:uFill>
                  <a:solidFill>
                    <a:srgbClr val="ffffff"/>
                  </a:solidFill>
                </a:uFill>
                <a:latin typeface="Arial"/>
              </a:rPr>
              <a:t>Seventh Outline Level</a:t>
            </a:r>
            <a:endParaRPr lang="es-MX" sz="28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609480" y="273600"/>
            <a:ext cx="10972440" cy="1144800"/>
          </a:xfrm>
          <a:prstGeom prst="rect">
            <a:avLst/>
          </a:prstGeom>
        </p:spPr>
        <p:txBody>
          <a:bodyPr lIns="0" rIns="0" tIns="0" bIns="0" anchor="ctr"/>
          <a:p>
            <a:r>
              <a:rPr lang="es-MX" sz="1800" spc="-1" strike="noStrike">
                <a:solidFill>
                  <a:srgbClr val="000000"/>
                </a:solidFill>
                <a:uFill>
                  <a:solidFill>
                    <a:srgbClr val="ffffff"/>
                  </a:solidFill>
                </a:uFill>
                <a:latin typeface="Arial"/>
              </a:rPr>
              <a:t>Click to edit the title text format</a:t>
            </a:r>
            <a:endParaRPr lang="es-MX" sz="1800" spc="-1" strike="noStrike">
              <a:solidFill>
                <a:srgbClr val="000000"/>
              </a:solidFill>
              <a:uFill>
                <a:solidFill>
                  <a:srgbClr val="ffffff"/>
                </a:solidFill>
              </a:uFill>
              <a:latin typeface="Arial"/>
            </a:endParaRPr>
          </a:p>
        </p:txBody>
      </p:sp>
      <p:sp>
        <p:nvSpPr>
          <p:cNvPr id="37" name="PlaceHolder 2"/>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lang="es-MX" sz="2800" spc="-1" strike="noStrike">
                <a:solidFill>
                  <a:srgbClr val="000000"/>
                </a:solidFill>
                <a:uFill>
                  <a:solidFill>
                    <a:srgbClr val="ffffff"/>
                  </a:solidFill>
                </a:uFill>
                <a:latin typeface="Arial"/>
              </a:rPr>
              <a:t>Click to edit the outline text format</a:t>
            </a:r>
            <a:endParaRPr lang="es-MX" sz="2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lang="es-MX" sz="2000" spc="-1" strike="noStrike">
                <a:solidFill>
                  <a:srgbClr val="000000"/>
                </a:solidFill>
                <a:uFill>
                  <a:solidFill>
                    <a:srgbClr val="ffffff"/>
                  </a:solidFill>
                </a:uFill>
                <a:latin typeface="Arial"/>
              </a:rPr>
              <a:t>Second Outline Level</a:t>
            </a:r>
            <a:endParaRPr lang="es-MX" sz="20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lang="es-MX" sz="1800" spc="-1" strike="noStrike">
                <a:solidFill>
                  <a:srgbClr val="000000"/>
                </a:solidFill>
                <a:uFill>
                  <a:solidFill>
                    <a:srgbClr val="ffffff"/>
                  </a:solidFill>
                </a:uFill>
                <a:latin typeface="Arial"/>
              </a:rPr>
              <a:t>Third Outline Level</a:t>
            </a:r>
            <a:endParaRPr lang="es-MX" sz="1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lang="es-MX" sz="1800" spc="-1" strike="noStrike">
                <a:solidFill>
                  <a:srgbClr val="000000"/>
                </a:solidFill>
                <a:uFill>
                  <a:solidFill>
                    <a:srgbClr val="ffffff"/>
                  </a:solidFill>
                </a:uFill>
                <a:latin typeface="Arial"/>
              </a:rPr>
              <a:t>Fourth Outline Level</a:t>
            </a:r>
            <a:endParaRPr lang="es-MX" sz="1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Fifth Outline Level</a:t>
            </a:r>
            <a:endParaRPr lang="es-MX"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Sixth Outline Level</a:t>
            </a:r>
            <a:endParaRPr lang="es-MX"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Seventh Outline Level</a:t>
            </a:r>
            <a:endParaRPr lang="es-MX"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rIns="0" tIns="0" bIns="0" anchor="ctr"/>
          <a:p>
            <a:r>
              <a:rPr lang="es-MX" sz="1800" spc="-1" strike="noStrike">
                <a:solidFill>
                  <a:srgbClr val="000000"/>
                </a:solidFill>
                <a:uFill>
                  <a:solidFill>
                    <a:srgbClr val="ffffff"/>
                  </a:solidFill>
                </a:uFill>
                <a:latin typeface="Arial"/>
              </a:rPr>
              <a:t>Click to edit the title text format</a:t>
            </a:r>
            <a:endParaRPr lang="es-MX" sz="1800" spc="-1" strike="noStrike">
              <a:solidFill>
                <a:srgbClr val="000000"/>
              </a:solidFill>
              <a:uFill>
                <a:solidFill>
                  <a:srgbClr val="ffffff"/>
                </a:solidFill>
              </a:uFill>
              <a:latin typeface="Arial"/>
            </a:endParaRPr>
          </a:p>
        </p:txBody>
      </p:sp>
      <p:sp>
        <p:nvSpPr>
          <p:cNvPr id="73" name="PlaceHolder 2"/>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lang="es-MX" sz="2800" spc="-1" strike="noStrike">
                <a:solidFill>
                  <a:srgbClr val="000000"/>
                </a:solidFill>
                <a:uFill>
                  <a:solidFill>
                    <a:srgbClr val="ffffff"/>
                  </a:solidFill>
                </a:uFill>
                <a:latin typeface="Arial"/>
              </a:rPr>
              <a:t>Click to edit the outline text format</a:t>
            </a:r>
            <a:endParaRPr lang="es-MX" sz="2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lang="es-MX" sz="2000" spc="-1" strike="noStrike">
                <a:solidFill>
                  <a:srgbClr val="000000"/>
                </a:solidFill>
                <a:uFill>
                  <a:solidFill>
                    <a:srgbClr val="ffffff"/>
                  </a:solidFill>
                </a:uFill>
                <a:latin typeface="Arial"/>
              </a:rPr>
              <a:t>Second Outline Level</a:t>
            </a:r>
            <a:endParaRPr lang="es-MX" sz="20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lang="es-MX" sz="1800" spc="-1" strike="noStrike">
                <a:solidFill>
                  <a:srgbClr val="000000"/>
                </a:solidFill>
                <a:uFill>
                  <a:solidFill>
                    <a:srgbClr val="ffffff"/>
                  </a:solidFill>
                </a:uFill>
                <a:latin typeface="Arial"/>
              </a:rPr>
              <a:t>Third Outline Level</a:t>
            </a:r>
            <a:endParaRPr lang="es-MX" sz="1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lang="es-MX" sz="1800" spc="-1" strike="noStrike">
                <a:solidFill>
                  <a:srgbClr val="000000"/>
                </a:solidFill>
                <a:uFill>
                  <a:solidFill>
                    <a:srgbClr val="ffffff"/>
                  </a:solidFill>
                </a:uFill>
                <a:latin typeface="Arial"/>
              </a:rPr>
              <a:t>Fourth Outline Level</a:t>
            </a:r>
            <a:endParaRPr lang="es-MX" sz="1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Fifth Outline Level</a:t>
            </a:r>
            <a:endParaRPr lang="es-MX"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Sixth Outline Level</a:t>
            </a:r>
            <a:endParaRPr lang="es-MX"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Seventh Outline Level</a:t>
            </a:r>
            <a:endParaRPr lang="es-MX"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rIns="0" tIns="0" bIns="0" anchor="ctr"/>
          <a:p>
            <a:r>
              <a:rPr lang="es-MX" sz="1800" spc="-1" strike="noStrike">
                <a:solidFill>
                  <a:srgbClr val="000000"/>
                </a:solidFill>
                <a:uFill>
                  <a:solidFill>
                    <a:srgbClr val="ffffff"/>
                  </a:solidFill>
                </a:uFill>
                <a:latin typeface="Arial"/>
              </a:rPr>
              <a:t>Click to edit the title text format</a:t>
            </a:r>
            <a:endParaRPr lang="es-MX" sz="1800" spc="-1" strike="noStrike">
              <a:solidFill>
                <a:srgbClr val="000000"/>
              </a:solidFill>
              <a:uFill>
                <a:solidFill>
                  <a:srgbClr val="ffffff"/>
                </a:solidFill>
              </a:uFill>
              <a:latin typeface="Arial"/>
            </a:endParaRPr>
          </a:p>
        </p:txBody>
      </p:sp>
      <p:sp>
        <p:nvSpPr>
          <p:cNvPr id="109" name="PlaceHolder 2"/>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lang="es-MX" sz="2800" spc="-1" strike="noStrike">
                <a:solidFill>
                  <a:srgbClr val="000000"/>
                </a:solidFill>
                <a:uFill>
                  <a:solidFill>
                    <a:srgbClr val="ffffff"/>
                  </a:solidFill>
                </a:uFill>
                <a:latin typeface="Arial"/>
              </a:rPr>
              <a:t>Click to edit the outline text format</a:t>
            </a:r>
            <a:endParaRPr lang="es-MX" sz="2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lang="es-MX" sz="2000" spc="-1" strike="noStrike">
                <a:solidFill>
                  <a:srgbClr val="000000"/>
                </a:solidFill>
                <a:uFill>
                  <a:solidFill>
                    <a:srgbClr val="ffffff"/>
                  </a:solidFill>
                </a:uFill>
                <a:latin typeface="Arial"/>
              </a:rPr>
              <a:t>Second Outline Level</a:t>
            </a:r>
            <a:endParaRPr lang="es-MX" sz="20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lang="es-MX" sz="1800" spc="-1" strike="noStrike">
                <a:solidFill>
                  <a:srgbClr val="000000"/>
                </a:solidFill>
                <a:uFill>
                  <a:solidFill>
                    <a:srgbClr val="ffffff"/>
                  </a:solidFill>
                </a:uFill>
                <a:latin typeface="Arial"/>
              </a:rPr>
              <a:t>Third Outline Level</a:t>
            </a:r>
            <a:endParaRPr lang="es-MX" sz="1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lang="es-MX" sz="1800" spc="-1" strike="noStrike">
                <a:solidFill>
                  <a:srgbClr val="000000"/>
                </a:solidFill>
                <a:uFill>
                  <a:solidFill>
                    <a:srgbClr val="ffffff"/>
                  </a:solidFill>
                </a:uFill>
                <a:latin typeface="Arial"/>
              </a:rPr>
              <a:t>Fourth Outline Level</a:t>
            </a:r>
            <a:endParaRPr lang="es-MX" sz="1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Fifth Outline Level</a:t>
            </a:r>
            <a:endParaRPr lang="es-MX"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Sixth Outline Level</a:t>
            </a:r>
            <a:endParaRPr lang="es-MX"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Seventh Outline Level</a:t>
            </a:r>
            <a:endParaRPr lang="es-MX"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08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45" name="PlaceHolder 2"/>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lang="es-MX" sz="2800" spc="-1" strike="noStrike">
                <a:solidFill>
                  <a:srgbClr val="000000"/>
                </a:solidFill>
                <a:uFill>
                  <a:solidFill>
                    <a:srgbClr val="ffffff"/>
                  </a:solidFill>
                </a:uFill>
                <a:latin typeface="Arial"/>
              </a:rPr>
              <a:t>Click to edit the outline text format</a:t>
            </a:r>
            <a:endParaRPr lang="es-MX" sz="2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lang="es-MX" sz="2000" spc="-1" strike="noStrike">
                <a:solidFill>
                  <a:srgbClr val="000000"/>
                </a:solidFill>
                <a:uFill>
                  <a:solidFill>
                    <a:srgbClr val="ffffff"/>
                  </a:solidFill>
                </a:uFill>
                <a:latin typeface="Arial"/>
              </a:rPr>
              <a:t>Second Outline Level</a:t>
            </a:r>
            <a:endParaRPr lang="es-MX" sz="20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lang="es-MX" sz="1800" spc="-1" strike="noStrike">
                <a:solidFill>
                  <a:srgbClr val="000000"/>
                </a:solidFill>
                <a:uFill>
                  <a:solidFill>
                    <a:srgbClr val="ffffff"/>
                  </a:solidFill>
                </a:uFill>
                <a:latin typeface="Arial"/>
              </a:rPr>
              <a:t>Third Outline Level</a:t>
            </a:r>
            <a:endParaRPr lang="es-MX" sz="1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lang="es-MX" sz="1800" spc="-1" strike="noStrike">
                <a:solidFill>
                  <a:srgbClr val="000000"/>
                </a:solidFill>
                <a:uFill>
                  <a:solidFill>
                    <a:srgbClr val="ffffff"/>
                  </a:solidFill>
                </a:uFill>
                <a:latin typeface="Arial"/>
              </a:rPr>
              <a:t>Fourth Outline Level</a:t>
            </a:r>
            <a:endParaRPr lang="es-MX" sz="1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Fifth Outline Level</a:t>
            </a:r>
            <a:endParaRPr lang="es-MX"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Sixth Outline Level</a:t>
            </a:r>
            <a:endParaRPr lang="es-MX"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Seventh Outline Level</a:t>
            </a:r>
            <a:endParaRPr lang="es-MX"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180" name="PlaceHolder 1"/>
          <p:cNvSpPr>
            <a:spLocks noGrp="1"/>
          </p:cNvSpPr>
          <p:nvPr>
            <p:ph type="title"/>
          </p:nvPr>
        </p:nvSpPr>
        <p:spPr>
          <a:xfrm>
            <a:off x="609480" y="273600"/>
            <a:ext cx="1097208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181" name="PlaceHolder 2"/>
          <p:cNvSpPr>
            <a:spLocks noGrp="1"/>
          </p:cNvSpPr>
          <p:nvPr>
            <p:ph type="body"/>
          </p:nvPr>
        </p:nvSpPr>
        <p:spPr>
          <a:xfrm>
            <a:off x="609480" y="1604520"/>
            <a:ext cx="10972080" cy="3976920"/>
          </a:xfrm>
          <a:prstGeom prst="rect">
            <a:avLst/>
          </a:prstGeom>
        </p:spPr>
        <p:txBody>
          <a:bodyPr lIns="0" rIns="0" tIns="0" bIns="0"/>
          <a:p>
            <a:pPr marL="432000" indent="-324000">
              <a:buClr>
                <a:srgbClr val="000000"/>
              </a:buClr>
              <a:buSzPct val="45000"/>
              <a:buFont typeface="Wingdings" charset="2"/>
              <a:buChar char=""/>
            </a:pPr>
            <a:r>
              <a:rPr lang="es-MX" sz="2800" spc="-1" strike="noStrike">
                <a:solidFill>
                  <a:srgbClr val="000000"/>
                </a:solidFill>
                <a:uFill>
                  <a:solidFill>
                    <a:srgbClr val="ffffff"/>
                  </a:solidFill>
                </a:uFill>
                <a:latin typeface="Arial"/>
              </a:rPr>
              <a:t>Click to edit the outline text format</a:t>
            </a:r>
            <a:endParaRPr lang="es-MX" sz="2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lang="es-MX" sz="2800" spc="-1" strike="noStrike">
                <a:solidFill>
                  <a:srgbClr val="000000"/>
                </a:solidFill>
                <a:uFill>
                  <a:solidFill>
                    <a:srgbClr val="ffffff"/>
                  </a:solidFill>
                </a:uFill>
                <a:latin typeface="Arial"/>
              </a:rPr>
              <a:t>Second Outline Level</a:t>
            </a:r>
            <a:endParaRPr lang="es-MX"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lang="es-MX" sz="2800" spc="-1" strike="noStrike">
                <a:solidFill>
                  <a:srgbClr val="000000"/>
                </a:solidFill>
                <a:uFill>
                  <a:solidFill>
                    <a:srgbClr val="ffffff"/>
                  </a:solidFill>
                </a:uFill>
                <a:latin typeface="Arial"/>
              </a:rPr>
              <a:t>Third Outline Level</a:t>
            </a:r>
            <a:endParaRPr lang="es-MX" sz="2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lang="es-MX" sz="2800" spc="-1" strike="noStrike">
                <a:solidFill>
                  <a:srgbClr val="000000"/>
                </a:solidFill>
                <a:uFill>
                  <a:solidFill>
                    <a:srgbClr val="ffffff"/>
                  </a:solidFill>
                </a:uFill>
                <a:latin typeface="Arial"/>
              </a:rPr>
              <a:t>Fourth Outline Level</a:t>
            </a:r>
            <a:endParaRPr lang="es-MX" sz="2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lang="es-MX" sz="2800" spc="-1" strike="noStrike">
                <a:solidFill>
                  <a:srgbClr val="000000"/>
                </a:solidFill>
                <a:uFill>
                  <a:solidFill>
                    <a:srgbClr val="ffffff"/>
                  </a:solidFill>
                </a:uFill>
                <a:latin typeface="Arial"/>
              </a:rPr>
              <a:t>Fifth Outline Level</a:t>
            </a:r>
            <a:endParaRPr lang="es-MX" sz="28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lang="es-MX" sz="2800" spc="-1" strike="noStrike">
                <a:solidFill>
                  <a:srgbClr val="000000"/>
                </a:solidFill>
                <a:uFill>
                  <a:solidFill>
                    <a:srgbClr val="ffffff"/>
                  </a:solidFill>
                </a:uFill>
                <a:latin typeface="Arial"/>
              </a:rPr>
              <a:t>Sixth Outline Level</a:t>
            </a:r>
            <a:endParaRPr lang="es-MX" sz="28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lang="es-MX" sz="2800" spc="-1" strike="noStrike">
                <a:solidFill>
                  <a:srgbClr val="000000"/>
                </a:solidFill>
                <a:uFill>
                  <a:solidFill>
                    <a:srgbClr val="ffffff"/>
                  </a:solidFill>
                </a:uFill>
                <a:latin typeface="Arial"/>
              </a:rPr>
              <a:t>Seventh Outline Level</a:t>
            </a:r>
            <a:endParaRPr lang="es-MX" sz="28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08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17" name="PlaceHolder 2"/>
          <p:cNvSpPr>
            <a:spLocks noGrp="1"/>
          </p:cNvSpPr>
          <p:nvPr>
            <p:ph type="body"/>
          </p:nvPr>
        </p:nvSpPr>
        <p:spPr>
          <a:xfrm>
            <a:off x="609480" y="1604520"/>
            <a:ext cx="10972080" cy="3976920"/>
          </a:xfrm>
          <a:prstGeom prst="rect">
            <a:avLst/>
          </a:prstGeom>
        </p:spPr>
        <p:txBody>
          <a:bodyPr lIns="0" rIns="0" tIns="0" bIns="0"/>
          <a:p>
            <a:pPr marL="432000" indent="-324000">
              <a:buClr>
                <a:srgbClr val="000000"/>
              </a:buClr>
              <a:buSzPct val="45000"/>
              <a:buFont typeface="Wingdings" charset="2"/>
              <a:buChar char=""/>
            </a:pPr>
            <a:r>
              <a:rPr lang="es-MX" sz="2800" spc="-1" strike="noStrike">
                <a:solidFill>
                  <a:srgbClr val="000000"/>
                </a:solidFill>
                <a:uFill>
                  <a:solidFill>
                    <a:srgbClr val="ffffff"/>
                  </a:solidFill>
                </a:uFill>
                <a:latin typeface="Arial"/>
              </a:rPr>
              <a:t>Click to edit the outline text format</a:t>
            </a:r>
            <a:endParaRPr lang="es-MX" sz="2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lang="es-MX" sz="2800" spc="-1" strike="noStrike">
                <a:solidFill>
                  <a:srgbClr val="000000"/>
                </a:solidFill>
                <a:uFill>
                  <a:solidFill>
                    <a:srgbClr val="ffffff"/>
                  </a:solidFill>
                </a:uFill>
                <a:latin typeface="Arial"/>
              </a:rPr>
              <a:t>Second Outline Level</a:t>
            </a:r>
            <a:endParaRPr lang="es-MX"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lang="es-MX" sz="2800" spc="-1" strike="noStrike">
                <a:solidFill>
                  <a:srgbClr val="000000"/>
                </a:solidFill>
                <a:uFill>
                  <a:solidFill>
                    <a:srgbClr val="ffffff"/>
                  </a:solidFill>
                </a:uFill>
                <a:latin typeface="Arial"/>
              </a:rPr>
              <a:t>Third Outline Level</a:t>
            </a:r>
            <a:endParaRPr lang="es-MX" sz="2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lang="es-MX" sz="2800" spc="-1" strike="noStrike">
                <a:solidFill>
                  <a:srgbClr val="000000"/>
                </a:solidFill>
                <a:uFill>
                  <a:solidFill>
                    <a:srgbClr val="ffffff"/>
                  </a:solidFill>
                </a:uFill>
                <a:latin typeface="Arial"/>
              </a:rPr>
              <a:t>Fourth Outline Level</a:t>
            </a:r>
            <a:endParaRPr lang="es-MX" sz="2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lang="es-MX" sz="2800" spc="-1" strike="noStrike">
                <a:solidFill>
                  <a:srgbClr val="000000"/>
                </a:solidFill>
                <a:uFill>
                  <a:solidFill>
                    <a:srgbClr val="ffffff"/>
                  </a:solidFill>
                </a:uFill>
                <a:latin typeface="Arial"/>
              </a:rPr>
              <a:t>Fifth Outline Level</a:t>
            </a:r>
            <a:endParaRPr lang="es-MX" sz="28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lang="es-MX" sz="2800" spc="-1" strike="noStrike">
                <a:solidFill>
                  <a:srgbClr val="000000"/>
                </a:solidFill>
                <a:uFill>
                  <a:solidFill>
                    <a:srgbClr val="ffffff"/>
                  </a:solidFill>
                </a:uFill>
                <a:latin typeface="Arial"/>
              </a:rPr>
              <a:t>Sixth Outline Level</a:t>
            </a:r>
            <a:endParaRPr lang="es-MX" sz="28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lang="es-MX" sz="2800" spc="-1" strike="noStrike">
                <a:solidFill>
                  <a:srgbClr val="000000"/>
                </a:solidFill>
                <a:uFill>
                  <a:solidFill>
                    <a:srgbClr val="ffffff"/>
                  </a:solidFill>
                </a:uFill>
                <a:latin typeface="Arial"/>
              </a:rPr>
              <a:t>Seventh Outline Level</a:t>
            </a:r>
            <a:endParaRPr lang="es-MX" sz="28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252" name="PlaceHolder 1"/>
          <p:cNvSpPr>
            <a:spLocks noGrp="1"/>
          </p:cNvSpPr>
          <p:nvPr>
            <p:ph type="title"/>
          </p:nvPr>
        </p:nvSpPr>
        <p:spPr>
          <a:xfrm>
            <a:off x="609480" y="273600"/>
            <a:ext cx="10972080" cy="1144800"/>
          </a:xfrm>
          <a:prstGeom prst="rect">
            <a:avLst/>
          </a:prstGeom>
        </p:spPr>
        <p:txBody>
          <a:bodyPr lIns="0" rIns="0" tIns="0" bIns="0" anchor="ctr"/>
          <a:p>
            <a:endParaRPr lang="es-MX" sz="1800" spc="-1" strike="noStrike">
              <a:solidFill>
                <a:srgbClr val="000000"/>
              </a:solidFill>
              <a:uFill>
                <a:solidFill>
                  <a:srgbClr val="ffffff"/>
                </a:solidFill>
              </a:uFill>
              <a:latin typeface="Arial"/>
            </a:endParaRPr>
          </a:p>
        </p:txBody>
      </p:sp>
      <p:sp>
        <p:nvSpPr>
          <p:cNvPr id="253" name="PlaceHolder 2"/>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lang="es-MX" sz="2800" spc="-1" strike="noStrike">
                <a:solidFill>
                  <a:srgbClr val="000000"/>
                </a:solidFill>
                <a:uFill>
                  <a:solidFill>
                    <a:srgbClr val="ffffff"/>
                  </a:solidFill>
                </a:uFill>
                <a:latin typeface="Arial"/>
              </a:rPr>
              <a:t>Click to edit the outline text format</a:t>
            </a:r>
            <a:endParaRPr lang="es-MX" sz="2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lang="es-MX" sz="2000" spc="-1" strike="noStrike">
                <a:solidFill>
                  <a:srgbClr val="000000"/>
                </a:solidFill>
                <a:uFill>
                  <a:solidFill>
                    <a:srgbClr val="ffffff"/>
                  </a:solidFill>
                </a:uFill>
                <a:latin typeface="Arial"/>
              </a:rPr>
              <a:t>Second Outline Level</a:t>
            </a:r>
            <a:endParaRPr lang="es-MX" sz="20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lang="es-MX" sz="1800" spc="-1" strike="noStrike">
                <a:solidFill>
                  <a:srgbClr val="000000"/>
                </a:solidFill>
                <a:uFill>
                  <a:solidFill>
                    <a:srgbClr val="ffffff"/>
                  </a:solidFill>
                </a:uFill>
                <a:latin typeface="Arial"/>
              </a:rPr>
              <a:t>Third Outline Level</a:t>
            </a:r>
            <a:endParaRPr lang="es-MX" sz="1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lang="es-MX" sz="1800" spc="-1" strike="noStrike">
                <a:solidFill>
                  <a:srgbClr val="000000"/>
                </a:solidFill>
                <a:uFill>
                  <a:solidFill>
                    <a:srgbClr val="ffffff"/>
                  </a:solidFill>
                </a:uFill>
                <a:latin typeface="Arial"/>
              </a:rPr>
              <a:t>Fourth Outline Level</a:t>
            </a:r>
            <a:endParaRPr lang="es-MX" sz="1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Fifth Outline Level</a:t>
            </a:r>
            <a:endParaRPr lang="es-MX"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Sixth Outline Level</a:t>
            </a:r>
            <a:endParaRPr lang="es-MX"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lang="es-MX" sz="2000" spc="-1" strike="noStrike">
                <a:solidFill>
                  <a:srgbClr val="000000"/>
                </a:solidFill>
                <a:uFill>
                  <a:solidFill>
                    <a:srgbClr val="ffffff"/>
                  </a:solidFill>
                </a:uFill>
                <a:latin typeface="Arial"/>
              </a:rPr>
              <a:t>Seventh Outline Level</a:t>
            </a:r>
            <a:endParaRPr lang="es-MX"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0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01.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0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03.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0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05.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0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07.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0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09.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1.xml.rels><?xml version="1.0" encoding="UTF-8"?>
<Relationships xmlns="http://schemas.openxmlformats.org/package/2006/relationships"><Relationship Id="rId1" Type="http://schemas.openxmlformats.org/officeDocument/2006/relationships/image" Target="../media/image21.gif"/><Relationship Id="rId2" Type="http://schemas.openxmlformats.org/officeDocument/2006/relationships/slideLayout" Target="../slideLayouts/slideLayout25.xml"/>
</Relationships>
</file>

<file path=ppt/slides/_rels/slide110.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11.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12.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13.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14.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15.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16.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17.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1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19.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20.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21.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22.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23.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24.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25.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26.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27.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2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29.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30.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31.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32.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33.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34.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35.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36.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37.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3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39.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40.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41.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42.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43.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44.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45.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46.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47.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4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49.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50.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51.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52.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53.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54.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55.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56.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57.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5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59.xml.rels><?xml version="1.0" encoding="UTF-8"?>
<Relationships xmlns="http://schemas.openxmlformats.org/package/2006/relationships"><Relationship Id="rId1" Type="http://schemas.openxmlformats.org/officeDocument/2006/relationships/slideLayout" Target="../slideLayouts/slideLayout87.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60.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61.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62.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63.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64.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65.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6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67.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6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69.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70.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7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7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7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7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7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77.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25.xml"/>
</Relationships>
</file>

<file path=ppt/slides/_rels/slide17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7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
</Relationships>
</file>

<file path=ppt/slides/_rels/slide18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8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8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8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8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85.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25.xml"/>
</Relationships>
</file>

<file path=ppt/slides/_rels/slide186.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25.xml"/>
</Relationships>
</file>

<file path=ppt/slides/_rels/slide18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8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8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19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2.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25.xml"/>
</Relationships>
</file>

<file path=ppt/slides/_rels/slide19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9.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0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0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0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0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0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0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0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0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1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2.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25.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25.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25.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slideLayout" Target="../slideLayouts/slideLayout25.xml"/><Relationship Id="rId6" Type="http://schemas.openxmlformats.org/officeDocument/2006/relationships/notesSlide" Target="../notesSlides/notesSlide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7.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25.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0.xml.rels><?xml version="1.0" encoding="UTF-8"?>
<Relationships xmlns="http://schemas.openxmlformats.org/package/2006/relationships"><Relationship Id="rId1" Type="http://schemas.openxmlformats.org/officeDocument/2006/relationships/image" Target="../media/image28.jpeg"/><Relationship Id="rId2" Type="http://schemas.openxmlformats.org/officeDocument/2006/relationships/slideLayout" Target="../slideLayouts/slideLayout25.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71.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6.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9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9.xml.rels><?xml version="1.0" encoding="UTF-8"?>
<Relationships xmlns="http://schemas.openxmlformats.org/package/2006/relationships"><Relationship Id="rId1"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93" name="CustomShape 1"/>
          <p:cNvSpPr/>
          <p:nvPr/>
        </p:nvSpPr>
        <p:spPr>
          <a:xfrm>
            <a:off x="1523880" y="1122480"/>
            <a:ext cx="9142920" cy="2386440"/>
          </a:xfrm>
          <a:prstGeom prst="rect">
            <a:avLst/>
          </a:prstGeom>
          <a:noFill/>
          <a:ln>
            <a:noFill/>
          </a:ln>
        </p:spPr>
        <p:style>
          <a:lnRef idx="0"/>
          <a:fillRef idx="0"/>
          <a:effectRef idx="0"/>
          <a:fontRef idx="minor"/>
        </p:style>
      </p:sp>
      <p:sp>
        <p:nvSpPr>
          <p:cNvPr id="294" name="CustomShape 2"/>
          <p:cNvSpPr/>
          <p:nvPr/>
        </p:nvSpPr>
        <p:spPr>
          <a:xfrm>
            <a:off x="1523880" y="2523960"/>
            <a:ext cx="9142920" cy="1654560"/>
          </a:xfrm>
          <a:prstGeom prst="rect">
            <a:avLst/>
          </a:prstGeom>
          <a:noFill/>
          <a:ln>
            <a:noFill/>
          </a:ln>
        </p:spPr>
        <p:style>
          <a:lnRef idx="0"/>
          <a:fillRef idx="0"/>
          <a:effectRef idx="0"/>
          <a:fontRef idx="minor"/>
        </p:style>
        <p:txBody>
          <a:bodyPr lIns="90000" rIns="90000" tIns="45000" bIns="45000"/>
          <a:p>
            <a:pPr algn="ctr">
              <a:lnSpc>
                <a:spcPct val="100000"/>
              </a:lnSpc>
            </a:pPr>
            <a:r>
              <a:rPr b="1" lang="es-MX" sz="4800" spc="-1" strike="noStrike">
                <a:solidFill>
                  <a:srgbClr val="000000"/>
                </a:solidFill>
                <a:uFill>
                  <a:solidFill>
                    <a:srgbClr val="ffffff"/>
                  </a:solidFill>
                </a:uFill>
                <a:latin typeface="Calibri"/>
                <a:ea typeface="DejaVu Sans"/>
              </a:rPr>
              <a:t>Sockets de flujo</a:t>
            </a:r>
            <a:endParaRPr lang="es-MX" sz="18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4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Usos de UDP (2/2)</a:t>
            </a:r>
            <a:endParaRPr lang="es-MX" sz="1800" spc="-1" strike="noStrike">
              <a:solidFill>
                <a:srgbClr val="000000"/>
              </a:solidFill>
              <a:uFill>
                <a:solidFill>
                  <a:srgbClr val="ffffff"/>
                </a:solidFill>
              </a:uFill>
              <a:latin typeface="Arial"/>
            </a:endParaRPr>
          </a:p>
        </p:txBody>
      </p:sp>
      <p:sp>
        <p:nvSpPr>
          <p:cNvPr id="346"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No se requiere fiabilidad por un proceso periódico de anuncios</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Si el protocolo de Nivel de aplicación publica periódicamente la información, no se requiere un envío fiable.</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Si se pierde un mensaje, se vuelve a anunciar de nuevo tras el período de publicación.</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Un ejemplo de protocolo de Nivel de aplicación que usa anuncios periódicos (30 segundos) es el Protocolo de Información de Enrutamiento (RIP – Routing Information Protocol).</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Envío de uno a muchos</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UDP se utiliza como protocolo de Nivel de transporte  siempre que se debe enviar datos de Nivel de aplicación a múltiples destinos mediante direcciones de IP de difusión o multidifusión.</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 </a:t>
            </a:r>
            <a:r>
              <a:rPr lang="es-MX" sz="2400" spc="-1" strike="noStrike">
                <a:solidFill>
                  <a:srgbClr val="000000"/>
                </a:solidFill>
                <a:uFill>
                  <a:solidFill>
                    <a:srgbClr val="ffffff"/>
                  </a:solidFill>
                </a:uFill>
                <a:latin typeface="Calibri"/>
                <a:ea typeface="DejaVu Sans"/>
              </a:rPr>
              <a:t>TCP se puede usar sólo en envío de uno a uno.</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Ejemplo: Un envío de señal de video o voz a través de la red de paquetes.</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0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14" name="CustomShape 1"/>
          <p:cNvSpPr/>
          <p:nvPr/>
        </p:nvSpPr>
        <p:spPr>
          <a:xfrm>
            <a:off x="1119600" y="109080"/>
            <a:ext cx="8228520" cy="488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sendto()</a:t>
            </a:r>
            <a:endParaRPr lang="es-MX" sz="1800" spc="-1" strike="noStrike">
              <a:solidFill>
                <a:srgbClr val="000000"/>
              </a:solidFill>
              <a:uFill>
                <a:solidFill>
                  <a:srgbClr val="ffffff"/>
                </a:solidFill>
              </a:uFill>
              <a:latin typeface="Arial"/>
            </a:endParaRPr>
          </a:p>
        </p:txBody>
      </p:sp>
      <p:sp>
        <p:nvSpPr>
          <p:cNvPr id="615" name="CustomShape 2"/>
          <p:cNvSpPr/>
          <p:nvPr/>
        </p:nvSpPr>
        <p:spPr>
          <a:xfrm>
            <a:off x="115920" y="813600"/>
            <a:ext cx="11899440" cy="1035720"/>
          </a:xfrm>
          <a:prstGeom prst="rect">
            <a:avLst/>
          </a:prstGeom>
          <a:noFill/>
          <a:ln>
            <a:noFill/>
          </a:ln>
        </p:spPr>
        <p:style>
          <a:lnRef idx="0"/>
          <a:fillRef idx="0"/>
          <a:effectRef idx="0"/>
          <a:fontRef idx="minor"/>
        </p:style>
        <p:txBody>
          <a:bodyPr lIns="90000" rIns="90000" tIns="45000" bIns="45000"/>
          <a:p>
            <a:pPr>
              <a:lnSpc>
                <a:spcPct val="100000"/>
              </a:lnSpc>
            </a:pPr>
            <a:r>
              <a:rPr lang="es-MX" sz="2000" spc="-1" strike="noStrike">
                <a:solidFill>
                  <a:srgbClr val="8497b0"/>
                </a:solidFill>
                <a:uFill>
                  <a:solidFill>
                    <a:srgbClr val="ffffff"/>
                  </a:solidFill>
                </a:uFill>
                <a:latin typeface="MoolBoran"/>
                <a:ea typeface="DejaVu Sans"/>
              </a:rPr>
              <a:t>#include &lt;sys/socket.h&gt;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ssize_t sendto(int sd, const void *buf, size_t tam, int bandera,const struct sockaddr *dst, socklen_t tam)</a:t>
            </a:r>
            <a:endParaRPr lang="es-MX" sz="1800" spc="-1" strike="noStrike">
              <a:solidFill>
                <a:srgbClr val="000000"/>
              </a:solidFill>
              <a:uFill>
                <a:solidFill>
                  <a:srgbClr val="ffffff"/>
                </a:solidFill>
              </a:uFill>
              <a:latin typeface="Arial"/>
            </a:endParaRPr>
          </a:p>
        </p:txBody>
      </p:sp>
      <p:sp>
        <p:nvSpPr>
          <p:cNvPr id="616" name="CustomShape 3"/>
          <p:cNvSpPr/>
          <p:nvPr/>
        </p:nvSpPr>
        <p:spPr>
          <a:xfrm>
            <a:off x="115920" y="2266560"/>
            <a:ext cx="1680120" cy="31536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617" name="CustomShape 4"/>
          <p:cNvSpPr/>
          <p:nvPr/>
        </p:nvSpPr>
        <p:spPr>
          <a:xfrm>
            <a:off x="1684800" y="2122920"/>
            <a:ext cx="149400" cy="60300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618" name="CustomShape 5"/>
          <p:cNvSpPr/>
          <p:nvPr/>
        </p:nvSpPr>
        <p:spPr>
          <a:xfrm>
            <a:off x="1796760" y="2064960"/>
            <a:ext cx="2159280" cy="718920"/>
          </a:xfrm>
          <a:prstGeom prst="rect">
            <a:avLst/>
          </a:prstGeom>
          <a:noFill/>
          <a:ln>
            <a:noFill/>
          </a:ln>
        </p:spPr>
        <p:style>
          <a:lnRef idx="0"/>
          <a:fillRef idx="0"/>
          <a:effectRef idx="0"/>
          <a:fontRef idx="minor"/>
        </p:style>
        <p:txBody>
          <a:bodyPr lIns="90000" rIns="90000" tIns="45000" bIns="45000"/>
          <a:p>
            <a:pPr>
              <a:lnSpc>
                <a:spcPct val="100000"/>
              </a:lnSpc>
            </a:pPr>
            <a:r>
              <a:rPr lang="es-MX" sz="1400" spc="-1" strike="noStrike">
                <a:solidFill>
                  <a:srgbClr val="000000"/>
                </a:solidFill>
                <a:uFill>
                  <a:solidFill>
                    <a:srgbClr val="ffffff"/>
                  </a:solidFill>
                </a:uFill>
                <a:latin typeface="Calibri"/>
                <a:ea typeface="DejaVu Sans"/>
              </a:rPr>
              <a:t>&gt;0 = #bytes enviados</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Calibri"/>
                <a:ea typeface="DejaVu Sans"/>
              </a:rPr>
              <a:t>-1 = error</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Calibri"/>
                <a:ea typeface="DejaVu Sans"/>
              </a:rPr>
              <a:t>0 = socket cerrado</a:t>
            </a:r>
            <a:endParaRPr lang="es-MX" sz="1800" spc="-1" strike="noStrike">
              <a:solidFill>
                <a:srgbClr val="000000"/>
              </a:solidFill>
              <a:uFill>
                <a:solidFill>
                  <a:srgbClr val="ffffff"/>
                </a:solidFill>
              </a:uFill>
              <a:latin typeface="Arial"/>
            </a:endParaRPr>
          </a:p>
        </p:txBody>
      </p:sp>
      <p:sp>
        <p:nvSpPr>
          <p:cNvPr id="619" name="CustomShape 6"/>
          <p:cNvSpPr/>
          <p:nvPr/>
        </p:nvSpPr>
        <p:spPr>
          <a:xfrm>
            <a:off x="6612840" y="1613160"/>
            <a:ext cx="430920" cy="384840"/>
          </a:xfrm>
          <a:prstGeom prst="bentConnector3">
            <a:avLst>
              <a:gd name="adj1" fmla="val 1159"/>
            </a:avLst>
          </a:prstGeom>
          <a:noFill/>
          <a:ln w="9360">
            <a:solidFill>
              <a:srgbClr val="4a7ebb"/>
            </a:solidFill>
            <a:round/>
            <a:tailEnd len="med" type="triangle" w="med"/>
          </a:ln>
        </p:spPr>
        <p:style>
          <a:lnRef idx="0"/>
          <a:fillRef idx="0"/>
          <a:effectRef idx="0"/>
          <a:fontRef idx="minor"/>
        </p:style>
      </p:sp>
      <p:sp>
        <p:nvSpPr>
          <p:cNvPr id="620" name="CustomShape 7"/>
          <p:cNvSpPr/>
          <p:nvPr/>
        </p:nvSpPr>
        <p:spPr>
          <a:xfrm>
            <a:off x="7112880" y="1807920"/>
            <a:ext cx="76680" cy="51336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621" name="CustomShape 8"/>
          <p:cNvSpPr/>
          <p:nvPr/>
        </p:nvSpPr>
        <p:spPr>
          <a:xfrm>
            <a:off x="7112880" y="1789560"/>
            <a:ext cx="2159280" cy="52812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000000"/>
                </a:solidFill>
                <a:uFill>
                  <a:solidFill>
                    <a:srgbClr val="ffffff"/>
                  </a:solidFill>
                </a:uFill>
                <a:latin typeface="Calibri"/>
                <a:ea typeface="DejaVu Sans"/>
              </a:rPr>
              <a:t>0 = prioridad default</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MSG_OOB= alta prioridad</a:t>
            </a:r>
            <a:endParaRPr lang="es-MX" sz="1800" spc="-1" strike="noStrike">
              <a:solidFill>
                <a:srgbClr val="000000"/>
              </a:solidFill>
              <a:uFill>
                <a:solidFill>
                  <a:srgbClr val="ffffff"/>
                </a:solidFill>
              </a:uFill>
              <a:latin typeface="Arial"/>
            </a:endParaRPr>
          </a:p>
        </p:txBody>
      </p:sp>
    </p:spTree>
  </p:cSld>
  <p:timing>
    <p:tnLst>
      <p:par>
        <p:cTn id="187" dur="indefinite" restart="never" nodeType="tmRoot">
          <p:childTnLst>
            <p:seq>
              <p:cTn id="188" nodeType="mainSeq"/>
              <p:prevCondLst>
                <p:cond delay="0" evt="onPrev">
                  <p:tgtEl>
                    <p:sldTgt/>
                  </p:tgtEl>
                </p:cond>
              </p:prevCondLst>
              <p:nextCondLst>
                <p:cond delay="0" evt="onNext">
                  <p:tgtEl>
                    <p:sldTgt/>
                  </p:tgtEl>
                </p:cond>
              </p:nextCondLst>
            </p:seq>
          </p:childTnLst>
        </p:cTn>
      </p:par>
    </p:tnLst>
  </p:timing>
</p:sld>
</file>

<file path=ppt/slides/slide10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22" name="CustomShape 1"/>
          <p:cNvSpPr/>
          <p:nvPr/>
        </p:nvSpPr>
        <p:spPr>
          <a:xfrm>
            <a:off x="456120" y="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Ej. sendto()</a:t>
            </a:r>
            <a:endParaRPr lang="es-MX" sz="1800" spc="-1" strike="noStrike">
              <a:solidFill>
                <a:srgbClr val="000000"/>
              </a:solidFill>
              <a:uFill>
                <a:solidFill>
                  <a:srgbClr val="ffffff"/>
                </a:solidFill>
              </a:uFill>
              <a:latin typeface="Arial"/>
            </a:endParaRPr>
          </a:p>
        </p:txBody>
      </p:sp>
      <p:sp>
        <p:nvSpPr>
          <p:cNvPr id="623" name="CustomShape 2"/>
          <p:cNvSpPr/>
          <p:nvPr/>
        </p:nvSpPr>
        <p:spPr>
          <a:xfrm>
            <a:off x="115920" y="1132920"/>
            <a:ext cx="12193560" cy="572436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444444"/>
                </a:solidFill>
                <a:uFill>
                  <a:solidFill>
                    <a:srgbClr val="ffffff"/>
                  </a:solidFill>
                </a:uFill>
                <a:latin typeface="Courier New"/>
                <a:ea typeface="DejaVu Sans"/>
              </a:rPr>
              <a:t>char *msj =“un mensaje”;</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ff0000"/>
                </a:solidFill>
                <a:uFill>
                  <a:solidFill>
                    <a:srgbClr val="ffffff"/>
                  </a:solidFill>
                </a:uFill>
                <a:latin typeface="Courier New"/>
                <a:ea typeface="DejaVu Sans"/>
              </a:rPr>
              <a:t>int v1=htonl(5);</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558ed5"/>
                </a:solidFill>
                <a:uFill>
                  <a:solidFill>
                    <a:srgbClr val="ffffff"/>
                  </a:solidFill>
                </a:uFill>
                <a:latin typeface="Courier New"/>
                <a:ea typeface="DejaVu Sans"/>
              </a:rPr>
              <a:t>float v2 = 3.0f;</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558ed5"/>
                </a:solidFill>
                <a:uFill>
                  <a:solidFill>
                    <a:srgbClr val="ffffff"/>
                  </a:solidFill>
                </a:uFill>
                <a:latin typeface="Courier New"/>
                <a:ea typeface="DejaVu Sans"/>
              </a:rPr>
              <a:t>char b[7];</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558ed5"/>
                </a:solidFill>
                <a:uFill>
                  <a:solidFill>
                    <a:srgbClr val="ffffff"/>
                  </a:solidFill>
                </a:uFill>
                <a:latin typeface="Courier New"/>
                <a:ea typeface="DejaVu Sans"/>
              </a:rPr>
              <a:t>sprintf(b,”%f”,v2);</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c00000"/>
                </a:solidFill>
                <a:uFill>
                  <a:solidFill>
                    <a:srgbClr val="ffffff"/>
                  </a:solidFill>
                </a:uFill>
                <a:latin typeface="Courier New"/>
                <a:ea typeface="DejaVu Sans"/>
              </a:rPr>
              <a:t>struct datos *d = (struct datos*)malloc(sizeof(struct datos));</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c00000"/>
                </a:solidFill>
                <a:uFill>
                  <a:solidFill>
                    <a:srgbClr val="ffffff"/>
                  </a:solidFill>
                </a:uFill>
                <a:latin typeface="Courier New"/>
                <a:ea typeface="DejaVu Sans"/>
              </a:rPr>
              <a:t> </a:t>
            </a:r>
            <a:r>
              <a:rPr b="1" lang="es-MX" sz="1400" spc="-1" strike="noStrike">
                <a:solidFill>
                  <a:srgbClr val="c00000"/>
                </a:solidFill>
                <a:uFill>
                  <a:solidFill>
                    <a:srgbClr val="ffffff"/>
                  </a:solidFill>
                </a:uFill>
                <a:latin typeface="Courier New"/>
                <a:ea typeface="DejaVu Sans"/>
              </a:rPr>
              <a:t>d-&gt;v3=htons(30);</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c00000"/>
                </a:solidFill>
                <a:uFill>
                  <a:solidFill>
                    <a:srgbClr val="ffffff"/>
                  </a:solidFill>
                </a:uFill>
                <a:latin typeface="Courier New"/>
                <a:ea typeface="DejaVu Sans"/>
              </a:rPr>
              <a:t> </a:t>
            </a:r>
            <a:r>
              <a:rPr b="1" lang="es-MX" sz="1400" spc="-1" strike="noStrike">
                <a:solidFill>
                  <a:srgbClr val="c00000"/>
                </a:solidFill>
                <a:uFill>
                  <a:solidFill>
                    <a:srgbClr val="ffffff"/>
                  </a:solidFill>
                </a:uFill>
                <a:latin typeface="Courier New"/>
                <a:ea typeface="DejaVu Sans"/>
              </a:rPr>
              <a:t>d-&gt;v4=“cadena”;</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if(sendto(cd, (const char*)msj, strlen(msj)+1, 0, (struct sockaddr *)rp-&gt;ai_addr, rp-&gt;ai_addrlen)==-1)</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ff0000"/>
                </a:solidFill>
                <a:uFill>
                  <a:solidFill>
                    <a:srgbClr val="ffffff"/>
                  </a:solidFill>
                </a:uFill>
                <a:latin typeface="Courier New"/>
                <a:ea typeface="DejaVu Sans"/>
              </a:rPr>
              <a:t>if(sendto(cd, &amp;v1, sizeof(v1), 0, (struct sockaddr *)rp-&gt;ai_addr, rp-&gt;ai_addrlen)==-1)</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558ed5"/>
                </a:solidFill>
                <a:uFill>
                  <a:solidFill>
                    <a:srgbClr val="ffffff"/>
                  </a:solidFill>
                </a:uFill>
                <a:latin typeface="Courier New"/>
                <a:ea typeface="DejaVu Sans"/>
              </a:rPr>
              <a:t>if(sendto(cd, b, strlen(b)+1, 0, (struct sockaddr *)rp-&gt;ai_addr, rp-&gt;ai_addrlen)==-1)</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c00000"/>
                </a:solidFill>
                <a:uFill>
                  <a:solidFill>
                    <a:srgbClr val="ffffff"/>
                  </a:solidFill>
                </a:uFill>
                <a:latin typeface="Courier New"/>
                <a:ea typeface="DejaVu Sans"/>
              </a:rPr>
              <a:t>if(sendto(cd, (const char*)d, sizeof(d), 0, (struct sockaddr *)rp-&gt;ai_addr, rp-&gt;ai_addrlen)==-1)</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189" dur="indefinite" restart="never" nodeType="tmRoot">
          <p:childTnLst>
            <p:seq>
              <p:cTn id="190" nodeType="mainSeq"/>
              <p:prevCondLst>
                <p:cond delay="0" evt="onPrev">
                  <p:tgtEl>
                    <p:sldTgt/>
                  </p:tgtEl>
                </p:cond>
              </p:prevCondLst>
              <p:nextCondLst>
                <p:cond delay="0" evt="onNext">
                  <p:tgtEl>
                    <p:sldTgt/>
                  </p:tgtEl>
                </p:cond>
              </p:nextCondLst>
            </p:seq>
          </p:childTnLst>
        </p:cTn>
      </p:par>
    </p:tnLst>
  </p:timing>
</p:sld>
</file>

<file path=ppt/slides/slide10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24" name="CustomShape 1"/>
          <p:cNvSpPr/>
          <p:nvPr/>
        </p:nvSpPr>
        <p:spPr>
          <a:xfrm>
            <a:off x="1981080" y="274680"/>
            <a:ext cx="8228520" cy="488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recvfrom()</a:t>
            </a:r>
            <a:endParaRPr lang="es-MX" sz="1800" spc="-1" strike="noStrike">
              <a:solidFill>
                <a:srgbClr val="000000"/>
              </a:solidFill>
              <a:uFill>
                <a:solidFill>
                  <a:srgbClr val="ffffff"/>
                </a:solidFill>
              </a:uFill>
              <a:latin typeface="Arial"/>
            </a:endParaRPr>
          </a:p>
        </p:txBody>
      </p:sp>
      <p:sp>
        <p:nvSpPr>
          <p:cNvPr id="625" name="CustomShape 2"/>
          <p:cNvSpPr/>
          <p:nvPr/>
        </p:nvSpPr>
        <p:spPr>
          <a:xfrm>
            <a:off x="125640" y="2713320"/>
            <a:ext cx="1756080" cy="9118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626" name="CustomShape 3"/>
          <p:cNvSpPr/>
          <p:nvPr/>
        </p:nvSpPr>
        <p:spPr>
          <a:xfrm>
            <a:off x="1733040" y="2471040"/>
            <a:ext cx="154440" cy="9133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627" name="CustomShape 4"/>
          <p:cNvSpPr/>
          <p:nvPr/>
        </p:nvSpPr>
        <p:spPr>
          <a:xfrm>
            <a:off x="1810800" y="2462040"/>
            <a:ext cx="2159280" cy="146052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&gt;0 = #bytes leidos</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 error</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0 = socket cerrado</a:t>
            </a:r>
            <a:endParaRPr lang="es-MX" sz="1800" spc="-1" strike="noStrike">
              <a:solidFill>
                <a:srgbClr val="000000"/>
              </a:solidFill>
              <a:uFill>
                <a:solidFill>
                  <a:srgbClr val="ffffff"/>
                </a:solidFill>
              </a:uFill>
              <a:latin typeface="Arial"/>
            </a:endParaRPr>
          </a:p>
        </p:txBody>
      </p:sp>
      <p:sp>
        <p:nvSpPr>
          <p:cNvPr id="628" name="CustomShape 5"/>
          <p:cNvSpPr/>
          <p:nvPr/>
        </p:nvSpPr>
        <p:spPr>
          <a:xfrm>
            <a:off x="1087200" y="3923280"/>
            <a:ext cx="5007960" cy="270828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444444"/>
                </a:solidFill>
                <a:uFill>
                  <a:solidFill>
                    <a:srgbClr val="ffffff"/>
                  </a:solidFill>
                </a:uFill>
                <a:latin typeface="Courier New"/>
                <a:ea typeface="DejaVu Sans"/>
              </a:rPr>
              <a:t>char buf[100];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int n = </a:t>
            </a:r>
            <a:r>
              <a:rPr b="1" lang="es-MX" sz="1400" spc="-1" strike="noStrike">
                <a:solidFill>
                  <a:srgbClr val="444444"/>
                </a:solidFill>
                <a:uFill>
                  <a:solidFill>
                    <a:srgbClr val="ffffff"/>
                  </a:solidFill>
                </a:uFill>
                <a:latin typeface="Courier New"/>
                <a:ea typeface="DejaVu Sans"/>
              </a:rPr>
              <a:t>recv(cd,buf, sizeof(buf),0);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if(n&lt;0)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perror(“Error en la función recv\n”);</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else if(n==0){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perror(“Socket cerrado\n”);</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exit(1);</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int v;</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n = recv(cd,&amp;v,sizeof(v), MSG_OOB);</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629" name="CustomShape 6"/>
          <p:cNvSpPr/>
          <p:nvPr/>
        </p:nvSpPr>
        <p:spPr>
          <a:xfrm>
            <a:off x="7356600" y="1724400"/>
            <a:ext cx="430920" cy="384840"/>
          </a:xfrm>
          <a:prstGeom prst="bentConnector3">
            <a:avLst>
              <a:gd name="adj1" fmla="val 1159"/>
            </a:avLst>
          </a:prstGeom>
          <a:noFill/>
          <a:ln w="9360">
            <a:solidFill>
              <a:srgbClr val="4a7ebb"/>
            </a:solidFill>
            <a:round/>
            <a:tailEnd len="med" type="triangle" w="med"/>
          </a:ln>
        </p:spPr>
        <p:style>
          <a:lnRef idx="0"/>
          <a:fillRef idx="0"/>
          <a:effectRef idx="0"/>
          <a:fontRef idx="minor"/>
        </p:style>
      </p:sp>
      <p:sp>
        <p:nvSpPr>
          <p:cNvPr id="630" name="CustomShape 7"/>
          <p:cNvSpPr/>
          <p:nvPr/>
        </p:nvSpPr>
        <p:spPr>
          <a:xfrm>
            <a:off x="7788600" y="1858320"/>
            <a:ext cx="76680" cy="51336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631" name="CustomShape 8"/>
          <p:cNvSpPr/>
          <p:nvPr/>
        </p:nvSpPr>
        <p:spPr>
          <a:xfrm>
            <a:off x="7788240" y="1815120"/>
            <a:ext cx="2159280" cy="55656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000000"/>
                </a:solidFill>
                <a:uFill>
                  <a:solidFill>
                    <a:srgbClr val="ffffff"/>
                  </a:solidFill>
                </a:uFill>
                <a:latin typeface="Calibri"/>
                <a:ea typeface="DejaVu Sans"/>
              </a:rPr>
              <a:t>0 = prioridad default</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MSG_OOB= alta prioridad</a:t>
            </a:r>
            <a:endParaRPr lang="es-MX" sz="1800" spc="-1" strike="noStrike">
              <a:solidFill>
                <a:srgbClr val="000000"/>
              </a:solidFill>
              <a:uFill>
                <a:solidFill>
                  <a:srgbClr val="ffffff"/>
                </a:solidFill>
              </a:uFill>
              <a:latin typeface="Arial"/>
            </a:endParaRPr>
          </a:p>
        </p:txBody>
      </p:sp>
      <p:sp>
        <p:nvSpPr>
          <p:cNvPr id="632" name="CustomShape 9"/>
          <p:cNvSpPr/>
          <p:nvPr/>
        </p:nvSpPr>
        <p:spPr>
          <a:xfrm>
            <a:off x="290880" y="792720"/>
            <a:ext cx="12191400" cy="1035720"/>
          </a:xfrm>
          <a:prstGeom prst="rect">
            <a:avLst/>
          </a:prstGeom>
          <a:noFill/>
          <a:ln>
            <a:noFill/>
          </a:ln>
        </p:spPr>
        <p:style>
          <a:lnRef idx="0"/>
          <a:fillRef idx="0"/>
          <a:effectRef idx="0"/>
          <a:fontRef idx="minor"/>
        </p:style>
        <p:txBody>
          <a:bodyPr lIns="90000" rIns="90000" tIns="45000" bIns="45000"/>
          <a:p>
            <a:pPr>
              <a:lnSpc>
                <a:spcPct val="100000"/>
              </a:lnSpc>
            </a:pPr>
            <a:r>
              <a:rPr lang="es-MX" sz="2000" spc="-1" strike="noStrike">
                <a:solidFill>
                  <a:srgbClr val="8497b0"/>
                </a:solidFill>
                <a:uFill>
                  <a:solidFill>
                    <a:srgbClr val="ffffff"/>
                  </a:solidFill>
                </a:uFill>
                <a:latin typeface="MoolBoran"/>
                <a:ea typeface="DejaVu Sans"/>
              </a:rPr>
              <a:t>#include &lt;sys/socket.h&gt;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ssize_t recvfrom(int sd, const void *buf, size_t tam, int bandera,const struct sockaddr *dst, socklen_t *tam)</a:t>
            </a:r>
            <a:endParaRPr lang="es-MX" sz="1800" spc="-1" strike="noStrike">
              <a:solidFill>
                <a:srgbClr val="000000"/>
              </a:solidFill>
              <a:uFill>
                <a:solidFill>
                  <a:srgbClr val="ffffff"/>
                </a:solidFill>
              </a:uFill>
              <a:latin typeface="Arial"/>
            </a:endParaRPr>
          </a:p>
        </p:txBody>
      </p:sp>
    </p:spTree>
  </p:cSld>
  <p:timing>
    <p:tnLst>
      <p:par>
        <p:cTn id="191" dur="indefinite" restart="never" nodeType="tmRoot">
          <p:childTnLst>
            <p:seq>
              <p:cTn id="192" nodeType="mainSeq"/>
              <p:prevCondLst>
                <p:cond delay="0" evt="onPrev">
                  <p:tgtEl>
                    <p:sldTgt/>
                  </p:tgtEl>
                </p:cond>
              </p:prevCondLst>
              <p:nextCondLst>
                <p:cond delay="0" evt="onNext">
                  <p:tgtEl>
                    <p:sldTgt/>
                  </p:tgtEl>
                </p:cond>
              </p:nextCondLst>
            </p:seq>
          </p:childTnLst>
        </p:cTn>
      </p:par>
    </p:tnLst>
  </p:timing>
</p:sld>
</file>

<file path=ppt/slides/slide10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33" name="CustomShape 1"/>
          <p:cNvSpPr/>
          <p:nvPr/>
        </p:nvSpPr>
        <p:spPr>
          <a:xfrm>
            <a:off x="251280" y="0"/>
            <a:ext cx="10514520" cy="7772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Ej. recvfrom()</a:t>
            </a:r>
            <a:endParaRPr lang="es-MX" sz="1800" spc="-1" strike="noStrike">
              <a:solidFill>
                <a:srgbClr val="000000"/>
              </a:solidFill>
              <a:uFill>
                <a:solidFill>
                  <a:srgbClr val="ffffff"/>
                </a:solidFill>
              </a:uFill>
              <a:latin typeface="Arial"/>
            </a:endParaRPr>
          </a:p>
        </p:txBody>
      </p:sp>
      <p:sp>
        <p:nvSpPr>
          <p:cNvPr id="634" name="CustomShape 2"/>
          <p:cNvSpPr/>
          <p:nvPr/>
        </p:nvSpPr>
        <p:spPr>
          <a:xfrm>
            <a:off x="251280" y="777960"/>
            <a:ext cx="12193560" cy="607932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444444"/>
                </a:solidFill>
                <a:uFill>
                  <a:solidFill>
                    <a:srgbClr val="ffffff"/>
                  </a:solidFill>
                </a:uFill>
                <a:latin typeface="Courier New"/>
                <a:ea typeface="DejaVu Sans"/>
              </a:rPr>
              <a:t>char *m =(char *)malloc(sizeof(char)*20);</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memset(m,0,sizeof(m));</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ff0000"/>
                </a:solidFill>
                <a:uFill>
                  <a:solidFill>
                    <a:srgbClr val="ffffff"/>
                  </a:solidFill>
                </a:uFill>
                <a:latin typeface="Courier New"/>
                <a:ea typeface="DejaVu Sans"/>
              </a:rPr>
              <a:t>int v1;</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558ed5"/>
                </a:solidFill>
                <a:uFill>
                  <a:solidFill>
                    <a:srgbClr val="ffffff"/>
                  </a:solidFill>
                </a:uFill>
                <a:latin typeface="Courier New"/>
                <a:ea typeface="DejaVu Sans"/>
              </a:rPr>
              <a:t>float v2;</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558ed5"/>
                </a:solidFill>
                <a:uFill>
                  <a:solidFill>
                    <a:srgbClr val="ffffff"/>
                  </a:solidFill>
                </a:uFill>
                <a:latin typeface="Courier New"/>
                <a:ea typeface="DejaVu Sans"/>
              </a:rPr>
              <a:t>char b[7];</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558ed5"/>
                </a:solidFill>
                <a:uFill>
                  <a:solidFill>
                    <a:srgbClr val="ffffff"/>
                  </a:solidFill>
                </a:uFill>
                <a:latin typeface="Courier New"/>
                <a:ea typeface="DejaVu Sans"/>
              </a:rPr>
              <a:t>memset(b,0,sizeof(b));</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c00000"/>
                </a:solidFill>
                <a:uFill>
                  <a:solidFill>
                    <a:srgbClr val="ffffff"/>
                  </a:solidFill>
                </a:uFill>
                <a:latin typeface="Courier New"/>
                <a:ea typeface="DejaVu Sans"/>
              </a:rPr>
              <a:t>struct datos *d;</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c00000"/>
                </a:solidFill>
                <a:uFill>
                  <a:solidFill>
                    <a:srgbClr val="ffffff"/>
                  </a:solidFill>
                </a:uFill>
                <a:latin typeface="Courier New"/>
                <a:ea typeface="DejaVu Sans"/>
              </a:rPr>
              <a:t>Char bb[20];</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struct sockaddr_storage rp;</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memset(&amp;rp,0,sizeof(rp));</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socklen_t ctam = sizeof(rp);</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if(recvfrom(cd, m, sizeof(m), 0, (struct sockaddr *)&amp;rp, &amp;ctam)==-1)</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ff0000"/>
                </a:solidFill>
                <a:uFill>
                  <a:solidFill>
                    <a:srgbClr val="ffffff"/>
                  </a:solidFill>
                </a:uFill>
                <a:latin typeface="Courier New"/>
                <a:ea typeface="DejaVu Sans"/>
              </a:rPr>
              <a:t>if(recvfrom(cd, &amp;v1, sizeof(v1), 0, (struct sockaddr *)&amp;rp, &amp;ctam)==-1)</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ff0000"/>
                </a:solidFill>
                <a:uFill>
                  <a:solidFill>
                    <a:srgbClr val="ffffff"/>
                  </a:solidFill>
                </a:uFill>
                <a:latin typeface="Courier New"/>
                <a:ea typeface="DejaVu Sans"/>
              </a:rPr>
              <a:t>int vv = ntohl(v1);</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558ed5"/>
                </a:solidFill>
                <a:uFill>
                  <a:solidFill>
                    <a:srgbClr val="ffffff"/>
                  </a:solidFill>
                </a:uFill>
                <a:latin typeface="Courier New"/>
                <a:ea typeface="DejaVu Sans"/>
              </a:rPr>
              <a:t>if(recvfrom(cd, b, sizeof(b), 0, (struct sockaddr *)&amp;rp, &amp;ctam)==-1)</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558ed5"/>
                </a:solidFill>
                <a:uFill>
                  <a:solidFill>
                    <a:srgbClr val="ffffff"/>
                  </a:solidFill>
                </a:uFill>
                <a:latin typeface="Courier New"/>
                <a:ea typeface="DejaVu Sans"/>
              </a:rPr>
              <a:t>v2 = atof(b);</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c00000"/>
                </a:solidFill>
                <a:uFill>
                  <a:solidFill>
                    <a:srgbClr val="ffffff"/>
                  </a:solidFill>
                </a:uFill>
                <a:latin typeface="Courier New"/>
                <a:ea typeface="DejaVu Sans"/>
              </a:rPr>
              <a:t>if(recvfrom(cd, (const char*)bb, sizeof(bb), 0, (struct sockaddr *)&amp;rp,&amp;ctam)==-1)</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d = (struct datos *)bb;</a:t>
            </a:r>
            <a:endParaRPr lang="es-MX" sz="1800" spc="-1" strike="noStrike">
              <a:solidFill>
                <a:srgbClr val="000000"/>
              </a:solidFill>
              <a:uFill>
                <a:solidFill>
                  <a:srgbClr val="ffffff"/>
                </a:solidFill>
              </a:uFill>
              <a:latin typeface="Arial"/>
            </a:endParaRPr>
          </a:p>
        </p:txBody>
      </p:sp>
    </p:spTree>
  </p:cSld>
</p:sld>
</file>

<file path=ppt/slides/slide10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3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Ejercicio</a:t>
            </a:r>
            <a:endParaRPr lang="es-MX" sz="1800" spc="-1" strike="noStrike">
              <a:solidFill>
                <a:srgbClr val="000000"/>
              </a:solidFill>
              <a:uFill>
                <a:solidFill>
                  <a:srgbClr val="ffffff"/>
                </a:solidFill>
              </a:uFill>
              <a:latin typeface="Arial"/>
            </a:endParaRPr>
          </a:p>
        </p:txBody>
      </p:sp>
      <p:sp>
        <p:nvSpPr>
          <p:cNvPr id="636"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Crear un programa que permita al usuario jugar el juego “Ahorcado” en red implementando el servidor en lenguaje C y el cliente en lenguaje JAVA.</a:t>
            </a:r>
            <a:endParaRPr lang="es-MX" sz="1800" spc="-1" strike="noStrike">
              <a:solidFill>
                <a:srgbClr val="000000"/>
              </a:solidFill>
              <a:uFill>
                <a:solidFill>
                  <a:srgbClr val="ffffff"/>
                </a:solidFill>
              </a:uFill>
              <a:latin typeface="Arial"/>
            </a:endParaRPr>
          </a:p>
        </p:txBody>
      </p:sp>
    </p:spTree>
  </p:cSld>
</p:sld>
</file>

<file path=ppt/slides/slide10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37" name="CustomShape 1"/>
          <p:cNvSpPr/>
          <p:nvPr/>
        </p:nvSpPr>
        <p:spPr>
          <a:xfrm>
            <a:off x="851040" y="2077920"/>
            <a:ext cx="10514520" cy="1324440"/>
          </a:xfrm>
          <a:prstGeom prst="rect">
            <a:avLst/>
          </a:prstGeom>
          <a:noFill/>
          <a:ln>
            <a:noFill/>
          </a:ln>
        </p:spPr>
        <p:style>
          <a:lnRef idx="0"/>
          <a:fillRef idx="0"/>
          <a:effectRef idx="0"/>
          <a:fontRef idx="minor"/>
        </p:style>
        <p:txBody>
          <a:bodyPr lIns="0" rIns="0" tIns="0" bIns="0" anchor="ctr"/>
          <a:p>
            <a:pPr algn="ctr">
              <a:lnSpc>
                <a:spcPct val="100000"/>
              </a:lnSpc>
            </a:pPr>
            <a:r>
              <a:rPr lang="es-MX" sz="4400" spc="-1" strike="noStrike">
                <a:solidFill>
                  <a:srgbClr val="000000"/>
                </a:solidFill>
                <a:uFill>
                  <a:solidFill>
                    <a:srgbClr val="ffffff"/>
                  </a:solidFill>
                </a:uFill>
                <a:latin typeface="Arial"/>
                <a:ea typeface="DejaVu Sans"/>
              </a:rPr>
              <a:t>Sockets de datagrama multicast bloqueantes en C</a:t>
            </a:r>
            <a:endParaRPr lang="es-MX" sz="1800" spc="-1" strike="noStrike">
              <a:solidFill>
                <a:srgbClr val="000000"/>
              </a:solidFill>
              <a:uFill>
                <a:solidFill>
                  <a:srgbClr val="ffffff"/>
                </a:solidFill>
              </a:uFill>
              <a:latin typeface="Arial"/>
            </a:endParaRPr>
          </a:p>
        </p:txBody>
      </p:sp>
    </p:spTree>
  </p:cSld>
</p:sld>
</file>

<file path=ppt/slides/slide10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38" name="CustomShape 1"/>
          <p:cNvSpPr/>
          <p:nvPr/>
        </p:nvSpPr>
        <p:spPr>
          <a:xfrm>
            <a:off x="838080" y="31032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Internet Group Management Protocol (IGMP)</a:t>
            </a:r>
            <a:endParaRPr lang="es-MX" sz="1800" spc="-1" strike="noStrike">
              <a:solidFill>
                <a:srgbClr val="000000"/>
              </a:solidFill>
              <a:uFill>
                <a:solidFill>
                  <a:srgbClr val="ffffff"/>
                </a:solidFill>
              </a:uFill>
              <a:latin typeface="Arial"/>
            </a:endParaRPr>
          </a:p>
        </p:txBody>
      </p:sp>
      <p:sp>
        <p:nvSpPr>
          <p:cNvPr id="639" name="CustomShape 2"/>
          <p:cNvSpPr/>
          <p:nvPr/>
        </p:nvSpPr>
        <p:spPr>
          <a:xfrm>
            <a:off x="838080" y="1748880"/>
            <a:ext cx="2046600" cy="5043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Aplicación</a:t>
            </a:r>
            <a:endParaRPr lang="es-MX" sz="1800" spc="-1" strike="noStrike">
              <a:solidFill>
                <a:srgbClr val="000000"/>
              </a:solidFill>
              <a:uFill>
                <a:solidFill>
                  <a:srgbClr val="ffffff"/>
                </a:solidFill>
              </a:uFill>
              <a:latin typeface="Arial"/>
            </a:endParaRPr>
          </a:p>
        </p:txBody>
      </p:sp>
      <p:sp>
        <p:nvSpPr>
          <p:cNvPr id="640" name="CustomShape 3"/>
          <p:cNvSpPr/>
          <p:nvPr/>
        </p:nvSpPr>
        <p:spPr>
          <a:xfrm>
            <a:off x="838080" y="2295000"/>
            <a:ext cx="2046600" cy="5043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Transporte</a:t>
            </a:r>
            <a:endParaRPr lang="es-MX" sz="1800" spc="-1" strike="noStrike">
              <a:solidFill>
                <a:srgbClr val="000000"/>
              </a:solidFill>
              <a:uFill>
                <a:solidFill>
                  <a:srgbClr val="ffffff"/>
                </a:solidFill>
              </a:uFill>
              <a:latin typeface="Arial"/>
            </a:endParaRPr>
          </a:p>
        </p:txBody>
      </p:sp>
      <p:sp>
        <p:nvSpPr>
          <p:cNvPr id="641" name="CustomShape 4"/>
          <p:cNvSpPr/>
          <p:nvPr/>
        </p:nvSpPr>
        <p:spPr>
          <a:xfrm>
            <a:off x="838080" y="2840760"/>
            <a:ext cx="2046600" cy="5043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Internet</a:t>
            </a:r>
            <a:endParaRPr lang="es-MX" sz="1800" spc="-1" strike="noStrike">
              <a:solidFill>
                <a:srgbClr val="000000"/>
              </a:solidFill>
              <a:uFill>
                <a:solidFill>
                  <a:srgbClr val="ffffff"/>
                </a:solidFill>
              </a:uFill>
              <a:latin typeface="Arial"/>
            </a:endParaRPr>
          </a:p>
        </p:txBody>
      </p:sp>
      <p:sp>
        <p:nvSpPr>
          <p:cNvPr id="642" name="CustomShape 5"/>
          <p:cNvSpPr/>
          <p:nvPr/>
        </p:nvSpPr>
        <p:spPr>
          <a:xfrm>
            <a:off x="838080" y="3386880"/>
            <a:ext cx="2046600" cy="5043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Enlace de Red</a:t>
            </a:r>
            <a:endParaRPr lang="es-MX" sz="1800" spc="-1" strike="noStrike">
              <a:solidFill>
                <a:srgbClr val="000000"/>
              </a:solidFill>
              <a:uFill>
                <a:solidFill>
                  <a:srgbClr val="ffffff"/>
                </a:solidFill>
              </a:uFill>
              <a:latin typeface="Arial"/>
            </a:endParaRPr>
          </a:p>
        </p:txBody>
      </p:sp>
      <p:sp>
        <p:nvSpPr>
          <p:cNvPr id="643" name="CustomShape 6"/>
          <p:cNvSpPr/>
          <p:nvPr/>
        </p:nvSpPr>
        <p:spPr>
          <a:xfrm>
            <a:off x="2900520" y="2908800"/>
            <a:ext cx="2797560" cy="36432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Arial"/>
                <a:ea typeface="DejaVu Sans"/>
              </a:rPr>
              <a:t>IP.protocolo=0x02 (IGMP)</a:t>
            </a:r>
            <a:endParaRPr lang="es-MX" sz="1800" spc="-1" strike="noStrike">
              <a:solidFill>
                <a:srgbClr val="000000"/>
              </a:solidFill>
              <a:uFill>
                <a:solidFill>
                  <a:srgbClr val="ffffff"/>
                </a:solidFill>
              </a:uFill>
              <a:latin typeface="Arial"/>
            </a:endParaRPr>
          </a:p>
        </p:txBody>
      </p:sp>
    </p:spTree>
  </p:cSld>
</p:sld>
</file>

<file path=ppt/slides/slide10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44"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Mensaje IGMP</a:t>
            </a:r>
            <a:endParaRPr lang="es-MX" sz="1800" spc="-1" strike="noStrike">
              <a:solidFill>
                <a:srgbClr val="000000"/>
              </a:solidFill>
              <a:uFill>
                <a:solidFill>
                  <a:srgbClr val="ffffff"/>
                </a:solidFill>
              </a:uFill>
              <a:latin typeface="Arial"/>
            </a:endParaRPr>
          </a:p>
        </p:txBody>
      </p:sp>
      <p:sp>
        <p:nvSpPr>
          <p:cNvPr id="645" name="CustomShape 2"/>
          <p:cNvSpPr/>
          <p:nvPr/>
        </p:nvSpPr>
        <p:spPr>
          <a:xfrm>
            <a:off x="292320" y="1937880"/>
            <a:ext cx="1849680" cy="47700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Tipo</a:t>
            </a:r>
            <a:endParaRPr lang="es-MX" sz="1800" spc="-1" strike="noStrike">
              <a:solidFill>
                <a:srgbClr val="000000"/>
              </a:solidFill>
              <a:uFill>
                <a:solidFill>
                  <a:srgbClr val="ffffff"/>
                </a:solidFill>
              </a:uFill>
              <a:latin typeface="Arial"/>
            </a:endParaRPr>
          </a:p>
        </p:txBody>
      </p:sp>
      <p:sp>
        <p:nvSpPr>
          <p:cNvPr id="646" name="CustomShape 3"/>
          <p:cNvSpPr/>
          <p:nvPr/>
        </p:nvSpPr>
        <p:spPr>
          <a:xfrm>
            <a:off x="2175120" y="1937880"/>
            <a:ext cx="1849680" cy="47700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Tiempo</a:t>
            </a:r>
            <a:endParaRPr lang="es-MX" sz="1800" spc="-1" strike="noStrike">
              <a:solidFill>
                <a:srgbClr val="000000"/>
              </a:solidFill>
              <a:uFill>
                <a:solidFill>
                  <a:srgbClr val="ffffff"/>
                </a:solidFill>
              </a:uFill>
              <a:latin typeface="Arial"/>
            </a:endParaRPr>
          </a:p>
        </p:txBody>
      </p:sp>
      <p:sp>
        <p:nvSpPr>
          <p:cNvPr id="647" name="CustomShape 4"/>
          <p:cNvSpPr/>
          <p:nvPr/>
        </p:nvSpPr>
        <p:spPr>
          <a:xfrm>
            <a:off x="4057920" y="1937880"/>
            <a:ext cx="1849680" cy="47700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Checksum</a:t>
            </a:r>
            <a:endParaRPr lang="es-MX" sz="1800" spc="-1" strike="noStrike">
              <a:solidFill>
                <a:srgbClr val="000000"/>
              </a:solidFill>
              <a:uFill>
                <a:solidFill>
                  <a:srgbClr val="ffffff"/>
                </a:solidFill>
              </a:uFill>
              <a:latin typeface="Arial"/>
            </a:endParaRPr>
          </a:p>
        </p:txBody>
      </p:sp>
      <p:sp>
        <p:nvSpPr>
          <p:cNvPr id="648" name="CustomShape 5"/>
          <p:cNvSpPr/>
          <p:nvPr/>
        </p:nvSpPr>
        <p:spPr>
          <a:xfrm>
            <a:off x="5940720" y="1937880"/>
            <a:ext cx="1849680" cy="47700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Grupo</a:t>
            </a:r>
            <a:endParaRPr lang="es-MX" sz="1800" spc="-1" strike="noStrike">
              <a:solidFill>
                <a:srgbClr val="000000"/>
              </a:solidFill>
              <a:uFill>
                <a:solidFill>
                  <a:srgbClr val="ffffff"/>
                </a:solidFill>
              </a:uFill>
              <a:latin typeface="Arial"/>
            </a:endParaRPr>
          </a:p>
        </p:txBody>
      </p:sp>
      <p:sp>
        <p:nvSpPr>
          <p:cNvPr id="649" name="CustomShape 6"/>
          <p:cNvSpPr/>
          <p:nvPr/>
        </p:nvSpPr>
        <p:spPr>
          <a:xfrm>
            <a:off x="857160" y="2478600"/>
            <a:ext cx="6544800" cy="36432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Arial"/>
                <a:ea typeface="DejaVu Sans"/>
              </a:rPr>
              <a:t>1 byte                     1 byte                   2 bytes                 4 bytes</a:t>
            </a:r>
            <a:endParaRPr lang="es-MX" sz="1800" spc="-1" strike="noStrike">
              <a:solidFill>
                <a:srgbClr val="000000"/>
              </a:solidFill>
              <a:uFill>
                <a:solidFill>
                  <a:srgbClr val="ffffff"/>
                </a:solidFill>
              </a:uFill>
              <a:latin typeface="Arial"/>
            </a:endParaRPr>
          </a:p>
        </p:txBody>
      </p:sp>
      <p:sp>
        <p:nvSpPr>
          <p:cNvPr id="650" name="CustomShape 7"/>
          <p:cNvSpPr/>
          <p:nvPr/>
        </p:nvSpPr>
        <p:spPr>
          <a:xfrm>
            <a:off x="186480" y="4596480"/>
            <a:ext cx="775080" cy="36432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Tipo</a:t>
            </a:r>
            <a:endParaRPr lang="es-MX" sz="1800" spc="-1" strike="noStrike">
              <a:solidFill>
                <a:srgbClr val="000000"/>
              </a:solidFill>
              <a:uFill>
                <a:solidFill>
                  <a:srgbClr val="ffffff"/>
                </a:solidFill>
              </a:uFill>
              <a:latin typeface="Arial"/>
            </a:endParaRPr>
          </a:p>
        </p:txBody>
      </p:sp>
      <p:sp>
        <p:nvSpPr>
          <p:cNvPr id="651" name="CustomShape 8"/>
          <p:cNvSpPr/>
          <p:nvPr/>
        </p:nvSpPr>
        <p:spPr>
          <a:xfrm>
            <a:off x="962280" y="4023720"/>
            <a:ext cx="141840" cy="151416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652" name="CustomShape 9"/>
          <p:cNvSpPr/>
          <p:nvPr/>
        </p:nvSpPr>
        <p:spPr>
          <a:xfrm>
            <a:off x="1099080" y="4061160"/>
            <a:ext cx="4404600" cy="161064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(0x11)</a:t>
            </a:r>
            <a:r>
              <a:rPr lang="es-MX" sz="1800" spc="-1" strike="noStrike" baseline="-25000">
                <a:solidFill>
                  <a:srgbClr val="000000"/>
                </a:solidFill>
                <a:uFill>
                  <a:solidFill>
                    <a:srgbClr val="ffffff"/>
                  </a:solidFill>
                </a:uFill>
                <a:latin typeface="Arial"/>
                <a:ea typeface="DejaVu Sans"/>
              </a:rPr>
              <a:t>16</a:t>
            </a:r>
            <a:r>
              <a:rPr lang="es-MX" sz="1800" spc="-1" strike="noStrike">
                <a:solidFill>
                  <a:srgbClr val="000000"/>
                </a:solidFill>
                <a:uFill>
                  <a:solidFill>
                    <a:srgbClr val="ffffff"/>
                  </a:solidFill>
                </a:uFill>
                <a:latin typeface="Arial"/>
                <a:ea typeface="DejaVu Sans"/>
              </a:rPr>
              <a:t> = (17)</a:t>
            </a:r>
            <a:r>
              <a:rPr lang="es-MX" sz="1600" spc="-1" strike="noStrike" baseline="-25000">
                <a:solidFill>
                  <a:srgbClr val="000000"/>
                </a:solidFill>
                <a:uFill>
                  <a:solidFill>
                    <a:srgbClr val="ffffff"/>
                  </a:solidFill>
                </a:uFill>
                <a:latin typeface="Arial"/>
                <a:ea typeface="DejaVu Sans"/>
              </a:rPr>
              <a:t>10</a:t>
            </a:r>
            <a:r>
              <a:rPr lang="es-MX" sz="1800" spc="-1" strike="noStrike">
                <a:solidFill>
                  <a:srgbClr val="000000"/>
                </a:solidFill>
                <a:uFill>
                  <a:solidFill>
                    <a:srgbClr val="ffffff"/>
                  </a:solidFill>
                </a:uFill>
                <a:latin typeface="Arial"/>
                <a:ea typeface="DejaVu Sans"/>
              </a:rPr>
              <a:t> =&gt;Consulta</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(0x12)</a:t>
            </a:r>
            <a:r>
              <a:rPr lang="es-MX" sz="1800" spc="-1" strike="noStrike" baseline="-25000">
                <a:solidFill>
                  <a:srgbClr val="000000"/>
                </a:solidFill>
                <a:uFill>
                  <a:solidFill>
                    <a:srgbClr val="ffffff"/>
                  </a:solidFill>
                </a:uFill>
                <a:latin typeface="Arial"/>
                <a:ea typeface="DejaVu Sans"/>
              </a:rPr>
              <a:t>16</a:t>
            </a:r>
            <a:r>
              <a:rPr lang="es-MX" sz="1800" spc="-1" strike="noStrike">
                <a:solidFill>
                  <a:srgbClr val="000000"/>
                </a:solidFill>
                <a:uFill>
                  <a:solidFill>
                    <a:srgbClr val="ffffff"/>
                  </a:solidFill>
                </a:uFill>
                <a:latin typeface="Arial"/>
                <a:ea typeface="DejaVu Sans"/>
              </a:rPr>
              <a:t> = (18)</a:t>
            </a:r>
            <a:r>
              <a:rPr lang="es-MX" sz="1600" spc="-1" strike="noStrike" baseline="-25000">
                <a:solidFill>
                  <a:srgbClr val="000000"/>
                </a:solidFill>
                <a:uFill>
                  <a:solidFill>
                    <a:srgbClr val="ffffff"/>
                  </a:solidFill>
                </a:uFill>
                <a:latin typeface="Arial"/>
                <a:ea typeface="DejaVu Sans"/>
              </a:rPr>
              <a:t>10</a:t>
            </a:r>
            <a:r>
              <a:rPr lang="es-MX" sz="1800" spc="-1" strike="noStrike">
                <a:solidFill>
                  <a:srgbClr val="000000"/>
                </a:solidFill>
                <a:uFill>
                  <a:solidFill>
                    <a:srgbClr val="ffffff"/>
                  </a:solidFill>
                </a:uFill>
                <a:latin typeface="Arial"/>
                <a:ea typeface="DejaVu Sans"/>
              </a:rPr>
              <a:t> =&gt;Reporte (IGMPv1)</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(0x16)</a:t>
            </a:r>
            <a:r>
              <a:rPr lang="es-MX" sz="1800" spc="-1" strike="noStrike" baseline="-25000">
                <a:solidFill>
                  <a:srgbClr val="000000"/>
                </a:solidFill>
                <a:uFill>
                  <a:solidFill>
                    <a:srgbClr val="ffffff"/>
                  </a:solidFill>
                </a:uFill>
                <a:latin typeface="Arial"/>
                <a:ea typeface="DejaVu Sans"/>
              </a:rPr>
              <a:t>16</a:t>
            </a:r>
            <a:r>
              <a:rPr lang="es-MX" sz="1800" spc="-1" strike="noStrike">
                <a:solidFill>
                  <a:srgbClr val="000000"/>
                </a:solidFill>
                <a:uFill>
                  <a:solidFill>
                    <a:srgbClr val="ffffff"/>
                  </a:solidFill>
                </a:uFill>
                <a:latin typeface="Arial"/>
                <a:ea typeface="DejaVu Sans"/>
              </a:rPr>
              <a:t> = (22)</a:t>
            </a:r>
            <a:r>
              <a:rPr lang="es-MX" sz="1600" spc="-1" strike="noStrike" baseline="-25000">
                <a:solidFill>
                  <a:srgbClr val="000000"/>
                </a:solidFill>
                <a:uFill>
                  <a:solidFill>
                    <a:srgbClr val="ffffff"/>
                  </a:solidFill>
                </a:uFill>
                <a:latin typeface="Arial"/>
                <a:ea typeface="DejaVu Sans"/>
              </a:rPr>
              <a:t>10</a:t>
            </a:r>
            <a:r>
              <a:rPr lang="es-MX" sz="1800" spc="-1" strike="noStrike">
                <a:solidFill>
                  <a:srgbClr val="000000"/>
                </a:solidFill>
                <a:uFill>
                  <a:solidFill>
                    <a:srgbClr val="ffffff"/>
                  </a:solidFill>
                </a:uFill>
                <a:latin typeface="Arial"/>
                <a:ea typeface="DejaVu Sans"/>
              </a:rPr>
              <a:t> =&gt;Reporte (IGMPv2)</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(0x22)</a:t>
            </a:r>
            <a:r>
              <a:rPr lang="es-MX" sz="1800" spc="-1" strike="noStrike" baseline="-25000">
                <a:solidFill>
                  <a:srgbClr val="000000"/>
                </a:solidFill>
                <a:uFill>
                  <a:solidFill>
                    <a:srgbClr val="ffffff"/>
                  </a:solidFill>
                </a:uFill>
                <a:latin typeface="Arial"/>
                <a:ea typeface="DejaVu Sans"/>
              </a:rPr>
              <a:t>16</a:t>
            </a:r>
            <a:r>
              <a:rPr lang="es-MX" sz="1800" spc="-1" strike="noStrike">
                <a:solidFill>
                  <a:srgbClr val="000000"/>
                </a:solidFill>
                <a:uFill>
                  <a:solidFill>
                    <a:srgbClr val="ffffff"/>
                  </a:solidFill>
                </a:uFill>
                <a:latin typeface="Arial"/>
                <a:ea typeface="DejaVu Sans"/>
              </a:rPr>
              <a:t> = (34)</a:t>
            </a:r>
            <a:r>
              <a:rPr lang="es-MX" sz="1600" spc="-1" strike="noStrike" baseline="-25000">
                <a:solidFill>
                  <a:srgbClr val="000000"/>
                </a:solidFill>
                <a:uFill>
                  <a:solidFill>
                    <a:srgbClr val="ffffff"/>
                  </a:solidFill>
                </a:uFill>
                <a:latin typeface="Arial"/>
                <a:ea typeface="DejaVu Sans"/>
              </a:rPr>
              <a:t>10</a:t>
            </a:r>
            <a:r>
              <a:rPr lang="es-MX" sz="1800" spc="-1" strike="noStrike">
                <a:solidFill>
                  <a:srgbClr val="000000"/>
                </a:solidFill>
                <a:uFill>
                  <a:solidFill>
                    <a:srgbClr val="ffffff"/>
                  </a:solidFill>
                </a:uFill>
                <a:latin typeface="Arial"/>
                <a:ea typeface="DejaVu Sans"/>
              </a:rPr>
              <a:t> =&gt;Reporte (IGMPv3)</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653" name="CustomShape 10"/>
          <p:cNvSpPr/>
          <p:nvPr/>
        </p:nvSpPr>
        <p:spPr>
          <a:xfrm>
            <a:off x="5504400" y="4596480"/>
            <a:ext cx="1029600" cy="36432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Tiempo</a:t>
            </a:r>
            <a:endParaRPr lang="es-MX" sz="1800" spc="-1" strike="noStrike">
              <a:solidFill>
                <a:srgbClr val="000000"/>
              </a:solidFill>
              <a:uFill>
                <a:solidFill>
                  <a:srgbClr val="ffffff"/>
                </a:solidFill>
              </a:uFill>
              <a:latin typeface="Arial"/>
            </a:endParaRPr>
          </a:p>
        </p:txBody>
      </p:sp>
      <p:sp>
        <p:nvSpPr>
          <p:cNvPr id="654" name="CustomShape 11"/>
          <p:cNvSpPr/>
          <p:nvPr/>
        </p:nvSpPr>
        <p:spPr>
          <a:xfrm>
            <a:off x="6565680" y="4456080"/>
            <a:ext cx="136080" cy="57204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655" name="CustomShape 12"/>
          <p:cNvSpPr/>
          <p:nvPr/>
        </p:nvSpPr>
        <p:spPr>
          <a:xfrm>
            <a:off x="6702480" y="4596480"/>
            <a:ext cx="4650120" cy="67536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Solo para el tipo (0x11)</a:t>
            </a:r>
            <a:r>
              <a:rPr lang="es-MX" sz="1800" spc="-1" strike="noStrike" baseline="-25000">
                <a:solidFill>
                  <a:srgbClr val="000000"/>
                </a:solidFill>
                <a:uFill>
                  <a:solidFill>
                    <a:srgbClr val="ffffff"/>
                  </a:solidFill>
                </a:uFill>
                <a:latin typeface="Arial"/>
                <a:ea typeface="DejaVu Sans"/>
              </a:rPr>
              <a:t>16</a:t>
            </a:r>
            <a:r>
              <a:rPr lang="es-MX" sz="1800" spc="-1" strike="noStrike">
                <a:solidFill>
                  <a:srgbClr val="000000"/>
                </a:solidFill>
                <a:uFill>
                  <a:solidFill>
                    <a:srgbClr val="ffffff"/>
                  </a:solidFill>
                </a:uFill>
                <a:latin typeface="Arial"/>
                <a:ea typeface="DejaVu Sans"/>
              </a:rPr>
              <a:t> en milisegundos</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sld>
</file>

<file path=ppt/slides/slide10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56"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Opción de socket SO_REUSEADDR</a:t>
            </a:r>
            <a:endParaRPr lang="es-MX" sz="1800" spc="-1" strike="noStrike">
              <a:solidFill>
                <a:srgbClr val="000000"/>
              </a:solidFill>
              <a:uFill>
                <a:solidFill>
                  <a:srgbClr val="ffffff"/>
                </a:solidFill>
              </a:uFill>
              <a:latin typeface="Arial"/>
            </a:endParaRPr>
          </a:p>
        </p:txBody>
      </p:sp>
      <p:sp>
        <p:nvSpPr>
          <p:cNvPr id="657" name="CustomShape 2"/>
          <p:cNvSpPr/>
          <p:nvPr/>
        </p:nvSpPr>
        <p:spPr>
          <a:xfrm>
            <a:off x="838080" y="2162520"/>
            <a:ext cx="10035360" cy="27082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int op,v=1;</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if ( setsockopt(sd, SOL_SOCKET, SO_REUSE_ADDR, &amp;v, sizeof(v)) != 0 )</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 </a:t>
            </a:r>
            <a:r>
              <a:rPr lang="es-MX" sz="1800" spc="-1" strike="noStrike">
                <a:solidFill>
                  <a:srgbClr val="000000"/>
                </a:solidFill>
                <a:uFill>
                  <a:solidFill>
                    <a:srgbClr val="ffffff"/>
                  </a:solidFill>
                </a:uFill>
                <a:latin typeface="Arial"/>
                <a:ea typeface="DejaVu Sans"/>
              </a:rPr>
              <a:t>perror(“No se pudo modificar la opción \n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sld>
</file>

<file path=ppt/slides/slide10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58"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Estructura ip_mreq (ipv4)</a:t>
            </a:r>
            <a:endParaRPr lang="es-MX" sz="1800" spc="-1" strike="noStrike">
              <a:solidFill>
                <a:srgbClr val="000000"/>
              </a:solidFill>
              <a:uFill>
                <a:solidFill>
                  <a:srgbClr val="ffffff"/>
                </a:solidFill>
              </a:uFill>
              <a:latin typeface="Arial"/>
            </a:endParaRPr>
          </a:p>
        </p:txBody>
      </p:sp>
      <p:sp>
        <p:nvSpPr>
          <p:cNvPr id="659" name="CustomShape 2"/>
          <p:cNvSpPr/>
          <p:nvPr/>
        </p:nvSpPr>
        <p:spPr>
          <a:xfrm>
            <a:off x="838080" y="2162520"/>
            <a:ext cx="10035360" cy="27082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struct ip_mreq {</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                      </a:t>
            </a:r>
            <a:r>
              <a:rPr lang="es-MX" sz="1800" spc="-1" strike="noStrike">
                <a:solidFill>
                  <a:srgbClr val="000000"/>
                </a:solidFill>
                <a:uFill>
                  <a:solidFill>
                    <a:srgbClr val="ffffff"/>
                  </a:solidFill>
                </a:uFill>
                <a:latin typeface="Arial"/>
                <a:ea typeface="DejaVu Sans"/>
              </a:rPr>
              <a:t>struct in_addr imr_multiaddr; /* Dir. Grupo multicast */</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                      </a:t>
            </a:r>
            <a:r>
              <a:rPr lang="es-MX" sz="1800" spc="-1" strike="noStrike">
                <a:solidFill>
                  <a:srgbClr val="000000"/>
                </a:solidFill>
                <a:uFill>
                  <a:solidFill>
                    <a:srgbClr val="ffffff"/>
                  </a:solidFill>
                </a:uFill>
                <a:latin typeface="Arial"/>
                <a:ea typeface="DejaVu Sans"/>
              </a:rPr>
              <a:t>struct in_addr imr_address;   /* Dir. Interfaz de red local*/</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                  </a:t>
            </a:r>
            <a:r>
              <a:rPr lang="es-MX" sz="18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p:txBody>
      </p:sp>
    </p:spTree>
  </p:cSld>
  <p:timing>
    <p:tnLst>
      <p:par>
        <p:cTn id="193" dur="indefinite" restart="never" nodeType="tmRoot">
          <p:childTnLst>
            <p:seq>
              <p:cTn id="194"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47"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Encabezado UDP</a:t>
            </a:r>
            <a:endParaRPr lang="es-MX" sz="1800" spc="-1" strike="noStrike">
              <a:solidFill>
                <a:srgbClr val="000000"/>
              </a:solidFill>
              <a:uFill>
                <a:solidFill>
                  <a:srgbClr val="ffffff"/>
                </a:solidFill>
              </a:uFill>
              <a:latin typeface="Arial"/>
            </a:endParaRPr>
          </a:p>
        </p:txBody>
      </p:sp>
      <p:pic>
        <p:nvPicPr>
          <p:cNvPr id="348" name="Imagen 3" descr=""/>
          <p:cNvPicPr/>
          <p:nvPr/>
        </p:nvPicPr>
        <p:blipFill>
          <a:blip r:embed="rId1"/>
          <a:stretch/>
        </p:blipFill>
        <p:spPr>
          <a:xfrm>
            <a:off x="2567520" y="1917000"/>
            <a:ext cx="7391880" cy="2244600"/>
          </a:xfrm>
          <a:prstGeom prst="rect">
            <a:avLst/>
          </a:prstGeom>
          <a:ln>
            <a:noFill/>
          </a:ln>
        </p:spPr>
      </p:pic>
      <p:sp>
        <p:nvSpPr>
          <p:cNvPr id="349" name="CustomShape 2"/>
          <p:cNvSpPr/>
          <p:nvPr/>
        </p:nvSpPr>
        <p:spPr>
          <a:xfrm>
            <a:off x="1446840" y="5308920"/>
            <a:ext cx="4695120" cy="36468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Arial"/>
                <a:ea typeface="DejaVu Sans"/>
              </a:rPr>
              <a:t>Tamaño máximo de datagrama: 65535 bytes</a:t>
            </a:r>
            <a:endParaRPr lang="es-MX" sz="1800" spc="-1" strike="noStrike">
              <a:solidFill>
                <a:srgbClr val="000000"/>
              </a:solidFill>
              <a:uFill>
                <a:solidFill>
                  <a:srgbClr val="ffffff"/>
                </a:solidFill>
              </a:uFill>
              <a:latin typeface="Arial"/>
            </a:endParaRPr>
          </a:p>
        </p:txBody>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60"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Estructura ipv6_mreq (ipv6)</a:t>
            </a:r>
            <a:endParaRPr lang="es-MX" sz="1800" spc="-1" strike="noStrike">
              <a:solidFill>
                <a:srgbClr val="000000"/>
              </a:solidFill>
              <a:uFill>
                <a:solidFill>
                  <a:srgbClr val="ffffff"/>
                </a:solidFill>
              </a:uFill>
              <a:latin typeface="Arial"/>
            </a:endParaRPr>
          </a:p>
        </p:txBody>
      </p:sp>
      <p:sp>
        <p:nvSpPr>
          <p:cNvPr id="661" name="CustomShape 2"/>
          <p:cNvSpPr/>
          <p:nvPr/>
        </p:nvSpPr>
        <p:spPr>
          <a:xfrm>
            <a:off x="838080" y="2162520"/>
            <a:ext cx="10035360" cy="126216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struct ipv6_mreq {</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    </a:t>
            </a:r>
            <a:r>
              <a:rPr lang="es-MX" sz="1800" spc="-1" strike="noStrike">
                <a:solidFill>
                  <a:srgbClr val="000000"/>
                </a:solidFill>
                <a:uFill>
                  <a:solidFill>
                    <a:srgbClr val="ffffff"/>
                  </a:solidFill>
                </a:uFill>
                <a:latin typeface="Arial"/>
                <a:ea typeface="DejaVu Sans"/>
              </a:rPr>
              <a:t>struct in6_addr    ipv6mr_multiaddr;    /* Dir. IPv6 multicast */</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    </a:t>
            </a:r>
            <a:r>
              <a:rPr lang="es-MX" sz="1800" spc="-1" strike="noStrike">
                <a:solidFill>
                  <a:srgbClr val="000000"/>
                </a:solidFill>
                <a:uFill>
                  <a:solidFill>
                    <a:srgbClr val="ffffff"/>
                  </a:solidFill>
                </a:uFill>
                <a:latin typeface="Arial"/>
                <a:ea typeface="DejaVu Sans"/>
              </a:rPr>
              <a:t>unsigned int       ipv6mr_interface;    /* índice interfaz red */</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p:txBody>
      </p:sp>
      <p:graphicFrame>
        <p:nvGraphicFramePr>
          <p:cNvPr id="662" name="Table 3"/>
          <p:cNvGraphicFramePr/>
          <p:nvPr/>
        </p:nvGraphicFramePr>
        <p:xfrm>
          <a:off x="837720" y="4573440"/>
          <a:ext cx="9192600" cy="639360"/>
        </p:xfrm>
        <a:graphic>
          <a:graphicData uri="http://schemas.openxmlformats.org/drawingml/2006/table">
            <a:tbl>
              <a:tblPr/>
              <a:tblGrid>
                <a:gridCol w="2672280"/>
                <a:gridCol w="2672280"/>
                <a:gridCol w="2672280"/>
                <a:gridCol w="1176120"/>
              </a:tblGrid>
              <a:tr h="639720">
                <a:tc>
                  <a:txBody>
                    <a:bodyPr/>
                    <a:p>
                      <a:pPr>
                        <a:lnSpc>
                          <a:spcPct val="100000"/>
                        </a:lnSpc>
                      </a:pPr>
                      <a:r>
                        <a:rPr lang="es-MX" sz="1800" spc="-1" strike="noStrike">
                          <a:solidFill>
                            <a:srgbClr val="000000"/>
                          </a:solidFill>
                          <a:uFill>
                            <a:solidFill>
                              <a:srgbClr val="ffffff"/>
                            </a:solidFill>
                          </a:uFill>
                          <a:latin typeface="Arial"/>
                          <a:ea typeface="DejaVu Sans"/>
                        </a:rPr>
                        <a:t>ffxe::/16</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Arial"/>
                          <a:ea typeface="DejaVu Sans"/>
                        </a:rPr>
                        <a:t>224.0.1.0-238.255.255.255</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Arial"/>
                          <a:ea typeface="DejaVu Sans"/>
                        </a:rPr>
                        <a:t>Alcance Global</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bl>
          </a:graphicData>
        </a:graphic>
      </p:graphicFrame>
    </p:spTree>
  </p:cSld>
  <p:timing>
    <p:tnLst>
      <p:par>
        <p:cTn id="195" dur="indefinite" restart="never" nodeType="tmRoot">
          <p:childTnLst>
            <p:seq>
              <p:cTn id="196" nodeType="mainSeq"/>
              <p:prevCondLst>
                <p:cond delay="0" evt="onPrev">
                  <p:tgtEl>
                    <p:sldTgt/>
                  </p:tgtEl>
                </p:cond>
              </p:prevCondLst>
              <p:nextCondLst>
                <p:cond delay="0" evt="onNext">
                  <p:tgtEl>
                    <p:sldTgt/>
                  </p:tgtEl>
                </p:cond>
              </p:nextCondLst>
            </p:seq>
          </p:childTnLst>
        </p:cTn>
      </p:par>
    </p:tnLst>
  </p:timing>
</p:sld>
</file>

<file path=ppt/slides/slide1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63" name="CustomShape 1"/>
          <p:cNvSpPr/>
          <p:nvPr/>
        </p:nvSpPr>
        <p:spPr>
          <a:xfrm>
            <a:off x="838080" y="365040"/>
            <a:ext cx="10514520" cy="1067400"/>
          </a:xfrm>
          <a:prstGeom prst="rect">
            <a:avLst/>
          </a:prstGeom>
          <a:noFill/>
          <a:ln>
            <a:noFill/>
          </a:ln>
        </p:spPr>
        <p:style>
          <a:lnRef idx="0"/>
          <a:fillRef idx="0"/>
          <a:effectRef idx="0"/>
          <a:fontRef idx="minor"/>
        </p:style>
        <p:txBody>
          <a:bodyPr lIns="0" rIns="0" tIns="0" bIns="0" anchor="ctr"/>
          <a:p>
            <a:pPr>
              <a:lnSpc>
                <a:spcPct val="90000"/>
              </a:lnSpc>
            </a:pPr>
            <a:r>
              <a:rPr lang="es-MX" sz="3600" spc="-1" strike="noStrike">
                <a:solidFill>
                  <a:srgbClr val="000000"/>
                </a:solidFill>
                <a:uFill>
                  <a:solidFill>
                    <a:srgbClr val="ffffff"/>
                  </a:solidFill>
                </a:uFill>
                <a:latin typeface="Arial"/>
                <a:ea typeface="DejaVu Sans"/>
              </a:rPr>
              <a:t>Opción de socket IP_ADD_MEMBESHIP (IPv4)</a:t>
            </a:r>
            <a:endParaRPr lang="es-MX" sz="1800" spc="-1" strike="noStrike">
              <a:solidFill>
                <a:srgbClr val="000000"/>
              </a:solidFill>
              <a:uFill>
                <a:solidFill>
                  <a:srgbClr val="ffffff"/>
                </a:solidFill>
              </a:uFill>
              <a:latin typeface="Arial"/>
            </a:endParaRPr>
          </a:p>
        </p:txBody>
      </p:sp>
      <p:sp>
        <p:nvSpPr>
          <p:cNvPr id="664" name="CustomShape 2"/>
          <p:cNvSpPr/>
          <p:nvPr/>
        </p:nvSpPr>
        <p:spPr>
          <a:xfrm>
            <a:off x="838080" y="1433160"/>
            <a:ext cx="10035360" cy="5280840"/>
          </a:xfrm>
          <a:prstGeom prst="rect">
            <a:avLst/>
          </a:prstGeom>
          <a:noFill/>
          <a:ln>
            <a:noFill/>
          </a:ln>
        </p:spPr>
        <p:style>
          <a:lnRef idx="0"/>
          <a:fillRef idx="0"/>
          <a:effectRef idx="0"/>
          <a:fontRef idx="minor"/>
        </p:style>
        <p:txBody>
          <a:bodyPr lIns="90000" rIns="90000" tIns="45000" bIns="45000"/>
          <a:p>
            <a:pPr>
              <a:lnSpc>
                <a:spcPct val="100000"/>
              </a:lnSpc>
            </a:pPr>
            <a:r>
              <a:rPr lang="es-MX" sz="2000" spc="-1" strike="noStrike">
                <a:solidFill>
                  <a:srgbClr val="000000"/>
                </a:solidFill>
                <a:uFill>
                  <a:solidFill>
                    <a:srgbClr val="ffffff"/>
                  </a:solidFill>
                </a:uFill>
                <a:latin typeface="Arial"/>
                <a:ea typeface="DejaVu Sans"/>
              </a:rPr>
              <a:t>struct ip_mreq mr;</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Ponemos la dirección de grupo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memcpy(&amp;mr.imr_multiaddr,&amp;((struct sockaddr_in*)(maddr-&gt;ai_addr))-&gt;sin_addr,sizeof(mr.imr_multiaddr));</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 Aceptamos datagramas multicast por cualquier interfaz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mr.imr_interface.s_addr = htonl(INADDR_ANY);</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 Nos unimos a la dirección de grupo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if ( setsockopt(sd, IPPROTO_IP, IP_ADD_MEMBERSHIP, (char*) &amp;mr, sizeof(mr)) != 0 )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perror("setsockopt() \n");</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p:txBody>
      </p:sp>
    </p:spTree>
  </p:cSld>
  <p:timing>
    <p:tnLst>
      <p:par>
        <p:cTn id="197" dur="indefinite" restart="never" nodeType="tmRoot">
          <p:childTnLst>
            <p:seq>
              <p:cTn id="198" nodeType="mainSeq"/>
              <p:prevCondLst>
                <p:cond delay="0" evt="onPrev">
                  <p:tgtEl>
                    <p:sldTgt/>
                  </p:tgtEl>
                </p:cond>
              </p:prevCondLst>
              <p:nextCondLst>
                <p:cond delay="0" evt="onNext">
                  <p:tgtEl>
                    <p:sldTgt/>
                  </p:tgtEl>
                </p:cond>
              </p:nextCondLst>
            </p:seq>
          </p:childTnLst>
        </p:cTn>
      </p:par>
    </p:tnLst>
  </p:timing>
</p:sld>
</file>

<file path=ppt/slides/slide1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65" name="CustomShape 1"/>
          <p:cNvSpPr/>
          <p:nvPr/>
        </p:nvSpPr>
        <p:spPr>
          <a:xfrm>
            <a:off x="838080" y="365040"/>
            <a:ext cx="10514520" cy="944280"/>
          </a:xfrm>
          <a:prstGeom prst="rect">
            <a:avLst/>
          </a:prstGeom>
          <a:noFill/>
          <a:ln>
            <a:noFill/>
          </a:ln>
        </p:spPr>
        <p:style>
          <a:lnRef idx="0"/>
          <a:fillRef idx="0"/>
          <a:effectRef idx="0"/>
          <a:fontRef idx="minor"/>
        </p:style>
        <p:txBody>
          <a:bodyPr lIns="0" rIns="0" tIns="0" bIns="0" anchor="ctr"/>
          <a:p>
            <a:pPr>
              <a:lnSpc>
                <a:spcPct val="90000"/>
              </a:lnSpc>
            </a:pPr>
            <a:r>
              <a:rPr lang="es-MX" sz="3600" spc="-1" strike="noStrike">
                <a:solidFill>
                  <a:srgbClr val="000000"/>
                </a:solidFill>
                <a:uFill>
                  <a:solidFill>
                    <a:srgbClr val="ffffff"/>
                  </a:solidFill>
                </a:uFill>
                <a:latin typeface="Arial"/>
                <a:ea typeface="DejaVu Sans"/>
              </a:rPr>
              <a:t>Opción de socket IP_ADD_MEMBESHIP (IPv6)</a:t>
            </a:r>
            <a:endParaRPr lang="es-MX" sz="1800" spc="-1" strike="noStrike">
              <a:solidFill>
                <a:srgbClr val="000000"/>
              </a:solidFill>
              <a:uFill>
                <a:solidFill>
                  <a:srgbClr val="ffffff"/>
                </a:solidFill>
              </a:uFill>
              <a:latin typeface="Arial"/>
            </a:endParaRPr>
          </a:p>
        </p:txBody>
      </p:sp>
      <p:sp>
        <p:nvSpPr>
          <p:cNvPr id="666" name="CustomShape 2"/>
          <p:cNvSpPr/>
          <p:nvPr/>
        </p:nvSpPr>
        <p:spPr>
          <a:xfrm>
            <a:off x="838080" y="1433160"/>
            <a:ext cx="10035360" cy="5280840"/>
          </a:xfrm>
          <a:prstGeom prst="rect">
            <a:avLst/>
          </a:prstGeom>
          <a:noFill/>
          <a:ln>
            <a:noFill/>
          </a:ln>
        </p:spPr>
        <p:style>
          <a:lnRef idx="0"/>
          <a:fillRef idx="0"/>
          <a:effectRef idx="0"/>
          <a:fontRef idx="minor"/>
        </p:style>
        <p:txBody>
          <a:bodyPr lIns="90000" rIns="90000" tIns="45000" bIns="45000"/>
          <a:p>
            <a:pPr>
              <a:lnSpc>
                <a:spcPct val="100000"/>
              </a:lnSpc>
            </a:pPr>
            <a:r>
              <a:rPr lang="es-MX" sz="2000" spc="-1" strike="noStrike">
                <a:solidFill>
                  <a:srgbClr val="000000"/>
                </a:solidFill>
                <a:uFill>
                  <a:solidFill>
                    <a:srgbClr val="ffffff"/>
                  </a:solidFill>
                </a:uFill>
                <a:latin typeface="Arial"/>
                <a:ea typeface="DejaVu Sans"/>
              </a:rPr>
              <a:t>struct ipv6_mreq mr;  /* Multicast address join structure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 Especificamos la dirección de grupo IPv6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memcpy(&amp;mr.ipv6mr_multiaddr,&amp;((struct sockaddr_in6*)(maddr-&gt;ai_addr))-&gt;sin6_addr,sizeof(mr.ipv6mr_multiaddr));</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 Aceptamos datagramas multicast IPv6 desde cualquier interfaz de red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mr.ipv6mr_interface = 0;</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 Nos unimos a la dirección de grupo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if ( setsockopt(sd, IPPROTO_IPV6, IPV6_ADD_MEMBERSHIP, (char*) &amp;mr, sizeof(mr)) != 0 )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perror("setsockopt() \</a:t>
            </a:r>
            <a:r>
              <a:rPr lang="es-MX" sz="1800" spc="-1" strike="noStrike">
                <a:solidFill>
                  <a:srgbClr val="000000"/>
                </a:solidFill>
                <a:uFill>
                  <a:solidFill>
                    <a:srgbClr val="ffffff"/>
                  </a:solidFill>
                </a:uFill>
                <a:latin typeface="Arial"/>
                <a:ea typeface="DejaVu Sans"/>
              </a:rPr>
              <a:t>n</a:t>
            </a:r>
            <a:r>
              <a:rPr lang="es-MX" sz="20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p:txBody>
      </p:sp>
    </p:spTree>
  </p:cSld>
  <p:timing>
    <p:tnLst>
      <p:par>
        <p:cTn id="199" dur="indefinite" restart="never" nodeType="tmRoot">
          <p:childTnLst>
            <p:seq>
              <p:cTn id="200" nodeType="mainSeq"/>
              <p:prevCondLst>
                <p:cond delay="0" evt="onPrev">
                  <p:tgtEl>
                    <p:sldTgt/>
                  </p:tgtEl>
                </p:cond>
              </p:prevCondLst>
              <p:nextCondLst>
                <p:cond delay="0" evt="onNext">
                  <p:tgtEl>
                    <p:sldTgt/>
                  </p:tgtEl>
                </p:cond>
              </p:nextCondLst>
            </p:seq>
          </p:childTnLst>
        </p:cTn>
      </p:par>
    </p:tnLst>
  </p:timing>
</p:sld>
</file>

<file path=ppt/slides/slide1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67"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Opción de socket SO_REUSEADDR</a:t>
            </a:r>
            <a:endParaRPr lang="es-MX" sz="1800" spc="-1" strike="noStrike">
              <a:solidFill>
                <a:srgbClr val="000000"/>
              </a:solidFill>
              <a:uFill>
                <a:solidFill>
                  <a:srgbClr val="ffffff"/>
                </a:solidFill>
              </a:uFill>
              <a:latin typeface="Arial"/>
            </a:endParaRPr>
          </a:p>
        </p:txBody>
      </p:sp>
      <p:sp>
        <p:nvSpPr>
          <p:cNvPr id="668" name="CustomShape 2"/>
          <p:cNvSpPr/>
          <p:nvPr/>
        </p:nvSpPr>
        <p:spPr>
          <a:xfrm>
            <a:off x="838080" y="2162520"/>
            <a:ext cx="10035360" cy="27082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Unsignet char ttl= 200;</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if ((setsockopt(sd, IPPROTO_IP, IP_MULTICAST_TTL,(void*) &amp;ttl, sizeof(ttl))) &lt; 0) </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    </a:t>
            </a:r>
            <a:r>
              <a:rPr lang="es-MX" sz="1800" spc="-1" strike="noStrike">
                <a:solidFill>
                  <a:srgbClr val="000000"/>
                </a:solidFill>
                <a:uFill>
                  <a:solidFill>
                    <a:srgbClr val="ffffff"/>
                  </a:solidFill>
                </a:uFill>
                <a:latin typeface="Arial"/>
                <a:ea typeface="DejaVu Sans"/>
              </a:rPr>
              <a:t>perror("setsockopt() \n");</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*Ej. cliente2.c, servidor2.c</a:t>
            </a:r>
            <a:endParaRPr lang="es-MX" sz="1800" spc="-1" strike="noStrike">
              <a:solidFill>
                <a:srgbClr val="000000"/>
              </a:solidFill>
              <a:uFill>
                <a:solidFill>
                  <a:srgbClr val="ffffff"/>
                </a:solidFill>
              </a:uFill>
              <a:latin typeface="Arial"/>
            </a:endParaRPr>
          </a:p>
        </p:txBody>
      </p:sp>
    </p:spTree>
  </p:cSld>
  <p:timing>
    <p:tnLst>
      <p:par>
        <p:cTn id="201" dur="indefinite" restart="never" nodeType="tmRoot">
          <p:childTnLst>
            <p:seq>
              <p:cTn id="202" nodeType="mainSeq"/>
              <p:prevCondLst>
                <p:cond delay="0" evt="onPrev">
                  <p:tgtEl>
                    <p:sldTgt/>
                  </p:tgtEl>
                </p:cond>
              </p:prevCondLst>
              <p:nextCondLst>
                <p:cond delay="0" evt="onNext">
                  <p:tgtEl>
                    <p:sldTgt/>
                  </p:tgtEl>
                </p:cond>
              </p:nextCondLst>
            </p:seq>
          </p:childTnLst>
        </p:cTn>
      </p:par>
    </p:tnLst>
  </p:timing>
</p:sld>
</file>

<file path=ppt/slides/slide1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69" name="CustomShape 1"/>
          <p:cNvSpPr/>
          <p:nvPr/>
        </p:nvSpPr>
        <p:spPr>
          <a:xfrm>
            <a:off x="851040" y="2077920"/>
            <a:ext cx="10514520" cy="1324440"/>
          </a:xfrm>
          <a:prstGeom prst="rect">
            <a:avLst/>
          </a:prstGeom>
          <a:noFill/>
          <a:ln>
            <a:noFill/>
          </a:ln>
        </p:spPr>
        <p:style>
          <a:lnRef idx="0"/>
          <a:fillRef idx="0"/>
          <a:effectRef idx="0"/>
          <a:fontRef idx="minor"/>
        </p:style>
        <p:txBody>
          <a:bodyPr lIns="0" rIns="0" tIns="0" bIns="0" anchor="ctr"/>
          <a:p>
            <a:pPr algn="ctr">
              <a:lnSpc>
                <a:spcPct val="100000"/>
              </a:lnSpc>
            </a:pPr>
            <a:r>
              <a:rPr lang="es-MX" sz="4400" spc="-1" strike="noStrike">
                <a:solidFill>
                  <a:srgbClr val="000000"/>
                </a:solidFill>
                <a:uFill>
                  <a:solidFill>
                    <a:srgbClr val="ffffff"/>
                  </a:solidFill>
                </a:uFill>
                <a:latin typeface="Arial"/>
                <a:ea typeface="DejaVu Sans"/>
              </a:rPr>
              <a:t>Hilos (threads)</a:t>
            </a:r>
            <a:endParaRPr lang="es-MX" sz="1800" spc="-1" strike="noStrike">
              <a:solidFill>
                <a:srgbClr val="000000"/>
              </a:solidFill>
              <a:uFill>
                <a:solidFill>
                  <a:srgbClr val="ffffff"/>
                </a:solidFill>
              </a:uFill>
              <a:latin typeface="Arial"/>
            </a:endParaRPr>
          </a:p>
        </p:txBody>
      </p:sp>
    </p:spTree>
  </p:cSld>
  <p:timing>
    <p:tnLst>
      <p:par>
        <p:cTn id="203" dur="indefinite" restart="never" nodeType="tmRoot">
          <p:childTnLst>
            <p:seq>
              <p:cTn id="204" nodeType="mainSeq"/>
              <p:prevCondLst>
                <p:cond delay="0" evt="onPrev">
                  <p:tgtEl>
                    <p:sldTgt/>
                  </p:tgtEl>
                </p:cond>
              </p:prevCondLst>
              <p:nextCondLst>
                <p:cond delay="0" evt="onNext">
                  <p:tgtEl>
                    <p:sldTgt/>
                  </p:tgtEl>
                </p:cond>
              </p:nextCondLst>
            </p:seq>
          </p:childTnLst>
        </p:cTn>
      </p:par>
    </p:tnLst>
  </p:timing>
</p:sld>
</file>

<file path=ppt/slides/slide1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70"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Proceso vs Hilo</a:t>
            </a:r>
            <a:endParaRPr lang="es-MX" sz="1800" spc="-1" strike="noStrike">
              <a:solidFill>
                <a:srgbClr val="000000"/>
              </a:solidFill>
              <a:uFill>
                <a:solidFill>
                  <a:srgbClr val="ffffff"/>
                </a:solidFill>
              </a:uFill>
              <a:latin typeface="Arial"/>
            </a:endParaRPr>
          </a:p>
        </p:txBody>
      </p:sp>
      <p:graphicFrame>
        <p:nvGraphicFramePr>
          <p:cNvPr id="671" name="Table 2"/>
          <p:cNvGraphicFramePr/>
          <p:nvPr/>
        </p:nvGraphicFramePr>
        <p:xfrm>
          <a:off x="477720" y="1920600"/>
          <a:ext cx="11135880" cy="3479040"/>
        </p:xfrm>
        <a:graphic>
          <a:graphicData uri="http://schemas.openxmlformats.org/drawingml/2006/table">
            <a:tbl>
              <a:tblPr/>
              <a:tblGrid>
                <a:gridCol w="5568120"/>
                <a:gridCol w="5568120"/>
              </a:tblGrid>
              <a:tr h="393480">
                <a:tc>
                  <a:txBody>
                    <a:bodyPr/>
                    <a:p>
                      <a:pPr algn="ctr">
                        <a:lnSpc>
                          <a:spcPct val="100000"/>
                        </a:lnSpc>
                      </a:pPr>
                      <a:r>
                        <a:rPr b="1" lang="es-MX" sz="1800" spc="-1" strike="noStrike">
                          <a:solidFill>
                            <a:srgbClr val="000000"/>
                          </a:solidFill>
                          <a:uFill>
                            <a:solidFill>
                              <a:srgbClr val="ffffff"/>
                            </a:solidFill>
                          </a:uFill>
                          <a:latin typeface="Arial"/>
                          <a:ea typeface="DejaVu Sans"/>
                        </a:rPr>
                        <a:t>Proceso</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a:p>
                      <a:pPr algn="ctr">
                        <a:lnSpc>
                          <a:spcPct val="100000"/>
                        </a:lnSpc>
                      </a:pPr>
                      <a:r>
                        <a:rPr b="1" lang="es-MX" sz="1800" spc="-1" strike="noStrike">
                          <a:solidFill>
                            <a:srgbClr val="000000"/>
                          </a:solidFill>
                          <a:uFill>
                            <a:solidFill>
                              <a:srgbClr val="ffffff"/>
                            </a:solidFill>
                          </a:uFill>
                          <a:latin typeface="Arial"/>
                          <a:ea typeface="DejaVu Sans"/>
                        </a:rPr>
                        <a:t>Hilo</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r>
              <a:tr h="3085920">
                <a:tc>
                  <a:txBody>
                    <a:bodyPr/>
                    <a:p>
                      <a:pPr>
                        <a:lnSpc>
                          <a:spcPct val="100000"/>
                        </a:lnSpc>
                      </a:pPr>
                      <a:r>
                        <a:rPr lang="es-MX" sz="1800" spc="-1" strike="noStrike">
                          <a:solidFill>
                            <a:srgbClr val="000000"/>
                          </a:solidFill>
                          <a:uFill>
                            <a:solidFill>
                              <a:srgbClr val="ffffff"/>
                            </a:solidFill>
                          </a:uFill>
                          <a:latin typeface="Arial"/>
                          <a:ea typeface="DejaVu Sans"/>
                        </a:rPr>
                        <a:t>-PID</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-Tiene un estado: </a:t>
                      </a:r>
                      <a:r>
                        <a:rPr b="1" lang="es-MX" sz="1800" spc="-1" strike="noStrike">
                          <a:solidFill>
                            <a:srgbClr val="000000"/>
                          </a:solidFill>
                          <a:uFill>
                            <a:solidFill>
                              <a:srgbClr val="ffffff"/>
                            </a:solidFill>
                          </a:uFill>
                          <a:latin typeface="Arial"/>
                          <a:ea typeface="DejaVu Sans"/>
                        </a:rPr>
                        <a:t>Preparado, Ejecución, Suspendido, Bloqueado, Finalizado (zombie)</a:t>
                      </a:r>
                      <a:r>
                        <a:rPr lang="es-MX" sz="1800" spc="-1" strike="noStrike">
                          <a:solidFill>
                            <a:srgbClr val="000000"/>
                          </a:solidFill>
                          <a:uFill>
                            <a:solidFill>
                              <a:srgbClr val="ffffff"/>
                            </a:solidFill>
                          </a:uFill>
                          <a:latin typeface="Arial"/>
                          <a:ea typeface="DejaVu Sans"/>
                        </a:rPr>
                        <a:t> </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-Contador de programa</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-Registros del CPU</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-Información de planificación: </a:t>
                      </a:r>
                      <a:r>
                        <a:rPr b="1" lang="es-MX" sz="1800" spc="-1" strike="noStrike">
                          <a:solidFill>
                            <a:srgbClr val="000000"/>
                          </a:solidFill>
                          <a:uFill>
                            <a:solidFill>
                              <a:srgbClr val="ffffff"/>
                            </a:solidFill>
                          </a:uFill>
                          <a:latin typeface="Arial"/>
                          <a:ea typeface="DejaVu Sans"/>
                        </a:rPr>
                        <a:t>(prioridad, cola en que está agendado)</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-Información de admón. de memoria(mapeo: páginas o segmentos)</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-Pila</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-Información de contabilidad (recursos utilizados, nombre session, id sesión)</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Arial"/>
                          <a:ea typeface="DejaVu Sans"/>
                        </a:rPr>
                        <a:t>-TID</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-Tiene un estado:Preparado, Ejecución, Bloqueado, Finalizado</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-Registros del CPU(contexto)</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-Pila</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-Información de planificación</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-Variables locales</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bl>
          </a:graphicData>
        </a:graphic>
      </p:graphicFrame>
    </p:spTree>
  </p:cSld>
  <p:timing>
    <p:tnLst>
      <p:par>
        <p:cTn id="205" dur="indefinite" restart="never" nodeType="tmRoot">
          <p:childTnLst>
            <p:seq>
              <p:cTn id="206" nodeType="mainSeq"/>
              <p:prevCondLst>
                <p:cond delay="0" evt="onPrev">
                  <p:tgtEl>
                    <p:sldTgt/>
                  </p:tgtEl>
                </p:cond>
              </p:prevCondLst>
              <p:nextCondLst>
                <p:cond delay="0" evt="onNext">
                  <p:tgtEl>
                    <p:sldTgt/>
                  </p:tgtEl>
                </p:cond>
              </p:nextCondLst>
            </p:seq>
          </p:childTnLst>
        </p:cTn>
      </p:par>
    </p:tnLst>
  </p:timing>
</p:sld>
</file>

<file path=ppt/slides/slide1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72" name="CustomShape 1"/>
          <p:cNvSpPr/>
          <p:nvPr/>
        </p:nvSpPr>
        <p:spPr>
          <a:xfrm>
            <a:off x="6927480" y="2440800"/>
            <a:ext cx="1259280" cy="4027320"/>
          </a:xfrm>
          <a:prstGeom prst="rect">
            <a:avLst/>
          </a:prstGeom>
          <a:solidFill>
            <a:srgbClr val="ffffff"/>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b="1" lang="es-MX" sz="1800" spc="-1" strike="noStrike">
                <a:solidFill>
                  <a:srgbClr val="000000"/>
                </a:solidFill>
                <a:uFill>
                  <a:solidFill>
                    <a:srgbClr val="ffffff"/>
                  </a:solidFill>
                </a:uFill>
                <a:latin typeface="Arial"/>
                <a:ea typeface="DejaVu Sans"/>
              </a:rPr>
              <a:t>H</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I</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L</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O</a:t>
            </a:r>
            <a:endParaRPr lang="es-MX" sz="1800" spc="-1" strike="noStrike">
              <a:solidFill>
                <a:srgbClr val="000000"/>
              </a:solidFill>
              <a:uFill>
                <a:solidFill>
                  <a:srgbClr val="ffffff"/>
                </a:solidFill>
              </a:uFill>
              <a:latin typeface="Arial"/>
            </a:endParaRPr>
          </a:p>
        </p:txBody>
      </p:sp>
      <p:sp>
        <p:nvSpPr>
          <p:cNvPr id="673" name="CustomShape 2"/>
          <p:cNvSpPr/>
          <p:nvPr/>
        </p:nvSpPr>
        <p:spPr>
          <a:xfrm>
            <a:off x="8201520" y="2440800"/>
            <a:ext cx="1236240" cy="4027320"/>
          </a:xfrm>
          <a:prstGeom prst="rect">
            <a:avLst/>
          </a:prstGeom>
          <a:solidFill>
            <a:srgbClr val="ffffff"/>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b="1" lang="es-MX" sz="1800" spc="-1" strike="noStrike">
                <a:solidFill>
                  <a:srgbClr val="000000"/>
                </a:solidFill>
                <a:uFill>
                  <a:solidFill>
                    <a:srgbClr val="ffffff"/>
                  </a:solidFill>
                </a:uFill>
                <a:latin typeface="Arial"/>
                <a:ea typeface="DejaVu Sans"/>
              </a:rPr>
              <a:t>H</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I</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L</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O</a:t>
            </a:r>
            <a:endParaRPr lang="es-MX" sz="1800" spc="-1" strike="noStrike">
              <a:solidFill>
                <a:srgbClr val="000000"/>
              </a:solidFill>
              <a:uFill>
                <a:solidFill>
                  <a:srgbClr val="ffffff"/>
                </a:solidFill>
              </a:uFill>
              <a:latin typeface="Arial"/>
            </a:endParaRPr>
          </a:p>
        </p:txBody>
      </p:sp>
      <p:sp>
        <p:nvSpPr>
          <p:cNvPr id="674" name="CustomShape 3"/>
          <p:cNvSpPr/>
          <p:nvPr/>
        </p:nvSpPr>
        <p:spPr>
          <a:xfrm>
            <a:off x="5691600" y="2440800"/>
            <a:ext cx="1202040" cy="4029480"/>
          </a:xfrm>
          <a:prstGeom prst="rect">
            <a:avLst/>
          </a:prstGeom>
          <a:solidFill>
            <a:srgbClr val="ffffff"/>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b="1" lang="es-MX" sz="1800" spc="-1" strike="noStrike">
                <a:solidFill>
                  <a:srgbClr val="000000"/>
                </a:solidFill>
                <a:uFill>
                  <a:solidFill>
                    <a:srgbClr val="ffffff"/>
                  </a:solidFill>
                </a:uFill>
                <a:latin typeface="Arial"/>
                <a:ea typeface="DejaVu Sans"/>
              </a:rPr>
              <a:t>H</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I</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L</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O</a:t>
            </a:r>
            <a:endParaRPr lang="es-MX" sz="1800" spc="-1" strike="noStrike">
              <a:solidFill>
                <a:srgbClr val="000000"/>
              </a:solidFill>
              <a:uFill>
                <a:solidFill>
                  <a:srgbClr val="ffffff"/>
                </a:solidFill>
              </a:uFill>
              <a:latin typeface="Arial"/>
            </a:endParaRPr>
          </a:p>
        </p:txBody>
      </p:sp>
      <p:sp>
        <p:nvSpPr>
          <p:cNvPr id="675" name="CustomShape 4"/>
          <p:cNvSpPr/>
          <p:nvPr/>
        </p:nvSpPr>
        <p:spPr>
          <a:xfrm>
            <a:off x="573120" y="2440800"/>
            <a:ext cx="3752280" cy="707400"/>
          </a:xfrm>
          <a:prstGeom prst="rect">
            <a:avLst/>
          </a:prstGeom>
          <a:solidFill>
            <a:srgbClr val="9bbb59"/>
          </a:solidFill>
          <a:ln w="25560">
            <a:solidFill>
              <a:srgbClr val="3a5f8b"/>
            </a:solidFill>
            <a:round/>
          </a:ln>
        </p:spPr>
        <p:style>
          <a:lnRef idx="0"/>
          <a:fillRef idx="0"/>
          <a:effectRef idx="0"/>
          <a:fontRef idx="minor"/>
        </p:style>
      </p:sp>
      <p:sp>
        <p:nvSpPr>
          <p:cNvPr id="676" name="CustomShape 5"/>
          <p:cNvSpPr/>
          <p:nvPr/>
        </p:nvSpPr>
        <p:spPr>
          <a:xfrm>
            <a:off x="5691600" y="1655280"/>
            <a:ext cx="3752280" cy="707400"/>
          </a:xfrm>
          <a:prstGeom prst="rect">
            <a:avLst/>
          </a:prstGeom>
          <a:solidFill>
            <a:srgbClr val="9bbb59"/>
          </a:solidFill>
          <a:ln w="25560">
            <a:solidFill>
              <a:srgbClr val="3a5f8b"/>
            </a:solidFill>
            <a:round/>
          </a:ln>
        </p:spPr>
        <p:style>
          <a:lnRef idx="0"/>
          <a:fillRef idx="0"/>
          <a:effectRef idx="0"/>
          <a:fontRef idx="minor"/>
        </p:style>
      </p:sp>
      <p:sp>
        <p:nvSpPr>
          <p:cNvPr id="677" name="CustomShape 6"/>
          <p:cNvSpPr/>
          <p:nvPr/>
        </p:nvSpPr>
        <p:spPr>
          <a:xfrm>
            <a:off x="573120" y="1690200"/>
            <a:ext cx="3752280" cy="707400"/>
          </a:xfrm>
          <a:prstGeom prst="rect">
            <a:avLst/>
          </a:prstGeom>
          <a:solidFill>
            <a:srgbClr val="9bbb59"/>
          </a:solidFill>
          <a:ln w="25560">
            <a:solidFill>
              <a:srgbClr val="3a5f8b"/>
            </a:solidFill>
            <a:round/>
          </a:ln>
        </p:spPr>
        <p:style>
          <a:lnRef idx="0"/>
          <a:fillRef idx="0"/>
          <a:effectRef idx="0"/>
          <a:fontRef idx="minor"/>
        </p:style>
      </p:sp>
      <p:sp>
        <p:nvSpPr>
          <p:cNvPr id="678" name="CustomShape 7"/>
          <p:cNvSpPr/>
          <p:nvPr/>
        </p:nvSpPr>
        <p:spPr>
          <a:xfrm>
            <a:off x="781920" y="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Proceso vs Hilo</a:t>
            </a:r>
            <a:endParaRPr lang="es-MX" sz="1800" spc="-1" strike="noStrike">
              <a:solidFill>
                <a:srgbClr val="000000"/>
              </a:solidFill>
              <a:uFill>
                <a:solidFill>
                  <a:srgbClr val="ffffff"/>
                </a:solidFill>
              </a:uFill>
              <a:latin typeface="Arial"/>
            </a:endParaRPr>
          </a:p>
        </p:txBody>
      </p:sp>
      <p:sp>
        <p:nvSpPr>
          <p:cNvPr id="679" name="CustomShape 8"/>
          <p:cNvSpPr/>
          <p:nvPr/>
        </p:nvSpPr>
        <p:spPr>
          <a:xfrm>
            <a:off x="627840" y="181512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Código</a:t>
            </a:r>
            <a:endParaRPr lang="es-MX" sz="1800" spc="-1" strike="noStrike">
              <a:solidFill>
                <a:srgbClr val="000000"/>
              </a:solidFill>
              <a:uFill>
                <a:solidFill>
                  <a:srgbClr val="ffffff"/>
                </a:solidFill>
              </a:uFill>
              <a:latin typeface="Arial"/>
            </a:endParaRPr>
          </a:p>
        </p:txBody>
      </p:sp>
      <p:sp>
        <p:nvSpPr>
          <p:cNvPr id="680" name="CustomShape 9"/>
          <p:cNvSpPr/>
          <p:nvPr/>
        </p:nvSpPr>
        <p:spPr>
          <a:xfrm>
            <a:off x="1858320" y="181512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Datos</a:t>
            </a:r>
            <a:endParaRPr lang="es-MX" sz="1800" spc="-1" strike="noStrike">
              <a:solidFill>
                <a:srgbClr val="000000"/>
              </a:solidFill>
              <a:uFill>
                <a:solidFill>
                  <a:srgbClr val="ffffff"/>
                </a:solidFill>
              </a:uFill>
              <a:latin typeface="Arial"/>
            </a:endParaRPr>
          </a:p>
        </p:txBody>
      </p:sp>
      <p:sp>
        <p:nvSpPr>
          <p:cNvPr id="681" name="CustomShape 10"/>
          <p:cNvSpPr/>
          <p:nvPr/>
        </p:nvSpPr>
        <p:spPr>
          <a:xfrm>
            <a:off x="3088800" y="181512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Arch</a:t>
            </a:r>
            <a:endParaRPr lang="es-MX" sz="1800" spc="-1" strike="noStrike">
              <a:solidFill>
                <a:srgbClr val="000000"/>
              </a:solidFill>
              <a:uFill>
                <a:solidFill>
                  <a:srgbClr val="ffffff"/>
                </a:solidFill>
              </a:uFill>
              <a:latin typeface="Arial"/>
            </a:endParaRPr>
          </a:p>
        </p:txBody>
      </p:sp>
      <p:sp>
        <p:nvSpPr>
          <p:cNvPr id="682" name="CustomShape 11"/>
          <p:cNvSpPr/>
          <p:nvPr/>
        </p:nvSpPr>
        <p:spPr>
          <a:xfrm>
            <a:off x="5761800" y="181512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Código</a:t>
            </a:r>
            <a:endParaRPr lang="es-MX" sz="1800" spc="-1" strike="noStrike">
              <a:solidFill>
                <a:srgbClr val="000000"/>
              </a:solidFill>
              <a:uFill>
                <a:solidFill>
                  <a:srgbClr val="ffffff"/>
                </a:solidFill>
              </a:uFill>
              <a:latin typeface="Arial"/>
            </a:endParaRPr>
          </a:p>
        </p:txBody>
      </p:sp>
      <p:sp>
        <p:nvSpPr>
          <p:cNvPr id="683" name="CustomShape 12"/>
          <p:cNvSpPr/>
          <p:nvPr/>
        </p:nvSpPr>
        <p:spPr>
          <a:xfrm>
            <a:off x="6992280" y="181512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Datos</a:t>
            </a:r>
            <a:endParaRPr lang="es-MX" sz="1800" spc="-1" strike="noStrike">
              <a:solidFill>
                <a:srgbClr val="000000"/>
              </a:solidFill>
              <a:uFill>
                <a:solidFill>
                  <a:srgbClr val="ffffff"/>
                </a:solidFill>
              </a:uFill>
              <a:latin typeface="Arial"/>
            </a:endParaRPr>
          </a:p>
        </p:txBody>
      </p:sp>
      <p:sp>
        <p:nvSpPr>
          <p:cNvPr id="684" name="CustomShape 13"/>
          <p:cNvSpPr/>
          <p:nvPr/>
        </p:nvSpPr>
        <p:spPr>
          <a:xfrm>
            <a:off x="8222760" y="181512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Arch</a:t>
            </a:r>
            <a:endParaRPr lang="es-MX" sz="1800" spc="-1" strike="noStrike">
              <a:solidFill>
                <a:srgbClr val="000000"/>
              </a:solidFill>
              <a:uFill>
                <a:solidFill>
                  <a:srgbClr val="ffffff"/>
                </a:solidFill>
              </a:uFill>
              <a:latin typeface="Arial"/>
            </a:endParaRPr>
          </a:p>
        </p:txBody>
      </p:sp>
      <p:sp>
        <p:nvSpPr>
          <p:cNvPr id="685" name="CustomShape 14"/>
          <p:cNvSpPr/>
          <p:nvPr/>
        </p:nvSpPr>
        <p:spPr>
          <a:xfrm>
            <a:off x="5761800" y="328896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Pila</a:t>
            </a:r>
            <a:endParaRPr lang="es-MX" sz="1800" spc="-1" strike="noStrike">
              <a:solidFill>
                <a:srgbClr val="000000"/>
              </a:solidFill>
              <a:uFill>
                <a:solidFill>
                  <a:srgbClr val="ffffff"/>
                </a:solidFill>
              </a:uFill>
              <a:latin typeface="Arial"/>
            </a:endParaRPr>
          </a:p>
        </p:txBody>
      </p:sp>
      <p:sp>
        <p:nvSpPr>
          <p:cNvPr id="686" name="CustomShape 15"/>
          <p:cNvSpPr/>
          <p:nvPr/>
        </p:nvSpPr>
        <p:spPr>
          <a:xfrm>
            <a:off x="6992280" y="328896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Pila</a:t>
            </a:r>
            <a:endParaRPr lang="es-MX" sz="1800" spc="-1" strike="noStrike">
              <a:solidFill>
                <a:srgbClr val="000000"/>
              </a:solidFill>
              <a:uFill>
                <a:solidFill>
                  <a:srgbClr val="ffffff"/>
                </a:solidFill>
              </a:uFill>
              <a:latin typeface="Arial"/>
            </a:endParaRPr>
          </a:p>
        </p:txBody>
      </p:sp>
      <p:sp>
        <p:nvSpPr>
          <p:cNvPr id="687" name="CustomShape 16"/>
          <p:cNvSpPr/>
          <p:nvPr/>
        </p:nvSpPr>
        <p:spPr>
          <a:xfrm>
            <a:off x="8222760" y="328896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Pila</a:t>
            </a:r>
            <a:endParaRPr lang="es-MX" sz="1800" spc="-1" strike="noStrike">
              <a:solidFill>
                <a:srgbClr val="000000"/>
              </a:solidFill>
              <a:uFill>
                <a:solidFill>
                  <a:srgbClr val="ffffff"/>
                </a:solidFill>
              </a:uFill>
              <a:latin typeface="Arial"/>
            </a:endParaRPr>
          </a:p>
        </p:txBody>
      </p:sp>
      <p:sp>
        <p:nvSpPr>
          <p:cNvPr id="688" name="CustomShape 17"/>
          <p:cNvSpPr/>
          <p:nvPr/>
        </p:nvSpPr>
        <p:spPr>
          <a:xfrm>
            <a:off x="5761800" y="256860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600" spc="-1" strike="noStrike">
                <a:solidFill>
                  <a:srgbClr val="ffffff"/>
                </a:solidFill>
                <a:uFill>
                  <a:solidFill>
                    <a:srgbClr val="ffffff"/>
                  </a:solidFill>
                </a:uFill>
                <a:latin typeface="Arial"/>
                <a:ea typeface="DejaVu Sans"/>
              </a:rPr>
              <a:t>Registros</a:t>
            </a:r>
            <a:endParaRPr lang="es-MX" sz="1800" spc="-1" strike="noStrike">
              <a:solidFill>
                <a:srgbClr val="000000"/>
              </a:solidFill>
              <a:uFill>
                <a:solidFill>
                  <a:srgbClr val="ffffff"/>
                </a:solidFill>
              </a:uFill>
              <a:latin typeface="Arial"/>
            </a:endParaRPr>
          </a:p>
        </p:txBody>
      </p:sp>
      <p:sp>
        <p:nvSpPr>
          <p:cNvPr id="689" name="CustomShape 18"/>
          <p:cNvSpPr/>
          <p:nvPr/>
        </p:nvSpPr>
        <p:spPr>
          <a:xfrm>
            <a:off x="6992280" y="256860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600" spc="-1" strike="noStrike">
                <a:solidFill>
                  <a:srgbClr val="ffffff"/>
                </a:solidFill>
                <a:uFill>
                  <a:solidFill>
                    <a:srgbClr val="ffffff"/>
                  </a:solidFill>
                </a:uFill>
                <a:latin typeface="Arial"/>
                <a:ea typeface="DejaVu Sans"/>
              </a:rPr>
              <a:t>Registros</a:t>
            </a:r>
            <a:endParaRPr lang="es-MX" sz="1800" spc="-1" strike="noStrike">
              <a:solidFill>
                <a:srgbClr val="000000"/>
              </a:solidFill>
              <a:uFill>
                <a:solidFill>
                  <a:srgbClr val="ffffff"/>
                </a:solidFill>
              </a:uFill>
              <a:latin typeface="Arial"/>
            </a:endParaRPr>
          </a:p>
        </p:txBody>
      </p:sp>
      <p:sp>
        <p:nvSpPr>
          <p:cNvPr id="690" name="CustomShape 19"/>
          <p:cNvSpPr/>
          <p:nvPr/>
        </p:nvSpPr>
        <p:spPr>
          <a:xfrm>
            <a:off x="8222760" y="256860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600" spc="-1" strike="noStrike">
                <a:solidFill>
                  <a:srgbClr val="ffffff"/>
                </a:solidFill>
                <a:uFill>
                  <a:solidFill>
                    <a:srgbClr val="ffffff"/>
                  </a:solidFill>
                </a:uFill>
                <a:latin typeface="Arial"/>
                <a:ea typeface="DejaVu Sans"/>
              </a:rPr>
              <a:t>Registros</a:t>
            </a:r>
            <a:endParaRPr lang="es-MX" sz="1800" spc="-1" strike="noStrike">
              <a:solidFill>
                <a:srgbClr val="000000"/>
              </a:solidFill>
              <a:uFill>
                <a:solidFill>
                  <a:srgbClr val="ffffff"/>
                </a:solidFill>
              </a:uFill>
              <a:latin typeface="Arial"/>
            </a:endParaRPr>
          </a:p>
        </p:txBody>
      </p:sp>
      <p:sp>
        <p:nvSpPr>
          <p:cNvPr id="691" name="CustomShape 20"/>
          <p:cNvSpPr/>
          <p:nvPr/>
        </p:nvSpPr>
        <p:spPr>
          <a:xfrm>
            <a:off x="640440" y="260676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600" spc="-1" strike="noStrike">
                <a:solidFill>
                  <a:srgbClr val="ffffff"/>
                </a:solidFill>
                <a:uFill>
                  <a:solidFill>
                    <a:srgbClr val="ffffff"/>
                  </a:solidFill>
                </a:uFill>
                <a:latin typeface="Arial"/>
                <a:ea typeface="DejaVu Sans"/>
              </a:rPr>
              <a:t>Registros</a:t>
            </a:r>
            <a:endParaRPr lang="es-MX" sz="1800" spc="-1" strike="noStrike">
              <a:solidFill>
                <a:srgbClr val="000000"/>
              </a:solidFill>
              <a:uFill>
                <a:solidFill>
                  <a:srgbClr val="ffffff"/>
                </a:solidFill>
              </a:uFill>
              <a:latin typeface="Arial"/>
            </a:endParaRPr>
          </a:p>
        </p:txBody>
      </p:sp>
      <p:sp>
        <p:nvSpPr>
          <p:cNvPr id="692" name="CustomShape 21"/>
          <p:cNvSpPr/>
          <p:nvPr/>
        </p:nvSpPr>
        <p:spPr>
          <a:xfrm>
            <a:off x="3088800" y="2595240"/>
            <a:ext cx="1132200" cy="435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Pila</a:t>
            </a:r>
            <a:endParaRPr lang="es-MX" sz="1800" spc="-1" strike="noStrike">
              <a:solidFill>
                <a:srgbClr val="000000"/>
              </a:solidFill>
              <a:uFill>
                <a:solidFill>
                  <a:srgbClr val="ffffff"/>
                </a:solidFill>
              </a:uFill>
              <a:latin typeface="Arial"/>
            </a:endParaRPr>
          </a:p>
        </p:txBody>
      </p:sp>
      <p:sp>
        <p:nvSpPr>
          <p:cNvPr id="693" name="CustomShape 22"/>
          <p:cNvSpPr/>
          <p:nvPr/>
        </p:nvSpPr>
        <p:spPr>
          <a:xfrm>
            <a:off x="573120" y="3163320"/>
            <a:ext cx="3752280" cy="3293280"/>
          </a:xfrm>
          <a:prstGeom prst="rect">
            <a:avLst/>
          </a:prstGeom>
          <a:solidFill>
            <a:srgbClr val="ffffff"/>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b="1" lang="es-MX" sz="1800" spc="-1" strike="noStrike">
                <a:solidFill>
                  <a:srgbClr val="000000"/>
                </a:solidFill>
                <a:uFill>
                  <a:solidFill>
                    <a:srgbClr val="ffffff"/>
                  </a:solidFill>
                </a:uFill>
                <a:latin typeface="Arial"/>
                <a:ea typeface="DejaVu Sans"/>
              </a:rPr>
              <a:t>H</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I</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L</a:t>
            </a:r>
            <a:endParaRPr lang="es-MX" sz="1800" spc="-1" strike="noStrike">
              <a:solidFill>
                <a:srgbClr val="000000"/>
              </a:solidFill>
              <a:uFill>
                <a:solidFill>
                  <a:srgbClr val="ffffff"/>
                </a:solidFill>
              </a:uFill>
              <a:latin typeface="Arial"/>
            </a:endParaRPr>
          </a:p>
          <a:p>
            <a:pPr algn="ctr">
              <a:lnSpc>
                <a:spcPct val="100000"/>
              </a:lnSpc>
            </a:pPr>
            <a:r>
              <a:rPr b="1" lang="es-MX" sz="1800" spc="-1" strike="noStrike">
                <a:solidFill>
                  <a:srgbClr val="000000"/>
                </a:solidFill>
                <a:uFill>
                  <a:solidFill>
                    <a:srgbClr val="ffffff"/>
                  </a:solidFill>
                </a:uFill>
                <a:latin typeface="Arial"/>
                <a:ea typeface="DejaVu Sans"/>
              </a:rPr>
              <a:t>O</a:t>
            </a:r>
            <a:endParaRPr lang="es-MX" sz="1800" spc="-1" strike="noStrike">
              <a:solidFill>
                <a:srgbClr val="000000"/>
              </a:solidFill>
              <a:uFill>
                <a:solidFill>
                  <a:srgbClr val="ffffff"/>
                </a:solidFill>
              </a:uFill>
              <a:latin typeface="Arial"/>
            </a:endParaRPr>
          </a:p>
        </p:txBody>
      </p:sp>
    </p:spTree>
  </p:cSld>
  <p:timing>
    <p:tnLst>
      <p:par>
        <p:cTn id="207" dur="indefinite" restart="never" nodeType="tmRoot">
          <p:childTnLst>
            <p:seq>
              <p:cTn id="208" nodeType="mainSeq"/>
              <p:prevCondLst>
                <p:cond delay="0" evt="onPrev">
                  <p:tgtEl>
                    <p:sldTgt/>
                  </p:tgtEl>
                </p:cond>
              </p:prevCondLst>
              <p:nextCondLst>
                <p:cond delay="0" evt="onNext">
                  <p:tgtEl>
                    <p:sldTgt/>
                  </p:tgtEl>
                </p:cond>
              </p:nextCondLst>
            </p:seq>
          </p:childTnLst>
        </p:cTn>
      </p:par>
    </p:tnLst>
  </p:timing>
</p:sld>
</file>

<file path=ppt/slides/slide1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94"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Creación de hilos en JAVA</a:t>
            </a:r>
            <a:endParaRPr lang="es-MX" sz="1800" spc="-1" strike="noStrike">
              <a:solidFill>
                <a:srgbClr val="000000"/>
              </a:solidFill>
              <a:uFill>
                <a:solidFill>
                  <a:srgbClr val="ffffff"/>
                </a:solidFill>
              </a:uFill>
              <a:latin typeface="Arial"/>
            </a:endParaRPr>
          </a:p>
        </p:txBody>
      </p:sp>
      <p:sp>
        <p:nvSpPr>
          <p:cNvPr id="695" name="CustomShape 2"/>
          <p:cNvSpPr/>
          <p:nvPr/>
        </p:nvSpPr>
        <p:spPr>
          <a:xfrm>
            <a:off x="838080" y="1825560"/>
            <a:ext cx="10204200" cy="2337840"/>
          </a:xfrm>
          <a:prstGeom prst="rect">
            <a:avLst/>
          </a:prstGeom>
          <a:noFill/>
          <a:ln>
            <a:noFill/>
          </a:ln>
        </p:spPr>
        <p:style>
          <a:lnRef idx="0"/>
          <a:fillRef idx="0"/>
          <a:effectRef idx="0"/>
          <a:fontRef idx="minor"/>
        </p:style>
        <p:txBody>
          <a:bodyPr lIns="0" rIns="0" tIns="0" bIns="0" anchor="ctr"/>
          <a:p>
            <a:pPr marL="571680" indent="-57132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Heredando de la clase Thread (java.lang.Thread)</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marL="571680" indent="-57132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Implementando la interfaz Runnable (java.lang.Runnable)</a:t>
            </a:r>
            <a:endParaRPr lang="es-MX" sz="1800" spc="-1" strike="noStrike">
              <a:solidFill>
                <a:srgbClr val="000000"/>
              </a:solidFill>
              <a:uFill>
                <a:solidFill>
                  <a:srgbClr val="ffffff"/>
                </a:solidFill>
              </a:uFill>
              <a:latin typeface="Arial"/>
            </a:endParaRPr>
          </a:p>
        </p:txBody>
      </p:sp>
    </p:spTree>
  </p:cSld>
  <p:timing>
    <p:tnLst>
      <p:par>
        <p:cTn id="209" dur="indefinite" restart="never" nodeType="tmRoot">
          <p:childTnLst>
            <p:seq>
              <p:cTn id="210" nodeType="mainSeq"/>
              <p:prevCondLst>
                <p:cond delay="0" evt="onPrev">
                  <p:tgtEl>
                    <p:sldTgt/>
                  </p:tgtEl>
                </p:cond>
              </p:prevCondLst>
              <p:nextCondLst>
                <p:cond delay="0" evt="onNext">
                  <p:tgtEl>
                    <p:sldTgt/>
                  </p:tgtEl>
                </p:cond>
              </p:nextCondLst>
            </p:seq>
          </p:childTnLst>
        </p:cTn>
      </p:par>
    </p:tnLst>
  </p:timing>
</p:sld>
</file>

<file path=ppt/slides/slide1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96"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Clase Thread (java.lang.Thread)</a:t>
            </a:r>
            <a:endParaRPr lang="es-MX" sz="1800" spc="-1" strike="noStrike">
              <a:solidFill>
                <a:srgbClr val="000000"/>
              </a:solidFill>
              <a:uFill>
                <a:solidFill>
                  <a:srgbClr val="ffffff"/>
                </a:solidFill>
              </a:uFill>
              <a:latin typeface="Arial"/>
            </a:endParaRPr>
          </a:p>
        </p:txBody>
      </p:sp>
      <p:sp>
        <p:nvSpPr>
          <p:cNvPr id="697" name="CustomShape 2"/>
          <p:cNvSpPr/>
          <p:nvPr/>
        </p:nvSpPr>
        <p:spPr>
          <a:xfrm>
            <a:off x="838080" y="1825560"/>
            <a:ext cx="10514520" cy="4350240"/>
          </a:xfrm>
          <a:prstGeom prst="rect">
            <a:avLst/>
          </a:prstGeom>
          <a:noFill/>
          <a:ln>
            <a:noFill/>
          </a:ln>
        </p:spPr>
        <p:style>
          <a:lnRef idx="0"/>
          <a:fillRef idx="0"/>
          <a:effectRef idx="0"/>
          <a:fontRef idx="minor"/>
        </p:style>
        <p:txBody>
          <a:bodyPr lIns="0" rIns="0" tIns="0" bIns="0" anchor="ctr"/>
          <a:p>
            <a:pPr>
              <a:lnSpc>
                <a:spcPct val="90000"/>
              </a:lnSpc>
            </a:pPr>
            <a:r>
              <a:rPr b="1" lang="es-MX" sz="4400" spc="-1" strike="noStrike">
                <a:solidFill>
                  <a:srgbClr val="000000"/>
                </a:solidFill>
                <a:uFill>
                  <a:solidFill>
                    <a:srgbClr val="ffffff"/>
                  </a:solidFill>
                </a:uFill>
                <a:latin typeface="Arial"/>
                <a:ea typeface="DejaVu Sans"/>
              </a:rPr>
              <a:t>Campos:</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static int MAX_PRIORITY</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static int MIN_PRIORITY</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static int NORM_PRIORITY</a:t>
            </a:r>
            <a:endParaRPr lang="es-MX" sz="1800" spc="-1" strike="noStrike">
              <a:solidFill>
                <a:srgbClr val="000000"/>
              </a:solidFill>
              <a:uFill>
                <a:solidFill>
                  <a:srgbClr val="ffffff"/>
                </a:solidFill>
              </a:uFill>
              <a:latin typeface="Arial"/>
            </a:endParaRPr>
          </a:p>
          <a:p>
            <a:pPr>
              <a:lnSpc>
                <a:spcPct val="90000"/>
              </a:lnSpc>
            </a:pPr>
            <a:r>
              <a:rPr b="1" lang="es-MX" sz="4400" spc="-1" strike="noStrike">
                <a:solidFill>
                  <a:srgbClr val="000000"/>
                </a:solidFill>
                <a:uFill>
                  <a:solidFill>
                    <a:srgbClr val="ffffff"/>
                  </a:solidFill>
                </a:uFill>
                <a:latin typeface="Arial"/>
                <a:ea typeface="DejaVu Sans"/>
              </a:rPr>
              <a:t>Constructores:</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Thread( )</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Thread(String nombre)</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Thread(ThreadGroup gpo, String n)</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Thread(Runnable r)</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Thread(Runnable r, String nombre)</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Thread(ThreadGroup gpo, Runnable r)</a:t>
            </a:r>
            <a:endParaRPr lang="es-MX" sz="1800" spc="-1" strike="noStrike">
              <a:solidFill>
                <a:srgbClr val="000000"/>
              </a:solidFill>
              <a:uFill>
                <a:solidFill>
                  <a:srgbClr val="ffffff"/>
                </a:solidFill>
              </a:uFill>
              <a:latin typeface="Arial"/>
            </a:endParaRPr>
          </a:p>
        </p:txBody>
      </p:sp>
    </p:spTree>
  </p:cSld>
  <p:timing>
    <p:tnLst>
      <p:par>
        <p:cTn id="211" dur="indefinite" restart="never" nodeType="tmRoot">
          <p:childTnLst>
            <p:seq>
              <p:cTn id="212" nodeType="mainSeq"/>
              <p:prevCondLst>
                <p:cond delay="0" evt="onPrev">
                  <p:tgtEl>
                    <p:sldTgt/>
                  </p:tgtEl>
                </p:cond>
              </p:prevCondLst>
              <p:nextCondLst>
                <p:cond delay="0" evt="onNext">
                  <p:tgtEl>
                    <p:sldTgt/>
                  </p:tgtEl>
                </p:cond>
              </p:nextCondLst>
            </p:seq>
          </p:childTnLst>
        </p:cTn>
      </p:par>
    </p:tnLst>
  </p:timing>
</p:sld>
</file>

<file path=ppt/slides/slide1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98" name="CustomShape 1"/>
          <p:cNvSpPr/>
          <p:nvPr/>
        </p:nvSpPr>
        <p:spPr>
          <a:xfrm>
            <a:off x="838080" y="815760"/>
            <a:ext cx="4774680" cy="582408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Métodos:</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static int activeCount(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protected Object clone(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static Thread currentThread(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static void dumpStack(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long getId(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String getName(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int getPriority(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Thread.State getState(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ThreadGroup getThreadGroup( )</a:t>
            </a:r>
            <a:endParaRPr lang="es-MX" sz="1800" spc="-1" strike="noStrike">
              <a:solidFill>
                <a:srgbClr val="000000"/>
              </a:solidFill>
              <a:uFill>
                <a:solidFill>
                  <a:srgbClr val="ffffff"/>
                </a:solidFill>
              </a:uFill>
              <a:latin typeface="Arial"/>
            </a:endParaRPr>
          </a:p>
          <a:p>
            <a:pPr marL="343080" indent="-342720">
              <a:lnSpc>
                <a:spcPct val="100000"/>
              </a:lnSpc>
              <a:buClr>
                <a:srgbClr val="000000"/>
              </a:buClr>
              <a:buFont typeface="StarSymbol"/>
              <a:buChar char="-"/>
            </a:pPr>
            <a:r>
              <a:rPr lang="es-MX" sz="2000" spc="-1" strike="noStrike">
                <a:solidFill>
                  <a:srgbClr val="000000"/>
                </a:solidFill>
                <a:uFill>
                  <a:solidFill>
                    <a:srgbClr val="ffffff"/>
                  </a:solidFill>
                </a:uFill>
                <a:latin typeface="Arial"/>
                <a:ea typeface="DejaVu Sans"/>
              </a:rPr>
              <a:t>static boolean holdsLock(Object o)</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//monitor de acceso</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boolean isAlive(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bolean isDaemon(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void join(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void join(long 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void join(run)</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699" name="CustomShape 2"/>
          <p:cNvSpPr/>
          <p:nvPr/>
        </p:nvSpPr>
        <p:spPr>
          <a:xfrm>
            <a:off x="6828480" y="1038600"/>
            <a:ext cx="4608360" cy="2477520"/>
          </a:xfrm>
          <a:prstGeom prst="rect">
            <a:avLst/>
          </a:prstGeom>
          <a:noFill/>
          <a:ln>
            <a:noFill/>
          </a:ln>
        </p:spPr>
        <p:style>
          <a:lnRef idx="0"/>
          <a:fillRef idx="0"/>
          <a:effectRef idx="0"/>
          <a:fontRef idx="minor"/>
        </p:style>
        <p:txBody>
          <a:bodyPr lIns="0" rIns="0" tIns="0" bIns="0" anchor="ctr"/>
          <a:p>
            <a:pPr>
              <a:lnSpc>
                <a:spcPct val="100000"/>
              </a:lnSpc>
            </a:pPr>
            <a:r>
              <a:rPr lang="es-MX" sz="2000" spc="-1" strike="noStrike">
                <a:solidFill>
                  <a:srgbClr val="000000"/>
                </a:solidFill>
                <a:uFill>
                  <a:solidFill>
                    <a:srgbClr val="ffffff"/>
                  </a:solidFill>
                </a:uFill>
                <a:latin typeface="Arial"/>
                <a:ea typeface="DejaVu Sans"/>
              </a:rPr>
              <a:t>- void setDaemon(boolean b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void setName(String nombre)</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void setPriority(int p)</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static void sleep(long 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void start(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String toString(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 Static void yield(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50"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TCP (Flujo)</a:t>
            </a:r>
            <a:endParaRPr lang="es-MX" sz="1800" spc="-1" strike="noStrike">
              <a:solidFill>
                <a:srgbClr val="000000"/>
              </a:solidFill>
              <a:uFill>
                <a:solidFill>
                  <a:srgbClr val="ffffff"/>
                </a:solidFill>
              </a:uFill>
              <a:latin typeface="Arial"/>
            </a:endParaRPr>
          </a:p>
        </p:txBody>
      </p:sp>
      <p:sp>
        <p:nvSpPr>
          <p:cNvPr id="351"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El </a:t>
            </a:r>
            <a:r>
              <a:rPr i="1" lang="es-MX" sz="2800" spc="-1" strike="noStrike">
                <a:solidFill>
                  <a:srgbClr val="000000"/>
                </a:solidFill>
                <a:uFill>
                  <a:solidFill>
                    <a:srgbClr val="ffffff"/>
                  </a:solidFill>
                </a:uFill>
                <a:latin typeface="Calibri"/>
                <a:ea typeface="DejaVu Sans"/>
              </a:rPr>
              <a:t>Protocolo de Control de Transmisión </a:t>
            </a:r>
            <a:r>
              <a:rPr lang="es-MX" sz="2800" spc="-1" strike="noStrike">
                <a:solidFill>
                  <a:srgbClr val="000000"/>
                </a:solidFill>
                <a:uFill>
                  <a:solidFill>
                    <a:srgbClr val="ffffff"/>
                  </a:solidFill>
                </a:uFill>
                <a:latin typeface="Calibri"/>
                <a:ea typeface="DejaVu Sans"/>
              </a:rPr>
              <a:t>(TCP – Transmission Control Protocol, RFC 793), es el protocolo de la capa de Transporte que proporciona un servicio de entrega confiable de transferencia de datos de extremo a extremo.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Y ofrece un método para pasar datos encapsulados mediante TCP a un protocolo de la capa de aplicación</a:t>
            </a:r>
            <a:endParaRPr lang="es-MX" sz="1800" spc="-1" strike="noStrike">
              <a:solidFill>
                <a:srgbClr val="000000"/>
              </a:solidFill>
              <a:uFill>
                <a:solidFill>
                  <a:srgbClr val="ffffff"/>
                </a:solidFill>
              </a:uFill>
              <a:latin typeface="Arial"/>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00"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Interfaz Runnable (java.lang.Runnable)</a:t>
            </a:r>
            <a:endParaRPr lang="es-MX" sz="1800" spc="-1" strike="noStrike">
              <a:solidFill>
                <a:srgbClr val="000000"/>
              </a:solidFill>
              <a:uFill>
                <a:solidFill>
                  <a:srgbClr val="ffffff"/>
                </a:solidFill>
              </a:uFill>
              <a:latin typeface="Arial"/>
            </a:endParaRPr>
          </a:p>
        </p:txBody>
      </p:sp>
      <p:sp>
        <p:nvSpPr>
          <p:cNvPr id="701" name="CustomShape 2"/>
          <p:cNvSpPr/>
          <p:nvPr/>
        </p:nvSpPr>
        <p:spPr>
          <a:xfrm>
            <a:off x="838080" y="1825560"/>
            <a:ext cx="5180400" cy="205632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Métodos:</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void run( )</a:t>
            </a:r>
            <a:endParaRPr lang="es-MX" sz="1800" spc="-1" strike="noStrike">
              <a:solidFill>
                <a:srgbClr val="000000"/>
              </a:solidFill>
              <a:uFill>
                <a:solidFill>
                  <a:srgbClr val="ffffff"/>
                </a:solidFill>
              </a:uFill>
              <a:latin typeface="Arial"/>
            </a:endParaRPr>
          </a:p>
        </p:txBody>
      </p:sp>
    </p:spTree>
  </p:cSld>
</p:sld>
</file>

<file path=ppt/slides/slide1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02" name="CustomShape 1"/>
          <p:cNvSpPr/>
          <p:nvPr/>
        </p:nvSpPr>
        <p:spPr>
          <a:xfrm>
            <a:off x="542520" y="2036520"/>
            <a:ext cx="10626480" cy="4350240"/>
          </a:xfrm>
          <a:prstGeom prst="rect">
            <a:avLst/>
          </a:prstGeom>
          <a:noFill/>
          <a:ln>
            <a:noFill/>
          </a:ln>
        </p:spPr>
        <p:style>
          <a:lnRef idx="0"/>
          <a:fillRef idx="0"/>
          <a:effectRef idx="0"/>
          <a:fontRef idx="minor"/>
        </p:style>
        <p:txBody>
          <a:bodyPr lIns="0" rIns="0" tIns="0" bIns="0" anchor="ctr"/>
          <a:p>
            <a:pPr>
              <a:lnSpc>
                <a:spcPct val="90000"/>
              </a:lnSpc>
            </a:pPr>
            <a:r>
              <a:rPr b="1" lang="es-MX" sz="2800" spc="-1" strike="noStrike">
                <a:solidFill>
                  <a:srgbClr val="000000"/>
                </a:solidFill>
                <a:uFill>
                  <a:solidFill>
                    <a:srgbClr val="ffffff"/>
                  </a:solidFill>
                </a:uFill>
                <a:latin typeface="Arial"/>
                <a:ea typeface="DejaVu Sans"/>
              </a:rPr>
              <a:t>Condición de carrera</a:t>
            </a:r>
            <a:r>
              <a:rPr lang="es-MX" sz="2800" spc="-1" strike="noStrike">
                <a:solidFill>
                  <a:srgbClr val="000000"/>
                </a:solidFill>
                <a:uFill>
                  <a:solidFill>
                    <a:srgbClr val="ffffff"/>
                  </a:solidFill>
                </a:uFill>
                <a:latin typeface="Arial"/>
                <a:ea typeface="DejaVu Sans"/>
              </a:rPr>
              <a:t>: Ocurre cuando dos o más hilos acceden al mismo tiempo a un recurso compartido, de modo que el resultado de este acceso depende del orden de llegada de los hilos.</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r>
              <a:rPr b="1" lang="es-MX" sz="2800" spc="-1" strike="noStrike">
                <a:solidFill>
                  <a:srgbClr val="000000"/>
                </a:solidFill>
                <a:uFill>
                  <a:solidFill>
                    <a:srgbClr val="ffffff"/>
                  </a:solidFill>
                </a:uFill>
                <a:latin typeface="Arial"/>
                <a:ea typeface="DejaVu Sans"/>
              </a:rPr>
              <a:t>Sección crítica</a:t>
            </a:r>
            <a:r>
              <a:rPr lang="es-MX" sz="2800" spc="-1" strike="noStrike">
                <a:solidFill>
                  <a:srgbClr val="000000"/>
                </a:solidFill>
                <a:uFill>
                  <a:solidFill>
                    <a:srgbClr val="ffffff"/>
                  </a:solidFill>
                </a:uFill>
                <a:latin typeface="Arial"/>
                <a:ea typeface="DejaVu Sans"/>
              </a:rPr>
              <a:t>: sección de un programa en que se accede a un recurso compartido, el cual no debe ser accedido por más de un hilo a la vez. </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r>
              <a:rPr b="1" lang="es-MX" sz="2800" spc="-1" strike="noStrike">
                <a:solidFill>
                  <a:srgbClr val="000000"/>
                </a:solidFill>
                <a:uFill>
                  <a:solidFill>
                    <a:srgbClr val="ffffff"/>
                  </a:solidFill>
                </a:uFill>
                <a:latin typeface="Arial"/>
                <a:ea typeface="DejaVu Sans"/>
              </a:rPr>
              <a:t>Exclusión mutua</a:t>
            </a:r>
            <a:r>
              <a:rPr lang="es-MX" sz="2800" spc="-1" strike="noStrike">
                <a:solidFill>
                  <a:srgbClr val="000000"/>
                </a:solidFill>
                <a:uFill>
                  <a:solidFill>
                    <a:srgbClr val="ffffff"/>
                  </a:solidFill>
                </a:uFill>
                <a:latin typeface="Arial"/>
                <a:ea typeface="DejaVu Sans"/>
              </a:rPr>
              <a:t>: Un solo hilo debe excluir temporalmente a los demás hilos para utilizar un recurso compartido.</a:t>
            </a:r>
            <a:endParaRPr lang="es-MX" sz="1800" spc="-1" strike="noStrike">
              <a:solidFill>
                <a:srgbClr val="000000"/>
              </a:solidFill>
              <a:uFill>
                <a:solidFill>
                  <a:srgbClr val="ffffff"/>
                </a:solidFill>
              </a:uFill>
              <a:latin typeface="Arial"/>
            </a:endParaRPr>
          </a:p>
        </p:txBody>
      </p:sp>
      <p:sp>
        <p:nvSpPr>
          <p:cNvPr id="703" name="CustomShape 2"/>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Situaciones al compartir recursos</a:t>
            </a:r>
            <a:endParaRPr lang="es-MX" sz="1800" spc="-1" strike="noStrike">
              <a:solidFill>
                <a:srgbClr val="000000"/>
              </a:solidFill>
              <a:uFill>
                <a:solidFill>
                  <a:srgbClr val="ffffff"/>
                </a:solidFill>
              </a:uFill>
              <a:latin typeface="Arial"/>
            </a:endParaRPr>
          </a:p>
        </p:txBody>
      </p:sp>
    </p:spTree>
  </p:cSld>
</p:sld>
</file>

<file path=ppt/slides/slide1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04"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Sincronización de hilos</a:t>
            </a:r>
            <a:endParaRPr lang="es-MX" sz="1800" spc="-1" strike="noStrike">
              <a:solidFill>
                <a:srgbClr val="000000"/>
              </a:solidFill>
              <a:uFill>
                <a:solidFill>
                  <a:srgbClr val="ffffff"/>
                </a:solidFill>
              </a:uFill>
              <a:latin typeface="Arial"/>
            </a:endParaRPr>
          </a:p>
        </p:txBody>
      </p:sp>
      <p:sp>
        <p:nvSpPr>
          <p:cNvPr id="705" name="CustomShape 2"/>
          <p:cNvSpPr/>
          <p:nvPr/>
        </p:nvSpPr>
        <p:spPr>
          <a:xfrm>
            <a:off x="960840" y="1787760"/>
            <a:ext cx="10514520" cy="5171760"/>
          </a:xfrm>
          <a:prstGeom prst="rect">
            <a:avLst/>
          </a:prstGeom>
          <a:noFill/>
          <a:ln>
            <a:noFill/>
          </a:ln>
        </p:spPr>
        <p:style>
          <a:lnRef idx="0"/>
          <a:fillRef idx="0"/>
          <a:effectRef idx="0"/>
          <a:fontRef idx="minor"/>
        </p:style>
        <p:txBody>
          <a:bodyPr lIns="0" rIns="0" tIns="0" bIns="0" anchor="ctr"/>
          <a:p>
            <a:pPr indent="-216000">
              <a:lnSpc>
                <a:spcPct val="100000"/>
              </a:lnSpc>
              <a:buClr>
                <a:srgbClr val="000000"/>
              </a:buClr>
              <a:buFont typeface="Arial"/>
              <a:buChar char="•"/>
            </a:pPr>
            <a:r>
              <a:rPr lang="es-MX" sz="3600" spc="-1" strike="noStrike">
                <a:solidFill>
                  <a:srgbClr val="000000"/>
                </a:solidFill>
                <a:uFill>
                  <a:solidFill>
                    <a:srgbClr val="ffffff"/>
                  </a:solidFill>
                </a:uFill>
                <a:latin typeface="Arial"/>
                <a:ea typeface="DejaVu Sans"/>
              </a:rPr>
              <a:t>A nivel de bloque</a:t>
            </a:r>
            <a:endParaRPr lang="es-MX" sz="1800" spc="-1" strike="noStrike">
              <a:solidFill>
                <a:srgbClr val="000000"/>
              </a:solidFill>
              <a:uFill>
                <a:solidFill>
                  <a:srgbClr val="ffffff"/>
                </a:solidFill>
              </a:uFill>
              <a:latin typeface="Arial"/>
            </a:endParaRPr>
          </a:p>
          <a:p>
            <a:pPr indent="-216000">
              <a:lnSpc>
                <a:spcPct val="100000"/>
              </a:lnSpc>
              <a:buClr>
                <a:srgbClr val="000000"/>
              </a:buClr>
              <a:buFont typeface="Arial"/>
              <a:buChar char="•"/>
            </a:pPr>
            <a:r>
              <a:rPr lang="es-MX" sz="3600" spc="-1" strike="noStrike">
                <a:solidFill>
                  <a:srgbClr val="000000"/>
                </a:solidFill>
                <a:uFill>
                  <a:solidFill>
                    <a:srgbClr val="ffffff"/>
                  </a:solidFill>
                </a:uFill>
                <a:latin typeface="Arial"/>
                <a:ea typeface="DejaVu Sans"/>
              </a:rPr>
              <a:t>A nivel de método</a:t>
            </a:r>
            <a:endParaRPr lang="es-MX" sz="1800" spc="-1" strike="noStrike">
              <a:solidFill>
                <a:srgbClr val="000000"/>
              </a:solidFill>
              <a:uFill>
                <a:solidFill>
                  <a:srgbClr val="ffffff"/>
                </a:solidFill>
              </a:uFill>
              <a:latin typeface="Arial"/>
            </a:endParaRPr>
          </a:p>
          <a:p>
            <a:pPr indent="-216000">
              <a:lnSpc>
                <a:spcPct val="100000"/>
              </a:lnSpc>
              <a:buClr>
                <a:srgbClr val="000000"/>
              </a:buClr>
              <a:buFont typeface="Arial"/>
              <a:buChar char="•"/>
            </a:pPr>
            <a:r>
              <a:rPr lang="es-MX" sz="3600" spc="-1" strike="noStrike">
                <a:solidFill>
                  <a:srgbClr val="000000"/>
                </a:solidFill>
                <a:uFill>
                  <a:solidFill>
                    <a:srgbClr val="ffffff"/>
                  </a:solidFill>
                </a:uFill>
                <a:latin typeface="Arial"/>
                <a:ea typeface="DejaVu Sans"/>
              </a:rPr>
              <a:t>A nivel de variable (visibilidad)</a:t>
            </a:r>
            <a:endParaRPr lang="es-MX" sz="1800" spc="-1" strike="noStrike">
              <a:solidFill>
                <a:srgbClr val="000000"/>
              </a:solidFill>
              <a:uFill>
                <a:solidFill>
                  <a:srgbClr val="ffffff"/>
                </a:solidFill>
              </a:uFill>
              <a:latin typeface="Arial"/>
            </a:endParaRPr>
          </a:p>
          <a:p>
            <a:pPr indent="-216000">
              <a:lnSpc>
                <a:spcPct val="100000"/>
              </a:lnSpc>
              <a:buClr>
                <a:srgbClr val="000000"/>
              </a:buClr>
              <a:buFont typeface="Arial"/>
              <a:buChar char="•"/>
            </a:pPr>
            <a:r>
              <a:rPr lang="es-MX" sz="3600" spc="-1" strike="noStrike">
                <a:solidFill>
                  <a:srgbClr val="000000"/>
                </a:solidFill>
                <a:uFill>
                  <a:solidFill>
                    <a:srgbClr val="ffffff"/>
                  </a:solidFill>
                </a:uFill>
                <a:latin typeface="Arial"/>
                <a:ea typeface="DejaVu Sans"/>
              </a:rPr>
              <a:t>Mutex</a:t>
            </a:r>
            <a:endParaRPr lang="es-MX" sz="1800" spc="-1" strike="noStrike">
              <a:solidFill>
                <a:srgbClr val="000000"/>
              </a:solidFill>
              <a:uFill>
                <a:solidFill>
                  <a:srgbClr val="ffffff"/>
                </a:solidFill>
              </a:uFill>
              <a:latin typeface="Arial"/>
            </a:endParaRPr>
          </a:p>
          <a:p>
            <a:pPr indent="-216000">
              <a:lnSpc>
                <a:spcPct val="100000"/>
              </a:lnSpc>
              <a:buClr>
                <a:srgbClr val="000000"/>
              </a:buClr>
              <a:buFont typeface="Arial"/>
              <a:buChar char="•"/>
            </a:pPr>
            <a:r>
              <a:rPr lang="es-MX" sz="3600" spc="-1" strike="noStrike">
                <a:solidFill>
                  <a:srgbClr val="000000"/>
                </a:solidFill>
                <a:uFill>
                  <a:solidFill>
                    <a:srgbClr val="ffffff"/>
                  </a:solidFill>
                </a:uFill>
                <a:latin typeface="Arial"/>
                <a:ea typeface="DejaVu Sans"/>
              </a:rPr>
              <a:t>Variables de condición</a:t>
            </a:r>
            <a:endParaRPr lang="es-MX" sz="1800" spc="-1" strike="noStrike">
              <a:solidFill>
                <a:srgbClr val="000000"/>
              </a:solidFill>
              <a:uFill>
                <a:solidFill>
                  <a:srgbClr val="ffffff"/>
                </a:solidFill>
              </a:uFill>
              <a:latin typeface="Arial"/>
            </a:endParaRPr>
          </a:p>
          <a:p>
            <a:pPr indent="-216000">
              <a:lnSpc>
                <a:spcPct val="100000"/>
              </a:lnSpc>
              <a:buClr>
                <a:srgbClr val="000000"/>
              </a:buClr>
              <a:buFont typeface="Arial"/>
              <a:buChar char="•"/>
            </a:pPr>
            <a:r>
              <a:rPr lang="es-MX" sz="3600" spc="-1" strike="noStrike">
                <a:solidFill>
                  <a:srgbClr val="000000"/>
                </a:solidFill>
                <a:uFill>
                  <a:solidFill>
                    <a:srgbClr val="ffffff"/>
                  </a:solidFill>
                </a:uFill>
                <a:latin typeface="Arial"/>
                <a:ea typeface="DejaVu Sans"/>
              </a:rPr>
              <a:t>Semáforos</a:t>
            </a:r>
            <a:endParaRPr lang="es-MX" sz="1800" spc="-1" strike="noStrike">
              <a:solidFill>
                <a:srgbClr val="000000"/>
              </a:solidFill>
              <a:uFill>
                <a:solidFill>
                  <a:srgbClr val="ffffff"/>
                </a:solidFill>
              </a:uFill>
              <a:latin typeface="Arial"/>
            </a:endParaRPr>
          </a:p>
        </p:txBody>
      </p:sp>
    </p:spTree>
  </p:cSld>
</p:sld>
</file>

<file path=ppt/slides/slide1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06"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Sincronización a nivel de bloque</a:t>
            </a:r>
            <a:endParaRPr lang="es-MX" sz="1800" spc="-1" strike="noStrike">
              <a:solidFill>
                <a:srgbClr val="000000"/>
              </a:solidFill>
              <a:uFill>
                <a:solidFill>
                  <a:srgbClr val="ffffff"/>
                </a:solidFill>
              </a:uFill>
              <a:latin typeface="Arial"/>
            </a:endParaRPr>
          </a:p>
        </p:txBody>
      </p:sp>
      <p:sp>
        <p:nvSpPr>
          <p:cNvPr id="707" name="CustomShape 2"/>
          <p:cNvSpPr/>
          <p:nvPr/>
        </p:nvSpPr>
        <p:spPr>
          <a:xfrm>
            <a:off x="838080" y="1392120"/>
            <a:ext cx="10514520" cy="4271040"/>
          </a:xfrm>
          <a:prstGeom prst="rect">
            <a:avLst/>
          </a:prstGeom>
          <a:noFill/>
          <a:ln>
            <a:noFill/>
          </a:ln>
        </p:spPr>
        <p:style>
          <a:lnRef idx="0"/>
          <a:fillRef idx="0"/>
          <a:effectRef idx="0"/>
          <a:fontRef idx="minor"/>
        </p:style>
        <p:txBody>
          <a:bodyPr lIns="0" rIns="0" tIns="0" bIns="0" anchor="ctr"/>
          <a:p>
            <a:pPr>
              <a:lnSpc>
                <a:spcPct val="100000"/>
              </a:lnSpc>
            </a:pPr>
            <a:r>
              <a:rPr lang="es-MX" sz="2000" spc="-1" strike="noStrike">
                <a:solidFill>
                  <a:srgbClr val="000000"/>
                </a:solidFill>
                <a:uFill>
                  <a:solidFill>
                    <a:srgbClr val="ffffff"/>
                  </a:solidFill>
                </a:uFill>
                <a:latin typeface="Arial"/>
                <a:ea typeface="DejaVu Sans"/>
              </a:rPr>
              <a:t>synchronized (Object 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Arial"/>
                <a:ea typeface="DejaVu Sans"/>
              </a:rPr>
              <a:t>*Ej. BloqueSinc.java</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sld>
</file>

<file path=ppt/slides/slide1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08"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Sincronización a nivel de método</a:t>
            </a:r>
            <a:endParaRPr lang="es-MX" sz="1800" spc="-1" strike="noStrike">
              <a:solidFill>
                <a:srgbClr val="000000"/>
              </a:solidFill>
              <a:uFill>
                <a:solidFill>
                  <a:srgbClr val="ffffff"/>
                </a:solidFill>
              </a:uFill>
              <a:latin typeface="Arial"/>
            </a:endParaRPr>
          </a:p>
        </p:txBody>
      </p:sp>
      <p:sp>
        <p:nvSpPr>
          <p:cNvPr id="709" name="CustomShape 2"/>
          <p:cNvSpPr/>
          <p:nvPr/>
        </p:nvSpPr>
        <p:spPr>
          <a:xfrm>
            <a:off x="838080" y="1825560"/>
            <a:ext cx="10514520" cy="4916160"/>
          </a:xfrm>
          <a:prstGeom prst="rect">
            <a:avLst/>
          </a:prstGeom>
          <a:noFill/>
          <a:ln>
            <a:noFill/>
          </a:ln>
        </p:spPr>
        <p:style>
          <a:lnRef idx="0"/>
          <a:fillRef idx="0"/>
          <a:effectRef idx="0"/>
          <a:fontRef idx="minor"/>
        </p:style>
        <p:txBody>
          <a:bodyPr lIns="0" rIns="0" tIns="0" bIns="0" anchor="ctr"/>
          <a:p>
            <a:pPr>
              <a:lnSpc>
                <a:spcPct val="100000"/>
              </a:lnSpc>
            </a:pPr>
            <a:r>
              <a:rPr lang="es-MX" sz="2400" spc="-1" strike="noStrike">
                <a:solidFill>
                  <a:srgbClr val="000000"/>
                </a:solidFill>
                <a:uFill>
                  <a:solidFill>
                    <a:srgbClr val="ffffff"/>
                  </a:solidFill>
                </a:uFill>
                <a:latin typeface="Arial"/>
                <a:ea typeface="DejaVu Sans"/>
              </a:rPr>
              <a:t>public class Clase {</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public synchonized void método(. . .) { … </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 .</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*Ej. MetodoSinc.java </a:t>
            </a:r>
            <a:endParaRPr lang="es-MX" sz="1800" spc="-1" strike="noStrike">
              <a:solidFill>
                <a:srgbClr val="000000"/>
              </a:solidFill>
              <a:uFill>
                <a:solidFill>
                  <a:srgbClr val="ffffff"/>
                </a:solidFill>
              </a:uFill>
              <a:latin typeface="Arial"/>
            </a:endParaRPr>
          </a:p>
        </p:txBody>
      </p:sp>
    </p:spTree>
  </p:cSld>
</p:sld>
</file>

<file path=ppt/slides/slide1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10"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Sincronización a nivel de variable</a:t>
            </a:r>
            <a:endParaRPr lang="es-MX" sz="1800" spc="-1" strike="noStrike">
              <a:solidFill>
                <a:srgbClr val="000000"/>
              </a:solidFill>
              <a:uFill>
                <a:solidFill>
                  <a:srgbClr val="ffffff"/>
                </a:solidFill>
              </a:uFill>
              <a:latin typeface="Arial"/>
            </a:endParaRPr>
          </a:p>
        </p:txBody>
      </p:sp>
      <p:sp>
        <p:nvSpPr>
          <p:cNvPr id="711" name="CustomShape 2"/>
          <p:cNvSpPr/>
          <p:nvPr/>
        </p:nvSpPr>
        <p:spPr>
          <a:xfrm>
            <a:off x="838080" y="1825560"/>
            <a:ext cx="5180400" cy="3195720"/>
          </a:xfrm>
          <a:prstGeom prst="rect">
            <a:avLst/>
          </a:prstGeom>
          <a:noFill/>
          <a:ln>
            <a:noFill/>
          </a:ln>
        </p:spPr>
        <p:style>
          <a:lnRef idx="0"/>
          <a:fillRef idx="0"/>
          <a:effectRef idx="0"/>
          <a:fontRef idx="minor"/>
        </p:style>
        <p:txBody>
          <a:bodyPr lIns="0" rIns="0" tIns="0" bIns="0" anchor="ctr"/>
          <a:p>
            <a:pPr>
              <a:lnSpc>
                <a:spcPct val="100000"/>
              </a:lnSpc>
            </a:pPr>
            <a:r>
              <a:rPr lang="es-MX" sz="3200" spc="-1" strike="noStrike">
                <a:solidFill>
                  <a:srgbClr val="000000"/>
                </a:solidFill>
                <a:uFill>
                  <a:solidFill>
                    <a:srgbClr val="ffffff"/>
                  </a:solidFill>
                </a:uFill>
                <a:latin typeface="Arial"/>
                <a:ea typeface="DejaVu Sans"/>
              </a:rPr>
              <a:t>class Contador{</a:t>
            </a:r>
            <a:endParaRPr lang="es-MX" sz="1800" spc="-1" strike="noStrike">
              <a:solidFill>
                <a:srgbClr val="000000"/>
              </a:solidFill>
              <a:uFill>
                <a:solidFill>
                  <a:srgbClr val="ffffff"/>
                </a:solidFill>
              </a:uFill>
              <a:latin typeface="Arial"/>
            </a:endParaRPr>
          </a:p>
          <a:p>
            <a:pPr>
              <a:lnSpc>
                <a:spcPct val="100000"/>
              </a:lnSpc>
            </a:pPr>
            <a:r>
              <a:rPr lang="es-MX" sz="3200" spc="-1" strike="noStrike">
                <a:solidFill>
                  <a:srgbClr val="000000"/>
                </a:solidFill>
                <a:uFill>
                  <a:solidFill>
                    <a:srgbClr val="ffffff"/>
                  </a:solidFill>
                </a:uFill>
                <a:latin typeface="Arial"/>
                <a:ea typeface="DejaVu Sans"/>
              </a:rPr>
              <a:t>    </a:t>
            </a:r>
            <a:r>
              <a:rPr lang="es-MX" sz="3200" spc="-1" strike="noStrike">
                <a:solidFill>
                  <a:srgbClr val="000000"/>
                </a:solidFill>
                <a:uFill>
                  <a:solidFill>
                    <a:srgbClr val="ffffff"/>
                  </a:solidFill>
                </a:uFill>
                <a:latin typeface="Arial"/>
                <a:ea typeface="DejaVu Sans"/>
              </a:rPr>
              <a:t>private </a:t>
            </a:r>
            <a:r>
              <a:rPr b="1" lang="es-MX" sz="3200" spc="-1" strike="noStrike">
                <a:solidFill>
                  <a:srgbClr val="000000"/>
                </a:solidFill>
                <a:uFill>
                  <a:solidFill>
                    <a:srgbClr val="ffffff"/>
                  </a:solidFill>
                </a:uFill>
                <a:latin typeface="Arial"/>
                <a:ea typeface="DejaVu Sans"/>
              </a:rPr>
              <a:t>volatile</a:t>
            </a:r>
            <a:r>
              <a:rPr lang="es-MX" sz="3200" spc="-1" strike="noStrike">
                <a:solidFill>
                  <a:srgbClr val="000000"/>
                </a:solidFill>
                <a:uFill>
                  <a:solidFill>
                    <a:srgbClr val="ffffff"/>
                  </a:solidFill>
                </a:uFill>
                <a:latin typeface="Arial"/>
                <a:ea typeface="DejaVu Sans"/>
              </a:rPr>
              <a:t> int vcuenta;</a:t>
            </a:r>
            <a:endParaRPr lang="es-MX" sz="1800" spc="-1" strike="noStrike">
              <a:solidFill>
                <a:srgbClr val="000000"/>
              </a:solidFill>
              <a:uFill>
                <a:solidFill>
                  <a:srgbClr val="ffffff"/>
                </a:solidFill>
              </a:uFill>
              <a:latin typeface="Arial"/>
            </a:endParaRPr>
          </a:p>
          <a:p>
            <a:pPr>
              <a:lnSpc>
                <a:spcPct val="100000"/>
              </a:lnSpc>
            </a:pPr>
            <a:r>
              <a:rPr lang="es-MX" sz="3200" spc="-1" strike="noStrike">
                <a:solidFill>
                  <a:srgbClr val="000000"/>
                </a:solidFill>
                <a:uFill>
                  <a:solidFill>
                    <a:srgbClr val="ffffff"/>
                  </a:solidFill>
                </a:uFill>
                <a:latin typeface="Arial"/>
                <a:ea typeface="DejaVu Sans"/>
              </a:rPr>
              <a:t>    </a:t>
            </a:r>
            <a:r>
              <a:rPr lang="es-MX" sz="3200" spc="-1" strike="noStrike">
                <a:solidFill>
                  <a:srgbClr val="000000"/>
                </a:solidFill>
                <a:uFill>
                  <a:solidFill>
                    <a:srgbClr val="ffffff"/>
                  </a:solidFill>
                </a:uFill>
                <a:latin typeface="Arial"/>
                <a:ea typeface="DejaVu Sans"/>
              </a:rPr>
              <a:t>public Contador(){</a:t>
            </a:r>
            <a:endParaRPr lang="es-MX" sz="1800" spc="-1" strike="noStrike">
              <a:solidFill>
                <a:srgbClr val="000000"/>
              </a:solidFill>
              <a:uFill>
                <a:solidFill>
                  <a:srgbClr val="ffffff"/>
                </a:solidFill>
              </a:uFill>
              <a:latin typeface="Arial"/>
            </a:endParaRPr>
          </a:p>
          <a:p>
            <a:pPr>
              <a:lnSpc>
                <a:spcPct val="100000"/>
              </a:lnSpc>
            </a:pPr>
            <a:r>
              <a:rPr lang="es-MX" sz="3200" spc="-1" strike="noStrike">
                <a:solidFill>
                  <a:srgbClr val="000000"/>
                </a:solidFill>
                <a:uFill>
                  <a:solidFill>
                    <a:srgbClr val="ffffff"/>
                  </a:solidFill>
                </a:uFill>
                <a:latin typeface="Arial"/>
                <a:ea typeface="DejaVu Sans"/>
              </a:rPr>
              <a:t>        </a:t>
            </a:r>
            <a:r>
              <a:rPr lang="es-MX" sz="3200" spc="-1" strike="noStrike">
                <a:solidFill>
                  <a:srgbClr val="000000"/>
                </a:solidFill>
                <a:uFill>
                  <a:solidFill>
                    <a:srgbClr val="ffffff"/>
                  </a:solidFill>
                </a:uFill>
                <a:latin typeface="Arial"/>
                <a:ea typeface="DejaVu Sans"/>
              </a:rPr>
              <a:t>vcuenta=0;</a:t>
            </a:r>
            <a:endParaRPr lang="es-MX" sz="1800" spc="-1" strike="noStrike">
              <a:solidFill>
                <a:srgbClr val="000000"/>
              </a:solidFill>
              <a:uFill>
                <a:solidFill>
                  <a:srgbClr val="ffffff"/>
                </a:solidFill>
              </a:uFill>
              <a:latin typeface="Arial"/>
            </a:endParaRPr>
          </a:p>
          <a:p>
            <a:pPr>
              <a:lnSpc>
                <a:spcPct val="100000"/>
              </a:lnSpc>
            </a:pPr>
            <a:r>
              <a:rPr lang="es-MX" sz="3200" spc="-1" strike="noStrike">
                <a:solidFill>
                  <a:srgbClr val="000000"/>
                </a:solidFill>
                <a:uFill>
                  <a:solidFill>
                    <a:srgbClr val="ffffff"/>
                  </a:solidFill>
                </a:uFill>
                <a:latin typeface="Arial"/>
                <a:ea typeface="DejaVu Sans"/>
              </a:rPr>
              <a:t>    </a:t>
            </a:r>
            <a:r>
              <a:rPr lang="es-MX" sz="3200" spc="-1" strike="noStrike">
                <a:solidFill>
                  <a:srgbClr val="000000"/>
                </a:solidFill>
                <a:uFill>
                  <a:solidFill>
                    <a:srgbClr val="ffffff"/>
                  </a:solidFill>
                </a:uFill>
                <a:latin typeface="Arial"/>
                <a:ea typeface="DejaVu Sans"/>
              </a:rPr>
              <a:t>}//constructor Contador</a:t>
            </a:r>
            <a:endParaRPr lang="es-MX" sz="1800" spc="-1" strike="noStrike">
              <a:solidFill>
                <a:srgbClr val="000000"/>
              </a:solidFill>
              <a:uFill>
                <a:solidFill>
                  <a:srgbClr val="ffffff"/>
                </a:solidFill>
              </a:uFill>
              <a:latin typeface="Arial"/>
            </a:endParaRPr>
          </a:p>
        </p:txBody>
      </p:sp>
    </p:spTree>
  </p:cSld>
</p:sld>
</file>

<file path=ppt/slides/slide1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12"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Mutex  (java.útil.concurrent.*;) </a:t>
            </a:r>
            <a:endParaRPr lang="es-MX" sz="1800" spc="-1" strike="noStrike">
              <a:solidFill>
                <a:srgbClr val="000000"/>
              </a:solidFill>
              <a:uFill>
                <a:solidFill>
                  <a:srgbClr val="ffffff"/>
                </a:solidFill>
              </a:uFill>
              <a:latin typeface="Arial"/>
            </a:endParaRPr>
          </a:p>
        </p:txBody>
      </p:sp>
      <p:sp>
        <p:nvSpPr>
          <p:cNvPr id="713" name="CustomShape 2"/>
          <p:cNvSpPr/>
          <p:nvPr/>
        </p:nvSpPr>
        <p:spPr>
          <a:xfrm>
            <a:off x="725760" y="2030400"/>
            <a:ext cx="10514520" cy="3173400"/>
          </a:xfrm>
          <a:prstGeom prst="rect">
            <a:avLst/>
          </a:prstGeom>
          <a:noFill/>
          <a:ln>
            <a:noFill/>
          </a:ln>
        </p:spPr>
        <p:style>
          <a:lnRef idx="0"/>
          <a:fillRef idx="0"/>
          <a:effectRef idx="0"/>
          <a:fontRef idx="minor"/>
        </p:style>
        <p:txBody>
          <a:bodyPr lIns="0" rIns="0" tIns="0" bIns="0" anchor="ctr"/>
          <a:p>
            <a:pPr indent="-216000">
              <a:lnSpc>
                <a:spcPct val="100000"/>
              </a:lnSpc>
              <a:buClr>
                <a:srgbClr val="000000"/>
              </a:buClr>
              <a:buFont typeface="Arial"/>
              <a:buChar char="•"/>
            </a:pPr>
            <a:r>
              <a:rPr lang="es-MX" sz="4400" spc="-1" strike="noStrike">
                <a:solidFill>
                  <a:srgbClr val="000000"/>
                </a:solidFill>
                <a:uFill>
                  <a:solidFill>
                    <a:srgbClr val="ffffff"/>
                  </a:solidFill>
                </a:uFill>
                <a:latin typeface="Arial"/>
                <a:ea typeface="DejaVu Sans"/>
              </a:rPr>
              <a:t> </a:t>
            </a:r>
            <a:r>
              <a:rPr lang="es-MX" sz="4400" spc="-1" strike="noStrike">
                <a:solidFill>
                  <a:srgbClr val="000000"/>
                </a:solidFill>
                <a:uFill>
                  <a:solidFill>
                    <a:srgbClr val="ffffff"/>
                  </a:solidFill>
                </a:uFill>
                <a:latin typeface="Arial"/>
                <a:ea typeface="DejaVu Sans"/>
              </a:rPr>
              <a:t>Interfaz Lock</a:t>
            </a:r>
            <a:endParaRPr lang="es-MX" sz="1800" spc="-1" strike="noStrike">
              <a:solidFill>
                <a:srgbClr val="000000"/>
              </a:solidFill>
              <a:uFill>
                <a:solidFill>
                  <a:srgbClr val="ffffff"/>
                </a:solidFill>
              </a:uFill>
              <a:latin typeface="Arial"/>
            </a:endParaRPr>
          </a:p>
          <a:p>
            <a:pPr indent="-216000">
              <a:lnSpc>
                <a:spcPct val="100000"/>
              </a:lnSpc>
              <a:buClr>
                <a:srgbClr val="000000"/>
              </a:buClr>
              <a:buFont typeface="Arial"/>
              <a:buChar char="•"/>
            </a:pPr>
            <a:r>
              <a:rPr lang="es-MX" sz="4400" spc="-1" strike="noStrike">
                <a:solidFill>
                  <a:srgbClr val="000000"/>
                </a:solidFill>
                <a:uFill>
                  <a:solidFill>
                    <a:srgbClr val="ffffff"/>
                  </a:solidFill>
                </a:uFill>
                <a:latin typeface="Arial"/>
                <a:ea typeface="DejaVu Sans"/>
              </a:rPr>
              <a:t> </a:t>
            </a:r>
            <a:r>
              <a:rPr lang="es-MX" sz="4400" spc="-1" strike="noStrike">
                <a:solidFill>
                  <a:srgbClr val="000000"/>
                </a:solidFill>
                <a:uFill>
                  <a:solidFill>
                    <a:srgbClr val="ffffff"/>
                  </a:solidFill>
                </a:uFill>
                <a:latin typeface="Arial"/>
                <a:ea typeface="DejaVu Sans"/>
              </a:rPr>
              <a:t>Clase ReentrantLock</a:t>
            </a:r>
            <a:endParaRPr lang="es-MX" sz="1800" spc="-1" strike="noStrike">
              <a:solidFill>
                <a:srgbClr val="000000"/>
              </a:solidFill>
              <a:uFill>
                <a:solidFill>
                  <a:srgbClr val="ffffff"/>
                </a:solidFill>
              </a:uFill>
              <a:latin typeface="Arial"/>
            </a:endParaRPr>
          </a:p>
          <a:p>
            <a:pPr indent="-216000">
              <a:lnSpc>
                <a:spcPct val="100000"/>
              </a:lnSpc>
              <a:buClr>
                <a:srgbClr val="000000"/>
              </a:buClr>
              <a:buFont typeface="Arial"/>
              <a:buChar char="•"/>
            </a:pPr>
            <a:r>
              <a:rPr lang="es-MX" sz="4400" spc="-1" strike="noStrike">
                <a:solidFill>
                  <a:srgbClr val="000000"/>
                </a:solidFill>
                <a:uFill>
                  <a:solidFill>
                    <a:srgbClr val="ffffff"/>
                  </a:solidFill>
                </a:uFill>
                <a:latin typeface="Arial"/>
                <a:ea typeface="DejaVu Sans"/>
              </a:rPr>
              <a:t> </a:t>
            </a:r>
            <a:r>
              <a:rPr lang="es-MX" sz="4400" spc="-1" strike="noStrike">
                <a:solidFill>
                  <a:srgbClr val="000000"/>
                </a:solidFill>
                <a:uFill>
                  <a:solidFill>
                    <a:srgbClr val="ffffff"/>
                  </a:solidFill>
                </a:uFill>
                <a:latin typeface="Arial"/>
                <a:ea typeface="DejaVu Sans"/>
              </a:rPr>
              <a:t>Interfaz ReadWriteLock</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sld>
</file>

<file path=ppt/slides/slide1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14"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Desventajas de usar bloques/métodos sincronizados</a:t>
            </a:r>
            <a:endParaRPr lang="es-MX" sz="1800" spc="-1" strike="noStrike">
              <a:solidFill>
                <a:srgbClr val="000000"/>
              </a:solidFill>
              <a:uFill>
                <a:solidFill>
                  <a:srgbClr val="ffffff"/>
                </a:solidFill>
              </a:uFill>
              <a:latin typeface="Arial"/>
            </a:endParaRPr>
          </a:p>
        </p:txBody>
      </p:sp>
      <p:sp>
        <p:nvSpPr>
          <p:cNvPr id="715" name="TextShape 2"/>
          <p:cNvSpPr txBox="1"/>
          <p:nvPr/>
        </p:nvSpPr>
        <p:spPr>
          <a:xfrm>
            <a:off x="609480" y="1604520"/>
            <a:ext cx="10972080" cy="4661280"/>
          </a:xfrm>
          <a:prstGeom prst="rect">
            <a:avLst/>
          </a:prstGeom>
          <a:noFill/>
          <a:ln>
            <a:noFill/>
          </a:ln>
        </p:spPr>
        <p:txBody>
          <a:bodyPr lIns="0" rIns="0" tIns="0" bIns="0"/>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Si un hilo ya está dentro de un método sincronizado y otro hilo intenta entrar, éste tendrá que esperar (y no puede ser interrumpido) a que el candado de acceso sea retirado aún cuando el primer hilo aún no haya ejecutado ninguna instrucción de la sección crítica.</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Cualquier hilo puede ganar el acceso al candado del monitor de acceso una vez que éste es liberado y eso puede llevar a situaciones donde un hilo nunca tenga acceso a él (dependiendo de la prioridad del hilo)</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Bloques sincronizados no ofrecen métodos para examinar la cola de hilos bloqueados en espera del monitor de acceso</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Un bloque sincronizado no puede comenzar en un método y terminar en otro</a:t>
            </a:r>
            <a:endParaRPr lang="es-MX" sz="2800" spc="-1" strike="noStrike">
              <a:solidFill>
                <a:srgbClr val="000000"/>
              </a:solidFill>
              <a:uFill>
                <a:solidFill>
                  <a:srgbClr val="ffffff"/>
                </a:solidFill>
              </a:uFill>
              <a:latin typeface="Arial"/>
            </a:endParaRPr>
          </a:p>
        </p:txBody>
      </p:sp>
    </p:spTree>
  </p:cSld>
</p:sld>
</file>

<file path=ppt/slides/slide1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16" name="CustomShape 1"/>
          <p:cNvSpPr/>
          <p:nvPr/>
        </p:nvSpPr>
        <p:spPr>
          <a:xfrm>
            <a:off x="838080" y="0"/>
            <a:ext cx="10514520" cy="116676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Interfaz Lock (java.útil.concurrent.Lock)</a:t>
            </a:r>
            <a:endParaRPr lang="es-MX" sz="1800" spc="-1" strike="noStrike">
              <a:solidFill>
                <a:srgbClr val="000000"/>
              </a:solidFill>
              <a:uFill>
                <a:solidFill>
                  <a:srgbClr val="ffffff"/>
                </a:solidFill>
              </a:uFill>
              <a:latin typeface="Arial"/>
            </a:endParaRPr>
          </a:p>
        </p:txBody>
      </p:sp>
      <p:sp>
        <p:nvSpPr>
          <p:cNvPr id="717" name="CustomShape 2"/>
          <p:cNvSpPr/>
          <p:nvPr/>
        </p:nvSpPr>
        <p:spPr>
          <a:xfrm>
            <a:off x="718920" y="1167480"/>
            <a:ext cx="10752840" cy="1602000"/>
          </a:xfrm>
          <a:prstGeom prst="rect">
            <a:avLst/>
          </a:prstGeom>
          <a:noFill/>
          <a:ln>
            <a:noFill/>
          </a:ln>
        </p:spPr>
        <p:style>
          <a:lnRef idx="0"/>
          <a:fillRef idx="0"/>
          <a:effectRef idx="0"/>
          <a:fontRef idx="minor"/>
        </p:style>
        <p:txBody>
          <a:bodyPr lIns="0" rIns="0" tIns="0" bIns="0" anchor="ctr"/>
          <a:p>
            <a:pPr>
              <a:lnSpc>
                <a:spcPct val="90000"/>
              </a:lnSpc>
            </a:pPr>
            <a:r>
              <a:rPr lang="es-MX" sz="2800" spc="-1" strike="noStrike">
                <a:solidFill>
                  <a:srgbClr val="000000"/>
                </a:solidFill>
                <a:uFill>
                  <a:solidFill>
                    <a:srgbClr val="ffffff"/>
                  </a:solidFill>
                </a:uFill>
                <a:latin typeface="Arial"/>
                <a:ea typeface="DejaVu Sans"/>
              </a:rPr>
              <a:t>Un bloqueo (lock) es un mecanismo para controlar el acceso a un recurso compartido por múltiples hilos.  Un lock es un objeto que solamente puede ser poseido por un hilo a la vez.</a:t>
            </a:r>
            <a:endParaRPr lang="es-MX" sz="1800" spc="-1" strike="noStrike">
              <a:solidFill>
                <a:srgbClr val="000000"/>
              </a:solidFill>
              <a:uFill>
                <a:solidFill>
                  <a:srgbClr val="ffffff"/>
                </a:solidFill>
              </a:uFill>
              <a:latin typeface="Arial"/>
            </a:endParaRPr>
          </a:p>
        </p:txBody>
      </p:sp>
      <p:sp>
        <p:nvSpPr>
          <p:cNvPr id="718" name="CustomShape 3"/>
          <p:cNvSpPr/>
          <p:nvPr/>
        </p:nvSpPr>
        <p:spPr>
          <a:xfrm>
            <a:off x="1308240" y="3319920"/>
            <a:ext cx="9213480" cy="2650320"/>
          </a:xfrm>
          <a:prstGeom prst="rect">
            <a:avLst/>
          </a:prstGeom>
          <a:noFill/>
          <a:ln>
            <a:noFill/>
          </a:ln>
        </p:spPr>
        <p:style>
          <a:lnRef idx="0"/>
          <a:fillRef idx="0"/>
          <a:effectRef idx="0"/>
          <a:fontRef idx="minor"/>
        </p:style>
        <p:txBody>
          <a:bodyPr lIns="90000" rIns="90000" tIns="45000" bIns="45000"/>
          <a:p>
            <a:pPr>
              <a:lnSpc>
                <a:spcPct val="100000"/>
              </a:lnSpc>
            </a:pPr>
            <a:r>
              <a:rPr lang="es-MX" sz="2400" spc="-1" strike="noStrike">
                <a:solidFill>
                  <a:srgbClr val="000000"/>
                </a:solidFill>
                <a:uFill>
                  <a:solidFill>
                    <a:srgbClr val="ffffff"/>
                  </a:solidFill>
                </a:uFill>
                <a:latin typeface="Arial"/>
                <a:ea typeface="DejaVu Sans"/>
              </a:rPr>
              <a:t>Lock l = ...;</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l.lock();</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try {</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acceso al recurso compartido protegido por el bloqueo</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finally {</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l.unlock();</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p:txBody>
      </p:sp>
    </p:spTree>
  </p:cSld>
</p:sld>
</file>

<file path=ppt/slides/slide1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19" name="CustomShape 1"/>
          <p:cNvSpPr/>
          <p:nvPr/>
        </p:nvSpPr>
        <p:spPr>
          <a:xfrm>
            <a:off x="838080" y="365040"/>
            <a:ext cx="10514520" cy="703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Interfaz Lock </a:t>
            </a:r>
            <a:endParaRPr lang="es-MX" sz="1800" spc="-1" strike="noStrike">
              <a:solidFill>
                <a:srgbClr val="000000"/>
              </a:solidFill>
              <a:uFill>
                <a:solidFill>
                  <a:srgbClr val="ffffff"/>
                </a:solidFill>
              </a:uFill>
              <a:latin typeface="Arial"/>
            </a:endParaRPr>
          </a:p>
        </p:txBody>
      </p:sp>
      <p:sp>
        <p:nvSpPr>
          <p:cNvPr id="720" name="CustomShape 2"/>
          <p:cNvSpPr/>
          <p:nvPr/>
        </p:nvSpPr>
        <p:spPr>
          <a:xfrm>
            <a:off x="838080" y="1825560"/>
            <a:ext cx="9684000" cy="4350240"/>
          </a:xfrm>
          <a:prstGeom prst="rect">
            <a:avLst/>
          </a:prstGeom>
          <a:noFill/>
          <a:ln>
            <a:noFill/>
          </a:ln>
        </p:spPr>
        <p:style>
          <a:lnRef idx="0"/>
          <a:fillRef idx="0"/>
          <a:effectRef idx="0"/>
          <a:fontRef idx="minor"/>
        </p:style>
        <p:txBody>
          <a:bodyPr lIns="0" rIns="0" tIns="0" bIns="0" anchor="ctr"/>
          <a:p>
            <a:pPr>
              <a:lnSpc>
                <a:spcPct val="90000"/>
              </a:lnSpc>
            </a:pPr>
            <a:r>
              <a:rPr lang="es-MX" sz="3200" spc="-1" strike="noStrike">
                <a:solidFill>
                  <a:srgbClr val="000000"/>
                </a:solidFill>
                <a:uFill>
                  <a:solidFill>
                    <a:srgbClr val="ffffff"/>
                  </a:solidFill>
                </a:uFill>
                <a:latin typeface="Arial"/>
                <a:ea typeface="DejaVu Sans"/>
              </a:rPr>
              <a:t>Métodos:</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lock( );</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lockInterruptibly( )</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Condition new Condition( )</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boolean tryLock( )</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boolean tryLock(long t, TimeUnit unidades)</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unlock( )</a:t>
            </a:r>
            <a:endParaRPr lang="es-MX" sz="1800" spc="-1" strike="noStrike">
              <a:solidFill>
                <a:srgbClr val="000000"/>
              </a:solidFill>
              <a:uFill>
                <a:solidFill>
                  <a:srgbClr val="ffffff"/>
                </a:solidFill>
              </a:uFill>
              <a:latin typeface="Arial"/>
            </a:endParaRPr>
          </a:p>
        </p:txBody>
      </p:sp>
    </p:spTree>
  </p:cSld>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5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Características de TCP (1/5)</a:t>
            </a:r>
            <a:endParaRPr lang="es-MX" sz="1800" spc="-1" strike="noStrike">
              <a:solidFill>
                <a:srgbClr val="000000"/>
              </a:solidFill>
              <a:uFill>
                <a:solidFill>
                  <a:srgbClr val="ffffff"/>
                </a:solidFill>
              </a:uFill>
              <a:latin typeface="Arial"/>
            </a:endParaRPr>
          </a:p>
        </p:txBody>
      </p:sp>
      <p:sp>
        <p:nvSpPr>
          <p:cNvPr id="353" name="CustomShape 2"/>
          <p:cNvSpPr/>
          <p:nvPr/>
        </p:nvSpPr>
        <p:spPr>
          <a:xfrm>
            <a:off x="1981080" y="1600200"/>
            <a:ext cx="8228520" cy="492408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Orientado a conexión</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Antes de poder transferir los datos, dos procesos (local y remoto) deben negociar una conexión TCP mediante un proceso de establecimiento de conexión (handshake).</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Las conexiones TCP se cierran formalmente mediante el proceso de finalización de conexión TCP.</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Full Duplex</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Para cada terminal TCP, la conexión TCP está formada por dos canales lógicos: un canal para transmitir datos (salida) y uno para recibir datos (entrada).</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Con la tecnología adecuada de la capa de Interfaz de Red, la terminal podría transmitir y recibir datos al mismo tiempo.</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El encabezado TCP contiene el número de secuencia de los datos de salida y un reconocimiento de los datos de entrada.</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21" name="CustomShape 1"/>
          <p:cNvSpPr/>
          <p:nvPr/>
        </p:nvSpPr>
        <p:spPr>
          <a:xfrm>
            <a:off x="838080" y="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3200" spc="-1" strike="noStrike">
                <a:solidFill>
                  <a:srgbClr val="000000"/>
                </a:solidFill>
                <a:uFill>
                  <a:solidFill>
                    <a:srgbClr val="ffffff"/>
                  </a:solidFill>
                </a:uFill>
                <a:latin typeface="Arial"/>
                <a:ea typeface="DejaVu Sans"/>
              </a:rPr>
              <a:t>Clase ReentrantLock (java.util.concurrent.locks.ReentrantLock)</a:t>
            </a:r>
            <a:endParaRPr lang="es-MX" sz="1800" spc="-1" strike="noStrike">
              <a:solidFill>
                <a:srgbClr val="000000"/>
              </a:solidFill>
              <a:uFill>
                <a:solidFill>
                  <a:srgbClr val="ffffff"/>
                </a:solidFill>
              </a:uFill>
              <a:latin typeface="Arial"/>
            </a:endParaRPr>
          </a:p>
        </p:txBody>
      </p:sp>
      <p:sp>
        <p:nvSpPr>
          <p:cNvPr id="722" name="CustomShape 2"/>
          <p:cNvSpPr/>
          <p:nvPr/>
        </p:nvSpPr>
        <p:spPr>
          <a:xfrm>
            <a:off x="838080" y="1463040"/>
            <a:ext cx="10401120" cy="5148000"/>
          </a:xfrm>
          <a:prstGeom prst="rect">
            <a:avLst/>
          </a:prstGeom>
          <a:noFill/>
          <a:ln>
            <a:noFill/>
          </a:ln>
        </p:spPr>
        <p:style>
          <a:lnRef idx="0"/>
          <a:fillRef idx="0"/>
          <a:effectRef idx="0"/>
          <a:fontRef idx="minor"/>
        </p:style>
        <p:txBody>
          <a:bodyPr lIns="0" rIns="0" tIns="0" bIns="0" anchor="ctr"/>
          <a:p>
            <a:pPr marL="571680" indent="-571320">
              <a:lnSpc>
                <a:spcPct val="90000"/>
              </a:lnSpc>
              <a:buClr>
                <a:srgbClr val="000000"/>
              </a:buClr>
              <a:buFont typeface="Arial"/>
              <a:buChar char="•"/>
            </a:pPr>
            <a:r>
              <a:rPr lang="es-MX" sz="4400" spc="-1" strike="noStrike">
                <a:solidFill>
                  <a:srgbClr val="000000"/>
                </a:solidFill>
                <a:uFill>
                  <a:solidFill>
                    <a:srgbClr val="ffffff"/>
                  </a:solidFill>
                </a:uFill>
                <a:latin typeface="Arial"/>
                <a:ea typeface="DejaVu Sans"/>
              </a:rPr>
              <a:t>Constructores:</a:t>
            </a:r>
            <a:endParaRPr lang="es-MX"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ReentrantLock( )</a:t>
            </a:r>
            <a:endParaRPr lang="es-MX"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ReentrantLock(boolean justicia)</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marL="571680" indent="-571320">
              <a:lnSpc>
                <a:spcPct val="90000"/>
              </a:lnSpc>
              <a:buClr>
                <a:srgbClr val="000000"/>
              </a:buClr>
              <a:buFont typeface="Arial"/>
              <a:buChar char="•"/>
            </a:pPr>
            <a:r>
              <a:rPr lang="es-MX" sz="4400" spc="-1" strike="noStrike">
                <a:solidFill>
                  <a:srgbClr val="000000"/>
                </a:solidFill>
                <a:uFill>
                  <a:solidFill>
                    <a:srgbClr val="ffffff"/>
                  </a:solidFill>
                </a:uFill>
                <a:latin typeface="Arial"/>
                <a:ea typeface="DejaVu Sans"/>
              </a:rPr>
              <a:t>Métodos:</a:t>
            </a:r>
            <a:endParaRPr lang="es-MX"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protected Thread getOwner( )</a:t>
            </a:r>
            <a:endParaRPr lang="es-MX"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int getHoldCount( ) //#veces lock sin unlock</a:t>
            </a:r>
            <a:endParaRPr lang="es-MX"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int getQueueLength( )</a:t>
            </a:r>
            <a:endParaRPr lang="es-MX"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protected Collection&lt;Thread&gt; getWaitingThreads(Condition c)</a:t>
            </a:r>
            <a:endParaRPr lang="es-MX"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int getWaitingQueueLength(Condition c )</a:t>
            </a:r>
            <a:endParaRPr lang="es-MX"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boolean isFair( )</a:t>
            </a:r>
            <a:endParaRPr lang="es-MX"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boolean isLocked( )</a:t>
            </a:r>
            <a:endParaRPr lang="es-MX"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void lock( )</a:t>
            </a:r>
            <a:endParaRPr lang="es-MX"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void lockInterruptibly(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sld>
</file>

<file path=ppt/slides/slide1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23" name="CustomShape 1"/>
          <p:cNvSpPr/>
          <p:nvPr/>
        </p:nvSpPr>
        <p:spPr>
          <a:xfrm>
            <a:off x="838080" y="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3200" spc="-1" strike="noStrike">
                <a:solidFill>
                  <a:srgbClr val="000000"/>
                </a:solidFill>
                <a:uFill>
                  <a:solidFill>
                    <a:srgbClr val="ffffff"/>
                  </a:solidFill>
                </a:uFill>
                <a:latin typeface="Arial"/>
                <a:ea typeface="DejaVu Sans"/>
              </a:rPr>
              <a:t>Clase ReentrantLock (java.útil.concurrent.locks.ReentrantLock)</a:t>
            </a:r>
            <a:endParaRPr lang="es-MX" sz="1800" spc="-1" strike="noStrike">
              <a:solidFill>
                <a:srgbClr val="000000"/>
              </a:solidFill>
              <a:uFill>
                <a:solidFill>
                  <a:srgbClr val="ffffff"/>
                </a:solidFill>
              </a:uFill>
              <a:latin typeface="Arial"/>
            </a:endParaRPr>
          </a:p>
        </p:txBody>
      </p:sp>
      <p:sp>
        <p:nvSpPr>
          <p:cNvPr id="724" name="CustomShape 2"/>
          <p:cNvSpPr/>
          <p:nvPr/>
        </p:nvSpPr>
        <p:spPr>
          <a:xfrm>
            <a:off x="956520" y="1842840"/>
            <a:ext cx="8946360" cy="2193120"/>
          </a:xfrm>
          <a:prstGeom prst="rect">
            <a:avLst/>
          </a:prstGeom>
          <a:noFill/>
          <a:ln>
            <a:noFill/>
          </a:ln>
        </p:spPr>
        <p:style>
          <a:lnRef idx="0"/>
          <a:fillRef idx="0"/>
          <a:effectRef idx="0"/>
          <a:fontRef idx="minor"/>
        </p:style>
        <p:txBody>
          <a:bodyPr lIns="90000" rIns="90000" tIns="45000" bIns="45000"/>
          <a:p>
            <a:pPr indent="-21600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Métodos</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Condition newCondition( )</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boolean tryLock( )</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boolean tryLock(long t, TimeUnit unidades)</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unlock(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sld>
</file>

<file path=ppt/slides/slide1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25" name="CustomShape 1"/>
          <p:cNvSpPr/>
          <p:nvPr/>
        </p:nvSpPr>
        <p:spPr>
          <a:xfrm>
            <a:off x="838080" y="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3200" spc="-1" strike="noStrike">
                <a:solidFill>
                  <a:srgbClr val="000000"/>
                </a:solidFill>
                <a:uFill>
                  <a:solidFill>
                    <a:srgbClr val="ffffff"/>
                  </a:solidFill>
                </a:uFill>
                <a:latin typeface="Arial"/>
                <a:ea typeface="DejaVu Sans"/>
              </a:rPr>
              <a:t>Clase ReentrantLock (java.útil.concurrent.locks.ReentrantLock)</a:t>
            </a:r>
            <a:endParaRPr lang="es-MX" sz="1800" spc="-1" strike="noStrike">
              <a:solidFill>
                <a:srgbClr val="000000"/>
              </a:solidFill>
              <a:uFill>
                <a:solidFill>
                  <a:srgbClr val="ffffff"/>
                </a:solidFill>
              </a:uFill>
              <a:latin typeface="Arial"/>
            </a:endParaRPr>
          </a:p>
        </p:txBody>
      </p:sp>
      <p:sp>
        <p:nvSpPr>
          <p:cNvPr id="726" name="CustomShape 2"/>
          <p:cNvSpPr/>
          <p:nvPr/>
        </p:nvSpPr>
        <p:spPr>
          <a:xfrm>
            <a:off x="838080" y="1463040"/>
            <a:ext cx="10401120" cy="5260680"/>
          </a:xfrm>
          <a:prstGeom prst="rect">
            <a:avLst/>
          </a:prstGeom>
          <a:noFill/>
          <a:ln>
            <a:noFill/>
          </a:ln>
        </p:spPr>
        <p:style>
          <a:lnRef idx="0"/>
          <a:fillRef idx="0"/>
          <a:effectRef idx="0"/>
          <a:fontRef idx="minor"/>
        </p:style>
        <p:txBody>
          <a:bodyPr lIns="0" rIns="0" tIns="0" bIns="0" anchor="ctr"/>
          <a:p>
            <a:pPr>
              <a:lnSpc>
                <a:spcPct val="90000"/>
              </a:lnSpc>
            </a:pPr>
            <a:r>
              <a:rPr lang="es-MX" sz="2000" spc="-1" strike="noStrike">
                <a:solidFill>
                  <a:srgbClr val="000000"/>
                </a:solidFill>
                <a:uFill>
                  <a:solidFill>
                    <a:srgbClr val="ffffff"/>
                  </a:solidFill>
                </a:uFill>
                <a:latin typeface="Arial"/>
                <a:ea typeface="DejaVu Sans"/>
              </a:rPr>
              <a:t>Uso:</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class miClase {</a:t>
            </a: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private </a:t>
            </a:r>
            <a:r>
              <a:rPr lang="es-MX" sz="2000" spc="-1" strike="noStrike">
                <a:solidFill>
                  <a:srgbClr val="c00000"/>
                </a:solidFill>
                <a:uFill>
                  <a:solidFill>
                    <a:srgbClr val="ffffff"/>
                  </a:solidFill>
                </a:uFill>
                <a:latin typeface="Arial"/>
                <a:ea typeface="DejaVu Sans"/>
              </a:rPr>
              <a:t>final</a:t>
            </a:r>
            <a:r>
              <a:rPr lang="es-MX" sz="2000" spc="-1" strike="noStrike">
                <a:solidFill>
                  <a:srgbClr val="000000"/>
                </a:solidFill>
                <a:uFill>
                  <a:solidFill>
                    <a:srgbClr val="ffffff"/>
                  </a:solidFill>
                </a:uFill>
                <a:latin typeface="Arial"/>
                <a:ea typeface="DejaVu Sans"/>
              </a:rPr>
              <a:t> ReentrantLock rl = new ReentrantLock();</a:t>
            </a: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 ...</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public void metodo() {</a:t>
            </a: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lock.lock();  // comienza mutex</a:t>
            </a: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try {</a:t>
            </a: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 ... Cuerpo del método</a:t>
            </a: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 finally {</a:t>
            </a: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lock.unlock()</a:t>
            </a: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90000"/>
              </a:lnSpc>
            </a:pPr>
            <a:r>
              <a:rPr lang="es-MX" sz="2000" spc="-1" strike="noStrike">
                <a:solidFill>
                  <a:srgbClr val="000000"/>
                </a:solidFill>
                <a:uFill>
                  <a:solidFill>
                    <a:srgbClr val="ffffff"/>
                  </a:solidFill>
                </a:uFill>
                <a:latin typeface="Arial"/>
                <a:ea typeface="DejaVu Sans"/>
              </a:rPr>
              <a:t> </a:t>
            </a:r>
            <a:r>
              <a:rPr lang="es-MX" sz="20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**Ejemplo: Mutex.java</a:t>
            </a:r>
            <a:endParaRPr lang="es-MX" sz="1800" spc="-1" strike="noStrike">
              <a:solidFill>
                <a:srgbClr val="000000"/>
              </a:solidFill>
              <a:uFill>
                <a:solidFill>
                  <a:srgbClr val="ffffff"/>
                </a:solidFill>
              </a:uFill>
              <a:latin typeface="Arial"/>
            </a:endParaRPr>
          </a:p>
        </p:txBody>
      </p:sp>
    </p:spTree>
  </p:cSld>
</p:sld>
</file>

<file path=ppt/slides/slide1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27" name="TextShape 1"/>
          <p:cNvSpPr txBox="1"/>
          <p:nvPr/>
        </p:nvSpPr>
        <p:spPr>
          <a:xfrm>
            <a:off x="434520" y="7308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Interfaz ReadWriteLock (java.util.concurrent.locks.ReadWriteLock)</a:t>
            </a:r>
            <a:endParaRPr lang="es-MX" sz="1800" spc="-1" strike="noStrike">
              <a:solidFill>
                <a:srgbClr val="000000"/>
              </a:solidFill>
              <a:uFill>
                <a:solidFill>
                  <a:srgbClr val="ffffff"/>
                </a:solidFill>
              </a:uFill>
              <a:latin typeface="Arial"/>
            </a:endParaRPr>
          </a:p>
        </p:txBody>
      </p:sp>
      <p:sp>
        <p:nvSpPr>
          <p:cNvPr id="728" name="TextShape 2"/>
          <p:cNvSpPr txBox="1"/>
          <p:nvPr/>
        </p:nvSpPr>
        <p:spPr>
          <a:xfrm>
            <a:off x="596160" y="2465640"/>
            <a:ext cx="5952240" cy="1144800"/>
          </a:xfrm>
          <a:prstGeom prst="rect">
            <a:avLst/>
          </a:prstGeom>
          <a:noFill/>
          <a:ln>
            <a:noFill/>
          </a:ln>
        </p:spPr>
        <p:txBody>
          <a:bodyPr lIns="0" rIns="0" tIns="0" bIns="0"/>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Métodos:</a:t>
            </a:r>
            <a:endParaRPr lang="es-MX" sz="2800" spc="-1" strike="noStrike">
              <a:solidFill>
                <a:srgbClr val="000000"/>
              </a:solidFill>
              <a:uFill>
                <a:solidFill>
                  <a:srgbClr val="ffffff"/>
                </a:solidFill>
              </a:uFill>
              <a:latin typeface="Arial"/>
            </a:endParaRPr>
          </a:p>
          <a:p>
            <a:pPr lvl="1" marL="685800" indent="-22824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Lock readLock( )</a:t>
            </a:r>
            <a:endParaRPr lang="es-MX" sz="2000" spc="-1" strike="noStrike">
              <a:solidFill>
                <a:srgbClr val="000000"/>
              </a:solidFill>
              <a:uFill>
                <a:solidFill>
                  <a:srgbClr val="ffffff"/>
                </a:solidFill>
              </a:uFill>
              <a:latin typeface="Arial"/>
            </a:endParaRPr>
          </a:p>
          <a:p>
            <a:pPr lvl="1" marL="685800" indent="-22824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Lock writeLock( )</a:t>
            </a:r>
            <a:endParaRPr lang="es-MX" sz="2000" spc="-1" strike="noStrike">
              <a:solidFill>
                <a:srgbClr val="000000"/>
              </a:solidFill>
              <a:uFill>
                <a:solidFill>
                  <a:srgbClr val="ffffff"/>
                </a:solidFill>
              </a:uFill>
              <a:latin typeface="Arial"/>
            </a:endParaRPr>
          </a:p>
        </p:txBody>
      </p:sp>
    </p:spTree>
  </p:cSld>
</p:sld>
</file>

<file path=ppt/slides/slide1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29" name="TextShape 1"/>
          <p:cNvSpPr txBox="1"/>
          <p:nvPr/>
        </p:nvSpPr>
        <p:spPr>
          <a:xfrm>
            <a:off x="609480" y="273600"/>
            <a:ext cx="10972080" cy="1891080"/>
          </a:xfrm>
          <a:prstGeom prst="rect">
            <a:avLst/>
          </a:prstGeom>
          <a:noFill/>
          <a:ln>
            <a:noFill/>
          </a:ln>
        </p:spPr>
        <p:txBody>
          <a:bodyPr lIns="0" rIns="0" tIns="0" bIns="0" anchor="ctr"/>
          <a:p>
            <a:pPr>
              <a:lnSpc>
                <a:spcPct val="90000"/>
              </a:lnSpc>
            </a:pPr>
            <a:r>
              <a:rPr lang="es-MX" sz="4000" spc="-1" strike="noStrike">
                <a:solidFill>
                  <a:srgbClr val="000000"/>
                </a:solidFill>
                <a:uFill>
                  <a:solidFill>
                    <a:srgbClr val="ffffff"/>
                  </a:solidFill>
                </a:uFill>
                <a:latin typeface="Arial"/>
                <a:ea typeface="DejaVu Sans"/>
              </a:rPr>
              <a:t>Clase ReentrantReadWriteLock </a:t>
            </a:r>
            <a:r>
              <a:rPr lang="es-MX" sz="3200" spc="-1" strike="noStrike">
                <a:solidFill>
                  <a:srgbClr val="000000"/>
                </a:solidFill>
                <a:uFill>
                  <a:solidFill>
                    <a:srgbClr val="ffffff"/>
                  </a:solidFill>
                </a:uFill>
                <a:latin typeface="Arial"/>
                <a:ea typeface="DejaVu Sans"/>
              </a:rPr>
              <a:t>(java.util.concurrent.locks.ReentrantReadWriteLock)</a:t>
            </a:r>
            <a:endParaRPr lang="es-MX" sz="1800" spc="-1" strike="noStrike">
              <a:solidFill>
                <a:srgbClr val="000000"/>
              </a:solidFill>
              <a:uFill>
                <a:solidFill>
                  <a:srgbClr val="ffffff"/>
                </a:solidFill>
              </a:uFill>
              <a:latin typeface="Arial"/>
            </a:endParaRPr>
          </a:p>
        </p:txBody>
      </p:sp>
      <p:sp>
        <p:nvSpPr>
          <p:cNvPr id="730" name="TextShape 2"/>
          <p:cNvSpPr txBox="1"/>
          <p:nvPr/>
        </p:nvSpPr>
        <p:spPr>
          <a:xfrm>
            <a:off x="609480" y="2546280"/>
            <a:ext cx="10972080" cy="2428920"/>
          </a:xfrm>
          <a:prstGeom prst="rect">
            <a:avLst/>
          </a:prstGeom>
          <a:noFill/>
          <a:ln>
            <a:noFill/>
          </a:ln>
        </p:spPr>
        <p:txBody>
          <a:bodyPr lIns="0" rIns="0" tIns="0" bIns="0"/>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Constructores:</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3200" spc="-1" strike="noStrike">
                <a:solidFill>
                  <a:srgbClr val="000000"/>
                </a:solidFill>
                <a:uFill>
                  <a:solidFill>
                    <a:srgbClr val="ffffff"/>
                  </a:solidFill>
                </a:uFill>
                <a:latin typeface="Arial"/>
                <a:ea typeface="DejaVu Sans"/>
              </a:rPr>
              <a:t>ReentrantReadWriteLock( )</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3200" spc="-1" strike="noStrike">
                <a:solidFill>
                  <a:srgbClr val="000000"/>
                </a:solidFill>
                <a:uFill>
                  <a:solidFill>
                    <a:srgbClr val="ffffff"/>
                  </a:solidFill>
                </a:uFill>
                <a:latin typeface="Arial"/>
                <a:ea typeface="DejaVu Sans"/>
              </a:rPr>
              <a:t>ReentrantReadWriteLock(boolean fair)</a:t>
            </a:r>
            <a:endParaRPr lang="es-MX" sz="2000" spc="-1" strike="noStrike">
              <a:solidFill>
                <a:srgbClr val="000000"/>
              </a:solidFill>
              <a:uFill>
                <a:solidFill>
                  <a:srgbClr val="ffffff"/>
                </a:solidFill>
              </a:uFill>
              <a:latin typeface="Arial"/>
            </a:endParaRPr>
          </a:p>
        </p:txBody>
      </p:sp>
    </p:spTree>
  </p:cSld>
</p:sld>
</file>

<file path=ppt/slides/slide1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31" name="TextShape 1"/>
          <p:cNvSpPr txBox="1"/>
          <p:nvPr/>
        </p:nvSpPr>
        <p:spPr>
          <a:xfrm>
            <a:off x="609480" y="273600"/>
            <a:ext cx="10972080" cy="1689480"/>
          </a:xfrm>
          <a:prstGeom prst="rect">
            <a:avLst/>
          </a:prstGeom>
          <a:noFill/>
          <a:ln>
            <a:noFill/>
          </a:ln>
        </p:spPr>
        <p:txBody>
          <a:bodyPr lIns="0" rIns="0" tIns="0" bIns="0" anchor="ctr"/>
          <a:p>
            <a:pPr>
              <a:lnSpc>
                <a:spcPct val="90000"/>
              </a:lnSpc>
            </a:pPr>
            <a:r>
              <a:rPr lang="es-MX" sz="4000" spc="-1" strike="noStrike">
                <a:solidFill>
                  <a:srgbClr val="000000"/>
                </a:solidFill>
                <a:uFill>
                  <a:solidFill>
                    <a:srgbClr val="ffffff"/>
                  </a:solidFill>
                </a:uFill>
                <a:latin typeface="Arial"/>
                <a:ea typeface="DejaVu Sans"/>
              </a:rPr>
              <a:t>Clase ReentrantReadWriteLock </a:t>
            </a:r>
            <a:r>
              <a:rPr lang="es-MX" sz="3200" spc="-1" strike="noStrike">
                <a:solidFill>
                  <a:srgbClr val="000000"/>
                </a:solidFill>
                <a:uFill>
                  <a:solidFill>
                    <a:srgbClr val="ffffff"/>
                  </a:solidFill>
                </a:uFill>
                <a:latin typeface="Arial"/>
                <a:ea typeface="DejaVu Sans"/>
              </a:rPr>
              <a:t>(java.util.concurrent.locks.ReentrantReadWriteLock)</a:t>
            </a:r>
            <a:endParaRPr lang="es-MX" sz="1800" spc="-1" strike="noStrike">
              <a:solidFill>
                <a:srgbClr val="000000"/>
              </a:solidFill>
              <a:uFill>
                <a:solidFill>
                  <a:srgbClr val="ffffff"/>
                </a:solidFill>
              </a:uFill>
              <a:latin typeface="Arial"/>
            </a:endParaRPr>
          </a:p>
        </p:txBody>
      </p:sp>
      <p:sp>
        <p:nvSpPr>
          <p:cNvPr id="732" name="TextShape 2"/>
          <p:cNvSpPr txBox="1"/>
          <p:nvPr/>
        </p:nvSpPr>
        <p:spPr>
          <a:xfrm>
            <a:off x="609480" y="1963440"/>
            <a:ext cx="10972080" cy="4786920"/>
          </a:xfrm>
          <a:prstGeom prst="rect">
            <a:avLst/>
          </a:prstGeom>
          <a:noFill/>
          <a:ln>
            <a:noFill/>
          </a:ln>
        </p:spPr>
        <p:txBody>
          <a:bodyPr lIns="0" rIns="0" tIns="0" bIns="0"/>
          <a:p>
            <a:pPr marL="228600" indent="-228240">
              <a:lnSpc>
                <a:spcPct val="90000"/>
              </a:lnSpc>
              <a:buClr>
                <a:srgbClr val="000000"/>
              </a:buClr>
              <a:buFont typeface="Arial"/>
              <a:buChar char="•"/>
            </a:pPr>
            <a:r>
              <a:rPr lang="es-MX" sz="3200" spc="-1" strike="noStrike">
                <a:solidFill>
                  <a:srgbClr val="000000"/>
                </a:solidFill>
                <a:uFill>
                  <a:solidFill>
                    <a:srgbClr val="ffffff"/>
                  </a:solidFill>
                </a:uFill>
                <a:latin typeface="Arial"/>
                <a:ea typeface="DejaVu Sans"/>
              </a:rPr>
              <a:t>Métodos:</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protected Thread getOwner( ) //write lock</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protected Collection&lt;Thread&gt; getQueuedReaderThreads( )</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protected Collection&lt;Thread&gt; getQueuedWriterThreads( )</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protected Collection&lt;Thread&gt; getQueuedThreads( )</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int QueueLength( )</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boolean isFair( )</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boolean isWriteLocked( )</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boolean isWriteLockedByCurrentThread( )</a:t>
            </a:r>
            <a:endParaRPr lang="es-MX" sz="2000" spc="-1" strike="noStrike">
              <a:solidFill>
                <a:srgbClr val="000000"/>
              </a:solidFill>
              <a:uFill>
                <a:solidFill>
                  <a:srgbClr val="ffffff"/>
                </a:solidFill>
              </a:uFill>
              <a:latin typeface="Arial"/>
            </a:endParaRPr>
          </a:p>
        </p:txBody>
      </p:sp>
    </p:spTree>
  </p:cSld>
</p:sld>
</file>

<file path=ppt/slides/slide1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33" name="TextShape 1"/>
          <p:cNvSpPr txBox="1"/>
          <p:nvPr/>
        </p:nvSpPr>
        <p:spPr>
          <a:xfrm>
            <a:off x="609480" y="273600"/>
            <a:ext cx="10972080" cy="1689480"/>
          </a:xfrm>
          <a:prstGeom prst="rect">
            <a:avLst/>
          </a:prstGeom>
          <a:noFill/>
          <a:ln>
            <a:noFill/>
          </a:ln>
        </p:spPr>
        <p:txBody>
          <a:bodyPr lIns="0" rIns="0" tIns="0" bIns="0" anchor="ctr"/>
          <a:p>
            <a:pPr>
              <a:lnSpc>
                <a:spcPct val="90000"/>
              </a:lnSpc>
            </a:pPr>
            <a:r>
              <a:rPr lang="es-MX" sz="4000" spc="-1" strike="noStrike">
                <a:solidFill>
                  <a:srgbClr val="000000"/>
                </a:solidFill>
                <a:uFill>
                  <a:solidFill>
                    <a:srgbClr val="ffffff"/>
                  </a:solidFill>
                </a:uFill>
                <a:latin typeface="Arial"/>
                <a:ea typeface="DejaVu Sans"/>
              </a:rPr>
              <a:t>Clase ReentrantReadWriteLock </a:t>
            </a:r>
            <a:r>
              <a:rPr lang="es-MX" sz="3200" spc="-1" strike="noStrike">
                <a:solidFill>
                  <a:srgbClr val="000000"/>
                </a:solidFill>
                <a:uFill>
                  <a:solidFill>
                    <a:srgbClr val="ffffff"/>
                  </a:solidFill>
                </a:uFill>
                <a:latin typeface="Arial"/>
                <a:ea typeface="DejaVu Sans"/>
              </a:rPr>
              <a:t>(java.util.concurrent.locks.ReentrantReadWriteLock)</a:t>
            </a:r>
            <a:endParaRPr lang="es-MX" sz="1800" spc="-1" strike="noStrike">
              <a:solidFill>
                <a:srgbClr val="000000"/>
              </a:solidFill>
              <a:uFill>
                <a:solidFill>
                  <a:srgbClr val="ffffff"/>
                </a:solidFill>
              </a:uFill>
              <a:latin typeface="Arial"/>
            </a:endParaRPr>
          </a:p>
        </p:txBody>
      </p:sp>
      <p:sp>
        <p:nvSpPr>
          <p:cNvPr id="734" name="TextShape 2"/>
          <p:cNvSpPr txBox="1"/>
          <p:nvPr/>
        </p:nvSpPr>
        <p:spPr>
          <a:xfrm>
            <a:off x="609480" y="1963440"/>
            <a:ext cx="10972080" cy="4786920"/>
          </a:xfrm>
          <a:prstGeom prst="rect">
            <a:avLst/>
          </a:prstGeom>
          <a:noFill/>
          <a:ln>
            <a:noFill/>
          </a:ln>
        </p:spPr>
        <p:txBody>
          <a:bodyPr lIns="0" rIns="0" tIns="0" bIns="0"/>
          <a:p>
            <a:pPr marL="228600" indent="-228240">
              <a:lnSpc>
                <a:spcPct val="90000"/>
              </a:lnSpc>
              <a:buClr>
                <a:srgbClr val="000000"/>
              </a:buClr>
              <a:buFont typeface="Arial"/>
              <a:buChar char="•"/>
            </a:pPr>
            <a:r>
              <a:rPr lang="es-MX" sz="3200" spc="-1" strike="noStrike">
                <a:solidFill>
                  <a:srgbClr val="000000"/>
                </a:solidFill>
                <a:uFill>
                  <a:solidFill>
                    <a:srgbClr val="ffffff"/>
                  </a:solidFill>
                </a:uFill>
                <a:latin typeface="Arial"/>
                <a:ea typeface="DejaVu Sans"/>
              </a:rPr>
              <a:t>Métodos:</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ReentrantReadWriteLock.ReadLock</a:t>
            </a:r>
            <a:r>
              <a:rPr lang="es-MX" sz="2800" spc="-1" strike="noStrike">
                <a:solidFill>
                  <a:srgbClr val="000000"/>
                </a:solidFill>
                <a:uFill>
                  <a:solidFill>
                    <a:srgbClr val="ffffff"/>
                  </a:solidFill>
                </a:uFill>
                <a:latin typeface="Arial"/>
                <a:ea typeface="DejaVu Sans"/>
              </a:rPr>
              <a:t>	</a:t>
            </a:r>
            <a:r>
              <a:rPr lang="es-MX" sz="2800" spc="-1" strike="noStrike">
                <a:solidFill>
                  <a:srgbClr val="000000"/>
                </a:solidFill>
                <a:uFill>
                  <a:solidFill>
                    <a:srgbClr val="ffffff"/>
                  </a:solidFill>
                </a:uFill>
                <a:latin typeface="Arial"/>
                <a:ea typeface="DejaVu Sans"/>
              </a:rPr>
              <a:t>readLock()</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ReentrantReadWriteLock.WriteLock</a:t>
            </a:r>
            <a:r>
              <a:rPr lang="es-MX" sz="2800" spc="-1" strike="noStrike">
                <a:solidFill>
                  <a:srgbClr val="000000"/>
                </a:solidFill>
                <a:uFill>
                  <a:solidFill>
                    <a:srgbClr val="ffffff"/>
                  </a:solidFill>
                </a:uFill>
                <a:latin typeface="Arial"/>
                <a:ea typeface="DejaVu Sans"/>
              </a:rPr>
              <a:t>	</a:t>
            </a:r>
            <a:r>
              <a:rPr lang="es-MX" sz="2800" spc="-1" strike="noStrike">
                <a:solidFill>
                  <a:srgbClr val="000000"/>
                </a:solidFill>
                <a:uFill>
                  <a:solidFill>
                    <a:srgbClr val="ffffff"/>
                  </a:solidFill>
                </a:uFill>
                <a:latin typeface="Arial"/>
                <a:ea typeface="DejaVu Sans"/>
              </a:rPr>
              <a:t>writeLock()</a:t>
            </a:r>
            <a:endParaRPr lang="es-MX" sz="2000" spc="-1" strike="noStrike">
              <a:solidFill>
                <a:srgbClr val="000000"/>
              </a:solidFill>
              <a:uFill>
                <a:solidFill>
                  <a:srgbClr val="ffffff"/>
                </a:solidFill>
              </a:uFill>
              <a:latin typeface="Arial"/>
            </a:endParaRPr>
          </a:p>
        </p:txBody>
      </p:sp>
      <p:sp>
        <p:nvSpPr>
          <p:cNvPr id="735" name="CustomShape 3"/>
          <p:cNvSpPr/>
          <p:nvPr/>
        </p:nvSpPr>
        <p:spPr>
          <a:xfrm>
            <a:off x="806760" y="5956920"/>
            <a:ext cx="10622880" cy="63900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**Ejemplo: Writer.java, Reader.java, ReadWriteList.java, ReadWriteLockTest.java</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sld>
</file>

<file path=ppt/slides/slide1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36"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Variables de condición</a:t>
            </a:r>
            <a:endParaRPr lang="es-MX" sz="1800" spc="-1" strike="noStrike">
              <a:solidFill>
                <a:srgbClr val="000000"/>
              </a:solidFill>
              <a:uFill>
                <a:solidFill>
                  <a:srgbClr val="ffffff"/>
                </a:solidFill>
              </a:uFill>
              <a:latin typeface="Arial"/>
            </a:endParaRPr>
          </a:p>
        </p:txBody>
      </p:sp>
      <p:sp>
        <p:nvSpPr>
          <p:cNvPr id="737" name="TextShape 2"/>
          <p:cNvSpPr txBox="1"/>
          <p:nvPr/>
        </p:nvSpPr>
        <p:spPr>
          <a:xfrm>
            <a:off x="227520" y="1774800"/>
            <a:ext cx="10972080" cy="3260880"/>
          </a:xfrm>
          <a:prstGeom prst="rect">
            <a:avLst/>
          </a:prstGeom>
          <a:noFill/>
          <a:ln>
            <a:noFill/>
          </a:ln>
        </p:spPr>
        <p:txBody>
          <a:bodyPr lIns="0" rIns="0" tIns="0" bIns="0"/>
          <a:p>
            <a:pPr marL="457200" indent="-45684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Son utilizadas para que un hilo pueda bloquear su ejecución hasta que se den las condiciones necesarias para continuar.</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marL="457200" indent="-45684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Se utilizan en conjunto con mutex para garantizar la exclusión mutua a la variable de condición. </a:t>
            </a:r>
            <a:endParaRPr lang="es-MX" sz="2800" spc="-1" strike="noStrike">
              <a:solidFill>
                <a:srgbClr val="000000"/>
              </a:solidFill>
              <a:uFill>
                <a:solidFill>
                  <a:srgbClr val="ffffff"/>
                </a:solidFill>
              </a:uFill>
              <a:latin typeface="Arial"/>
            </a:endParaRPr>
          </a:p>
        </p:txBody>
      </p:sp>
    </p:spTree>
  </p:cSld>
</p:sld>
</file>

<file path=ppt/slides/slide1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38" name="TextShape 1"/>
          <p:cNvSpPr txBox="1"/>
          <p:nvPr/>
        </p:nvSpPr>
        <p:spPr>
          <a:xfrm>
            <a:off x="609480" y="273600"/>
            <a:ext cx="10972080" cy="872280"/>
          </a:xfrm>
          <a:prstGeom prst="rect">
            <a:avLst/>
          </a:prstGeom>
          <a:noFill/>
          <a:ln>
            <a:noFill/>
          </a:ln>
        </p:spPr>
        <p:txBody>
          <a:bodyPr lIns="0" rIns="0" tIns="0" bIns="0" anchor="ctr"/>
          <a:p>
            <a:pPr>
              <a:lnSpc>
                <a:spcPct val="90000"/>
              </a:lnSpc>
            </a:pPr>
            <a:r>
              <a:rPr lang="es-MX" sz="3600" spc="-1" strike="noStrike">
                <a:solidFill>
                  <a:srgbClr val="000000"/>
                </a:solidFill>
                <a:uFill>
                  <a:solidFill>
                    <a:srgbClr val="ffffff"/>
                  </a:solidFill>
                </a:uFill>
                <a:latin typeface="Arial"/>
                <a:ea typeface="DejaVu Sans"/>
              </a:rPr>
              <a:t>Creación de variables de condición</a:t>
            </a:r>
            <a:endParaRPr lang="es-MX" sz="1800" spc="-1" strike="noStrike">
              <a:solidFill>
                <a:srgbClr val="000000"/>
              </a:solidFill>
              <a:uFill>
                <a:solidFill>
                  <a:srgbClr val="ffffff"/>
                </a:solidFill>
              </a:uFill>
              <a:latin typeface="Arial"/>
            </a:endParaRPr>
          </a:p>
        </p:txBody>
      </p:sp>
      <p:sp>
        <p:nvSpPr>
          <p:cNvPr id="739" name="TextShape 2"/>
          <p:cNvSpPr txBox="1"/>
          <p:nvPr/>
        </p:nvSpPr>
        <p:spPr>
          <a:xfrm>
            <a:off x="718560" y="1009800"/>
            <a:ext cx="10972080" cy="4694400"/>
          </a:xfrm>
          <a:prstGeom prst="rect">
            <a:avLst/>
          </a:prstGeom>
          <a:noFill/>
          <a:ln>
            <a:noFill/>
          </a:ln>
        </p:spPr>
        <p:txBody>
          <a:bodyPr lIns="0" rIns="0" tIns="0" bIns="0"/>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Se crean mediante el método newCondition() de las clases </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ReentrantLock /ReadWriteLock</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Courier New"/>
                <a:ea typeface="DejaVu Sans"/>
              </a:rPr>
              <a:t>ReentrantLock l = new ReentrantLock( );</a:t>
            </a: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Courier New"/>
                <a:ea typeface="DejaVu Sans"/>
              </a:rPr>
              <a:t>     </a:t>
            </a:r>
            <a:r>
              <a:rPr lang="es-MX" sz="2400" spc="-1" strike="noStrike">
                <a:solidFill>
                  <a:srgbClr val="000000"/>
                </a:solidFill>
                <a:uFill>
                  <a:solidFill>
                    <a:srgbClr val="ffffff"/>
                  </a:solidFill>
                </a:uFill>
                <a:latin typeface="Courier New"/>
                <a:ea typeface="DejaVu Sans"/>
              </a:rPr>
              <a:t>Condition c = l.newCondition( );</a:t>
            </a: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Courier New"/>
                <a:ea typeface="DejaVu Sans"/>
              </a:rPr>
              <a:t>     </a:t>
            </a:r>
            <a:r>
              <a:rPr lang="es-MX" sz="2400" spc="-1" strike="noStrike">
                <a:solidFill>
                  <a:srgbClr val="000000"/>
                </a:solidFill>
                <a:uFill>
                  <a:solidFill>
                    <a:srgbClr val="ffffff"/>
                  </a:solidFill>
                </a:uFill>
                <a:latin typeface="Courier New"/>
                <a:ea typeface="DejaVu Sans"/>
              </a:rPr>
              <a:t>//….</a:t>
            </a:r>
            <a:endParaRPr lang="es-MX" sz="2800" spc="-1" strike="noStrike">
              <a:solidFill>
                <a:srgbClr val="000000"/>
              </a:solidFill>
              <a:uFill>
                <a:solidFill>
                  <a:srgbClr val="ffffff"/>
                </a:solidFill>
              </a:uFill>
              <a:latin typeface="Arial"/>
            </a:endParaRPr>
          </a:p>
        </p:txBody>
      </p:sp>
    </p:spTree>
  </p:cSld>
  <p:timing>
    <p:tnLst>
      <p:par>
        <p:cTn id="213" dur="indefinite" restart="never" nodeType="tmRoot">
          <p:childTnLst>
            <p:seq>
              <p:cTn id="214" nodeType="mainSeq"/>
              <p:prevCondLst>
                <p:cond delay="0" evt="onPrev">
                  <p:tgtEl>
                    <p:sldTgt/>
                  </p:tgtEl>
                </p:cond>
              </p:prevCondLst>
              <p:nextCondLst>
                <p:cond delay="0" evt="onNext">
                  <p:tgtEl>
                    <p:sldTgt/>
                  </p:tgtEl>
                </p:cond>
              </p:nextCondLst>
            </p:seq>
          </p:childTnLst>
        </p:cTn>
      </p:par>
    </p:tnLst>
  </p:timing>
</p:sld>
</file>

<file path=ppt/slides/slide1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40"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2800" spc="-1" strike="noStrike">
                <a:solidFill>
                  <a:srgbClr val="000000"/>
                </a:solidFill>
                <a:uFill>
                  <a:solidFill>
                    <a:srgbClr val="ffffff"/>
                  </a:solidFill>
                </a:uFill>
                <a:latin typeface="Arial"/>
                <a:ea typeface="DejaVu Sans"/>
              </a:rPr>
              <a:t>Interfaz Condition (java.util.concurrent.locks.Condition)</a:t>
            </a:r>
            <a:endParaRPr lang="es-MX" sz="1800" spc="-1" strike="noStrike">
              <a:solidFill>
                <a:srgbClr val="000000"/>
              </a:solidFill>
              <a:uFill>
                <a:solidFill>
                  <a:srgbClr val="ffffff"/>
                </a:solidFill>
              </a:uFill>
              <a:latin typeface="Arial"/>
            </a:endParaRPr>
          </a:p>
        </p:txBody>
      </p:sp>
      <p:sp>
        <p:nvSpPr>
          <p:cNvPr id="741" name="TextShape 2"/>
          <p:cNvSpPr txBox="1"/>
          <p:nvPr/>
        </p:nvSpPr>
        <p:spPr>
          <a:xfrm>
            <a:off x="172800" y="1645560"/>
            <a:ext cx="5409000" cy="3976920"/>
          </a:xfrm>
          <a:prstGeom prst="rect">
            <a:avLst/>
          </a:prstGeom>
          <a:noFill/>
          <a:ln>
            <a:noFill/>
          </a:ln>
        </p:spPr>
        <p:txBody>
          <a:bodyPr lIns="0" rIns="0" tIns="0" bIns="0"/>
          <a:p>
            <a:pPr marL="228600" indent="-228240">
              <a:lnSpc>
                <a:spcPct val="90000"/>
              </a:lnSpc>
              <a:buClr>
                <a:srgbClr val="000000"/>
              </a:buClr>
              <a:buFont typeface="Arial"/>
              <a:buChar char="•"/>
            </a:pPr>
            <a:r>
              <a:rPr lang="es-MX" sz="2300" spc="-1" strike="noStrike">
                <a:solidFill>
                  <a:srgbClr val="000000"/>
                </a:solidFill>
                <a:uFill>
                  <a:solidFill>
                    <a:srgbClr val="ffffff"/>
                  </a:solidFill>
                </a:uFill>
                <a:latin typeface="Arial"/>
                <a:ea typeface="DejaVu Sans"/>
              </a:rPr>
              <a:t>Métodos:</a:t>
            </a:r>
            <a:endParaRPr lang="es-MX" sz="28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300" spc="-1" strike="noStrike">
                <a:solidFill>
                  <a:srgbClr val="000000"/>
                </a:solidFill>
                <a:uFill>
                  <a:solidFill>
                    <a:srgbClr val="ffffff"/>
                  </a:solidFill>
                </a:uFill>
                <a:latin typeface="Arial"/>
                <a:ea typeface="DejaVu Sans"/>
              </a:rPr>
              <a:t>void await( )</a:t>
            </a:r>
            <a:endParaRPr lang="es-MX" sz="20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300" spc="-1" strike="noStrike">
                <a:solidFill>
                  <a:srgbClr val="000000"/>
                </a:solidFill>
                <a:uFill>
                  <a:solidFill>
                    <a:srgbClr val="ffffff"/>
                  </a:solidFill>
                </a:uFill>
                <a:latin typeface="Arial"/>
                <a:ea typeface="DejaVu Sans"/>
              </a:rPr>
              <a:t>boolean await(long t, TimeUnit u)</a:t>
            </a:r>
            <a:endParaRPr lang="es-MX" sz="20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300" spc="-1" strike="noStrike">
                <a:solidFill>
                  <a:srgbClr val="000000"/>
                </a:solidFill>
                <a:uFill>
                  <a:solidFill>
                    <a:srgbClr val="ffffff"/>
                  </a:solidFill>
                </a:uFill>
                <a:latin typeface="Arial"/>
                <a:ea typeface="DejaVu Sans"/>
              </a:rPr>
              <a:t>void awaitUninterruptibly( )</a:t>
            </a:r>
            <a:endParaRPr lang="es-MX" sz="20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300" spc="-1" strike="noStrike">
                <a:solidFill>
                  <a:srgbClr val="000000"/>
                </a:solidFill>
                <a:uFill>
                  <a:solidFill>
                    <a:srgbClr val="ffffff"/>
                  </a:solidFill>
                </a:uFill>
                <a:latin typeface="Arial"/>
                <a:ea typeface="DejaVu Sans"/>
              </a:rPr>
              <a:t>boolean awaitUntil(Date d)</a:t>
            </a:r>
            <a:endParaRPr lang="es-MX" sz="20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300" spc="-1" strike="noStrike">
                <a:solidFill>
                  <a:srgbClr val="000000"/>
                </a:solidFill>
                <a:uFill>
                  <a:solidFill>
                    <a:srgbClr val="ffffff"/>
                  </a:solidFill>
                </a:uFill>
                <a:latin typeface="Arial"/>
                <a:ea typeface="DejaVu Sans"/>
              </a:rPr>
              <a:t>void signal( )</a:t>
            </a:r>
            <a:endParaRPr lang="es-MX" sz="20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300" spc="-1" strike="noStrike">
                <a:solidFill>
                  <a:srgbClr val="000000"/>
                </a:solidFill>
                <a:uFill>
                  <a:solidFill>
                    <a:srgbClr val="ffffff"/>
                  </a:solidFill>
                </a:uFill>
                <a:latin typeface="Arial"/>
                <a:ea typeface="DejaVu Sans"/>
              </a:rPr>
              <a:t>void signallAll( )</a:t>
            </a:r>
            <a:endParaRPr lang="es-MX" sz="2000" spc="-1" strike="noStrike">
              <a:solidFill>
                <a:srgbClr val="000000"/>
              </a:solidFill>
              <a:uFill>
                <a:solidFill>
                  <a:srgbClr val="ffffff"/>
                </a:solidFill>
              </a:uFill>
              <a:latin typeface="Arial"/>
            </a:endParaRPr>
          </a:p>
        </p:txBody>
      </p:sp>
    </p:spTree>
  </p:cSld>
  <p:timing>
    <p:tnLst>
      <p:par>
        <p:cTn id="215" dur="indefinite" restart="never" nodeType="tmRoot">
          <p:childTnLst>
            <p:seq>
              <p:cTn id="21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54"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Características de TCP (2/5)</a:t>
            </a:r>
            <a:endParaRPr lang="es-MX" sz="1800" spc="-1" strike="noStrike">
              <a:solidFill>
                <a:srgbClr val="000000"/>
              </a:solidFill>
              <a:uFill>
                <a:solidFill>
                  <a:srgbClr val="ffffff"/>
                </a:solidFill>
              </a:uFill>
              <a:latin typeface="Arial"/>
            </a:endParaRPr>
          </a:p>
        </p:txBody>
      </p:sp>
      <p:sp>
        <p:nvSpPr>
          <p:cNvPr id="355" name="CustomShape 2"/>
          <p:cNvSpPr/>
          <p:nvPr/>
        </p:nvSpPr>
        <p:spPr>
          <a:xfrm>
            <a:off x="1981080" y="1600200"/>
            <a:ext cx="8228520" cy="492408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Fiable</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En el transmisor, los datos enviados en una conexión TCP están secuenciados y se espera un reconocimiento afirmativo por parte del receptor.</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Si no se recibe ningún reconocimiento, el segmento se transmite de nuevo.</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En el receptor, los segmentos duplicados se descartan y los segmentos que llegan fuera de secuencia se colocan en la secuencia correcta.</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Siempre se utiliza una suma de comprobación TCP para comprobar la integridad de nivel de bit del segmento TCP.</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42"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Uso</a:t>
            </a:r>
            <a:endParaRPr lang="es-MX" sz="1800" spc="-1" strike="noStrike">
              <a:solidFill>
                <a:srgbClr val="000000"/>
              </a:solidFill>
              <a:uFill>
                <a:solidFill>
                  <a:srgbClr val="ffffff"/>
                </a:solidFill>
              </a:uFill>
              <a:latin typeface="Arial"/>
            </a:endParaRPr>
          </a:p>
        </p:txBody>
      </p:sp>
      <p:sp>
        <p:nvSpPr>
          <p:cNvPr id="743" name="TextShape 2"/>
          <p:cNvSpPr txBox="1"/>
          <p:nvPr/>
        </p:nvSpPr>
        <p:spPr>
          <a:xfrm>
            <a:off x="609480" y="1433160"/>
            <a:ext cx="10972080" cy="4966920"/>
          </a:xfrm>
          <a:prstGeom prst="rect">
            <a:avLst/>
          </a:prstGeom>
          <a:noFill/>
          <a:ln>
            <a:noFill/>
          </a:ln>
        </p:spPr>
        <p:txBody>
          <a:bodyPr lIns="0" rIns="0" tIns="0" bIns="0"/>
          <a:p>
            <a:pPr>
              <a:lnSpc>
                <a:spcPct val="100000"/>
              </a:lnSpc>
            </a:pPr>
            <a:r>
              <a:rPr lang="es-MX" sz="1800" spc="-1" strike="noStrike">
                <a:solidFill>
                  <a:srgbClr val="000000"/>
                </a:solidFill>
                <a:uFill>
                  <a:solidFill>
                    <a:srgbClr val="ffffff"/>
                  </a:solidFill>
                </a:uFill>
                <a:latin typeface="Courier New"/>
                <a:ea typeface="DejaVu Sans"/>
              </a:rPr>
              <a:t>ReentrantLock l = new ReentrantLock( );</a:t>
            </a:r>
            <a:endParaRPr lang="es-MX" sz="2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ourier New"/>
                <a:ea typeface="DejaVu Sans"/>
              </a:rPr>
              <a:t>     </a:t>
            </a:r>
            <a:r>
              <a:rPr lang="es-MX" sz="1800" spc="-1" strike="noStrike">
                <a:solidFill>
                  <a:srgbClr val="000000"/>
                </a:solidFill>
                <a:uFill>
                  <a:solidFill>
                    <a:srgbClr val="ffffff"/>
                  </a:solidFill>
                </a:uFill>
                <a:latin typeface="Courier New"/>
                <a:ea typeface="DejaVu Sans"/>
              </a:rPr>
              <a:t>Condition c = l.newCondition( );</a:t>
            </a:r>
            <a:endParaRPr lang="es-MX" sz="2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ourier New"/>
                <a:ea typeface="DejaVu Sans"/>
              </a:rPr>
              <a:t>     </a:t>
            </a:r>
            <a:r>
              <a:rPr lang="es-MX" sz="1800" spc="-1" strike="noStrike">
                <a:solidFill>
                  <a:srgbClr val="000000"/>
                </a:solidFill>
                <a:uFill>
                  <a:solidFill>
                    <a:srgbClr val="ffffff"/>
                  </a:solidFill>
                </a:uFill>
                <a:latin typeface="Courier New"/>
                <a:ea typeface="DejaVu Sans"/>
              </a:rPr>
              <a:t>//….</a:t>
            </a:r>
            <a:endParaRPr lang="es-MX" sz="2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ourier New"/>
                <a:ea typeface="DejaVu Sans"/>
              </a:rPr>
              <a:t>     </a:t>
            </a:r>
            <a:r>
              <a:rPr lang="es-MX" sz="1800" spc="-1" strike="noStrike">
                <a:solidFill>
                  <a:srgbClr val="000000"/>
                </a:solidFill>
                <a:uFill>
                  <a:solidFill>
                    <a:srgbClr val="ffffff"/>
                  </a:solidFill>
                </a:uFill>
                <a:latin typeface="Courier New"/>
                <a:ea typeface="DejaVu Sans"/>
              </a:rPr>
              <a:t>l.lock( );</a:t>
            </a:r>
            <a:endParaRPr lang="es-MX" sz="2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ourier New"/>
                <a:ea typeface="DejaVu Sans"/>
              </a:rPr>
              <a:t>     </a:t>
            </a:r>
            <a:r>
              <a:rPr lang="es-MX" sz="1800" spc="-1" strike="noStrike">
                <a:solidFill>
                  <a:srgbClr val="000000"/>
                </a:solidFill>
                <a:uFill>
                  <a:solidFill>
                    <a:srgbClr val="ffffff"/>
                  </a:solidFill>
                </a:uFill>
                <a:latin typeface="Courier New"/>
                <a:ea typeface="DejaVu Sans"/>
              </a:rPr>
              <a:t>try{</a:t>
            </a:r>
            <a:endParaRPr lang="es-MX" sz="2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ourier New"/>
                <a:ea typeface="DejaVu Sans"/>
              </a:rPr>
              <a:t>         </a:t>
            </a:r>
            <a:r>
              <a:rPr lang="es-MX" sz="1800" spc="-1" strike="noStrike">
                <a:solidFill>
                  <a:srgbClr val="000000"/>
                </a:solidFill>
                <a:uFill>
                  <a:solidFill>
                    <a:srgbClr val="ffffff"/>
                  </a:solidFill>
                </a:uFill>
                <a:latin typeface="Courier New"/>
                <a:ea typeface="DejaVu Sans"/>
              </a:rPr>
              <a:t>try{</a:t>
            </a:r>
            <a:endParaRPr lang="es-MX" sz="2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ourier New"/>
                <a:ea typeface="DejaVu Sans"/>
              </a:rPr>
              <a:t>            </a:t>
            </a:r>
            <a:r>
              <a:rPr lang="es-MX" sz="1800" spc="-1" strike="noStrike">
                <a:solidFill>
                  <a:srgbClr val="000000"/>
                </a:solidFill>
                <a:uFill>
                  <a:solidFill>
                    <a:srgbClr val="ffffff"/>
                  </a:solidFill>
                </a:uFill>
                <a:latin typeface="Courier New"/>
                <a:ea typeface="DejaVu Sans"/>
              </a:rPr>
              <a:t>c.await( );</a:t>
            </a:r>
            <a:endParaRPr lang="es-MX" sz="2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ourier New"/>
                <a:ea typeface="DejaVu Sans"/>
              </a:rPr>
              <a:t>            </a:t>
            </a:r>
            <a:r>
              <a:rPr lang="es-MX" sz="1800" spc="-1" strike="noStrike">
                <a:solidFill>
                  <a:srgbClr val="000000"/>
                </a:solidFill>
                <a:uFill>
                  <a:solidFill>
                    <a:srgbClr val="ffffff"/>
                  </a:solidFill>
                </a:uFill>
                <a:latin typeface="Courier New"/>
                <a:ea typeface="DejaVu Sans"/>
              </a:rPr>
              <a:t>}catch(InterruptedException ie){}</a:t>
            </a:r>
            <a:endParaRPr lang="es-MX" sz="2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ourier New"/>
                <a:ea typeface="DejaVu Sans"/>
              </a:rPr>
              <a:t>     </a:t>
            </a:r>
            <a:r>
              <a:rPr lang="es-MX" sz="1800" spc="-1" strike="noStrike">
                <a:solidFill>
                  <a:srgbClr val="000000"/>
                </a:solidFill>
                <a:uFill>
                  <a:solidFill>
                    <a:srgbClr val="ffffff"/>
                  </a:solidFill>
                </a:uFill>
                <a:latin typeface="Courier New"/>
                <a:ea typeface="DejaVu Sans"/>
              </a:rPr>
              <a:t>//…instrucciones a ser ejecutadas al regresar del bloqueo</a:t>
            </a:r>
            <a:endParaRPr lang="es-MX" sz="2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ourier New"/>
                <a:ea typeface="DejaVu Sans"/>
              </a:rPr>
              <a:t>     </a:t>
            </a:r>
            <a:r>
              <a:rPr lang="es-MX" sz="1800" spc="-1" strike="noStrike">
                <a:solidFill>
                  <a:srgbClr val="000000"/>
                </a:solidFill>
                <a:uFill>
                  <a:solidFill>
                    <a:srgbClr val="ffffff"/>
                  </a:solidFill>
                </a:uFill>
                <a:latin typeface="Courier New"/>
                <a:ea typeface="DejaVu Sans"/>
              </a:rPr>
              <a:t>}catch(Exception e){}</a:t>
            </a:r>
            <a:endParaRPr lang="es-MX" sz="2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ourier New"/>
                <a:ea typeface="DejaVu Sans"/>
              </a:rPr>
              <a:t>      </a:t>
            </a:r>
            <a:r>
              <a:rPr lang="es-MX" sz="1800" spc="-1" strike="noStrike">
                <a:solidFill>
                  <a:srgbClr val="000000"/>
                </a:solidFill>
                <a:uFill>
                  <a:solidFill>
                    <a:srgbClr val="ffffff"/>
                  </a:solidFill>
                </a:uFill>
                <a:latin typeface="Courier New"/>
                <a:ea typeface="DejaVu Sans"/>
              </a:rPr>
              <a:t>finally{l.unlock();}</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ourier New"/>
                <a:ea typeface="DejaVu Sans"/>
              </a:rPr>
              <a:t>Ej. LLenaVacia</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p:txBody>
      </p:sp>
    </p:spTree>
  </p:cSld>
  <p:timing>
    <p:tnLst>
      <p:par>
        <p:cTn id="217" dur="indefinite" restart="never" nodeType="tmRoot">
          <p:childTnLst>
            <p:seq>
              <p:cTn id="218" nodeType="mainSeq"/>
              <p:prevCondLst>
                <p:cond delay="0" evt="onPrev">
                  <p:tgtEl>
                    <p:sldTgt/>
                  </p:tgtEl>
                </p:cond>
              </p:prevCondLst>
              <p:nextCondLst>
                <p:cond delay="0" evt="onNext">
                  <p:tgtEl>
                    <p:sldTgt/>
                  </p:tgtEl>
                </p:cond>
              </p:nextCondLst>
            </p:seq>
          </p:childTnLst>
        </p:cTn>
      </p:par>
    </p:tnLst>
  </p:timing>
</p:sld>
</file>

<file path=ppt/slides/slide1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44" name="TextShape 1"/>
          <p:cNvSpPr txBox="1"/>
          <p:nvPr/>
        </p:nvSpPr>
        <p:spPr>
          <a:xfrm>
            <a:off x="322920" y="12348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Semáforos</a:t>
            </a:r>
            <a:endParaRPr lang="es-MX" sz="1800" spc="-1" strike="noStrike">
              <a:solidFill>
                <a:srgbClr val="000000"/>
              </a:solidFill>
              <a:uFill>
                <a:solidFill>
                  <a:srgbClr val="ffffff"/>
                </a:solidFill>
              </a:uFill>
              <a:latin typeface="Arial"/>
            </a:endParaRPr>
          </a:p>
        </p:txBody>
      </p:sp>
      <p:sp>
        <p:nvSpPr>
          <p:cNvPr id="745" name="TextShape 2"/>
          <p:cNvSpPr txBox="1"/>
          <p:nvPr/>
        </p:nvSpPr>
        <p:spPr>
          <a:xfrm>
            <a:off x="473040" y="1406520"/>
            <a:ext cx="10972080" cy="4434480"/>
          </a:xfrm>
          <a:prstGeom prst="rect">
            <a:avLst/>
          </a:prstGeom>
          <a:noFill/>
          <a:ln>
            <a:noFill/>
          </a:ln>
        </p:spPr>
        <p:txBody>
          <a:bodyPr lIns="0" rIns="0" tIns="0" bIns="0"/>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Un semáforo es un entero cuyo valor nunca puede estar por debajo de “0”</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Se permiten 2 operaciones</a:t>
            </a:r>
            <a:endParaRPr lang="es-MX" sz="2800" spc="-1" strike="noStrike">
              <a:solidFill>
                <a:srgbClr val="000000"/>
              </a:solidFill>
              <a:uFill>
                <a:solidFill>
                  <a:srgbClr val="ffffff"/>
                </a:solidFill>
              </a:uFill>
              <a:latin typeface="Arial"/>
            </a:endParaRPr>
          </a:p>
          <a:p>
            <a:pPr lvl="1" marL="743040" indent="-7426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Incrementar el valor del semáforo</a:t>
            </a:r>
            <a:endParaRPr lang="es-MX" sz="2000" spc="-1" strike="noStrike">
              <a:solidFill>
                <a:srgbClr val="000000"/>
              </a:solidFill>
              <a:uFill>
                <a:solidFill>
                  <a:srgbClr val="ffffff"/>
                </a:solidFill>
              </a:uFill>
              <a:latin typeface="Arial"/>
            </a:endParaRPr>
          </a:p>
          <a:p>
            <a:pPr lvl="1" marL="743040" indent="-74268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Decrementar el valor del semáforo</a:t>
            </a:r>
            <a:endParaRPr lang="es-MX" sz="2000" spc="-1" strike="noStrike">
              <a:solidFill>
                <a:srgbClr val="000000"/>
              </a:solidFill>
              <a:uFill>
                <a:solidFill>
                  <a:srgbClr val="ffffff"/>
                </a:solidFill>
              </a:uFill>
              <a:latin typeface="Arial"/>
            </a:endParaRPr>
          </a:p>
        </p:txBody>
      </p:sp>
    </p:spTree>
  </p:cSld>
  <p:timing>
    <p:tnLst>
      <p:par>
        <p:cTn id="219" dur="indefinite" restart="never" nodeType="tmRoot">
          <p:childTnLst>
            <p:seq>
              <p:cTn id="220" nodeType="mainSeq"/>
              <p:prevCondLst>
                <p:cond delay="0" evt="onPrev">
                  <p:tgtEl>
                    <p:sldTgt/>
                  </p:tgtEl>
                </p:cond>
              </p:prevCondLst>
              <p:nextCondLst>
                <p:cond delay="0" evt="onNext">
                  <p:tgtEl>
                    <p:sldTgt/>
                  </p:tgtEl>
                </p:cond>
              </p:nextCondLst>
            </p:seq>
          </p:childTnLst>
        </p:cTn>
      </p:par>
    </p:tnLst>
  </p:timing>
</p:sld>
</file>

<file path=ppt/slides/slide1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46"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Usos</a:t>
            </a:r>
            <a:endParaRPr lang="es-MX" sz="1800" spc="-1" strike="noStrike">
              <a:solidFill>
                <a:srgbClr val="000000"/>
              </a:solidFill>
              <a:uFill>
                <a:solidFill>
                  <a:srgbClr val="ffffff"/>
                </a:solidFill>
              </a:uFill>
              <a:latin typeface="Arial"/>
            </a:endParaRPr>
          </a:p>
        </p:txBody>
      </p:sp>
      <p:sp>
        <p:nvSpPr>
          <p:cNvPr id="747" name="TextShape 2"/>
          <p:cNvSpPr txBox="1"/>
          <p:nvPr/>
        </p:nvSpPr>
        <p:spPr>
          <a:xfrm>
            <a:off x="445680" y="2047320"/>
            <a:ext cx="10972080" cy="4257720"/>
          </a:xfrm>
          <a:prstGeom prst="rect">
            <a:avLst/>
          </a:prstGeom>
          <a:noFill/>
          <a:ln>
            <a:noFill/>
          </a:ln>
        </p:spPr>
        <p:txBody>
          <a:bodyPr lIns="0" rIns="0" tIns="0" bIns="0"/>
          <a:p>
            <a:pPr marL="457200" indent="-456840">
              <a:lnSpc>
                <a:spcPct val="100000"/>
              </a:lnSpc>
              <a:buClr>
                <a:srgbClr val="000000"/>
              </a:buClr>
              <a:buFont typeface="Arial"/>
              <a:buChar char="•"/>
            </a:pPr>
            <a:r>
              <a:rPr lang="es-MX" sz="2900" spc="-1" strike="noStrike">
                <a:solidFill>
                  <a:srgbClr val="000000"/>
                </a:solidFill>
                <a:uFill>
                  <a:solidFill>
                    <a:srgbClr val="ffffff"/>
                  </a:solidFill>
                </a:uFill>
                <a:latin typeface="Arial"/>
                <a:ea typeface="DejaVu Sans"/>
              </a:rPr>
              <a:t>Un semáforo permite limitar el número de accesos a un recurso compartido.</a:t>
            </a:r>
            <a:endParaRPr lang="es-MX" sz="2800" spc="-1" strike="noStrike">
              <a:solidFill>
                <a:srgbClr val="000000"/>
              </a:solidFill>
              <a:uFill>
                <a:solidFill>
                  <a:srgbClr val="ffffff"/>
                </a:solidFill>
              </a:uFill>
              <a:latin typeface="Arial"/>
            </a:endParaRPr>
          </a:p>
          <a:p>
            <a:pPr marL="457200" indent="-456840">
              <a:lnSpc>
                <a:spcPct val="100000"/>
              </a:lnSpc>
              <a:buClr>
                <a:srgbClr val="000000"/>
              </a:buClr>
              <a:buFont typeface="Arial"/>
              <a:buChar char="•"/>
            </a:pPr>
            <a:r>
              <a:rPr lang="es-MX" sz="2900" spc="-1" strike="noStrike">
                <a:solidFill>
                  <a:srgbClr val="000000"/>
                </a:solidFill>
                <a:uFill>
                  <a:solidFill>
                    <a:srgbClr val="ffffff"/>
                  </a:solidFill>
                </a:uFill>
                <a:latin typeface="Arial"/>
                <a:ea typeface="DejaVu Sans"/>
              </a:rPr>
              <a:t>A diferencia de un mutex, el semáforo permite hasta n accesos concurrentes a un recurso compartido; donde n= número de permisos brindados por el semáforo.</a:t>
            </a:r>
            <a:endParaRPr lang="es-MX" sz="2800" spc="-1" strike="noStrike">
              <a:solidFill>
                <a:srgbClr val="000000"/>
              </a:solidFill>
              <a:uFill>
                <a:solidFill>
                  <a:srgbClr val="ffffff"/>
                </a:solidFill>
              </a:uFill>
              <a:latin typeface="Arial"/>
            </a:endParaRPr>
          </a:p>
          <a:p>
            <a:pPr marL="457200" indent="-456840">
              <a:lnSpc>
                <a:spcPct val="100000"/>
              </a:lnSpc>
              <a:buClr>
                <a:srgbClr val="000000"/>
              </a:buClr>
              <a:buFont typeface="Arial"/>
              <a:buChar char="•"/>
            </a:pPr>
            <a:r>
              <a:rPr lang="es-MX" sz="2900" spc="-1" strike="noStrike">
                <a:solidFill>
                  <a:srgbClr val="000000"/>
                </a:solidFill>
                <a:uFill>
                  <a:solidFill>
                    <a:srgbClr val="ffffff"/>
                  </a:solidFill>
                </a:uFill>
                <a:latin typeface="Arial"/>
                <a:ea typeface="DejaVu Sans"/>
              </a:rPr>
              <a:t>Cuando n=1 el semáforo actúa como un mutex</a:t>
            </a:r>
            <a:endParaRPr lang="es-MX" sz="2800" spc="-1" strike="noStrike">
              <a:solidFill>
                <a:srgbClr val="000000"/>
              </a:solidFill>
              <a:uFill>
                <a:solidFill>
                  <a:srgbClr val="ffffff"/>
                </a:solidFill>
              </a:uFill>
              <a:latin typeface="Arial"/>
            </a:endParaRPr>
          </a:p>
          <a:p>
            <a:pPr marL="457200" indent="-456840">
              <a:lnSpc>
                <a:spcPct val="100000"/>
              </a:lnSpc>
              <a:buClr>
                <a:srgbClr val="000000"/>
              </a:buClr>
              <a:buFont typeface="Arial"/>
              <a:buChar char="•"/>
            </a:pPr>
            <a:r>
              <a:rPr lang="es-MX" sz="2900" spc="-1" strike="noStrike">
                <a:solidFill>
                  <a:srgbClr val="000000"/>
                </a:solidFill>
                <a:uFill>
                  <a:solidFill>
                    <a:srgbClr val="ffffff"/>
                  </a:solidFill>
                </a:uFill>
                <a:latin typeface="Arial"/>
                <a:ea typeface="DejaVu Sans"/>
              </a:rPr>
              <a:t>Son la base de los pools de hilos.</a:t>
            </a:r>
            <a:endParaRPr lang="es-MX" sz="2800" spc="-1" strike="noStrike">
              <a:solidFill>
                <a:srgbClr val="000000"/>
              </a:solidFill>
              <a:uFill>
                <a:solidFill>
                  <a:srgbClr val="ffffff"/>
                </a:solidFill>
              </a:uFill>
              <a:latin typeface="Arial"/>
            </a:endParaRPr>
          </a:p>
        </p:txBody>
      </p:sp>
    </p:spTree>
  </p:cSld>
  <p:timing>
    <p:tnLst>
      <p:par>
        <p:cTn id="221" dur="indefinite" restart="never" nodeType="tmRoot">
          <p:childTnLst>
            <p:seq>
              <p:cTn id="222" nodeType="mainSeq"/>
              <p:prevCondLst>
                <p:cond delay="0" evt="onPrev">
                  <p:tgtEl>
                    <p:sldTgt/>
                  </p:tgtEl>
                </p:cond>
              </p:prevCondLst>
              <p:nextCondLst>
                <p:cond delay="0" evt="onNext">
                  <p:tgtEl>
                    <p:sldTgt/>
                  </p:tgtEl>
                </p:cond>
              </p:nextCondLst>
            </p:seq>
          </p:childTnLst>
        </p:cTn>
      </p:par>
    </p:tnLst>
  </p:timing>
</p:sld>
</file>

<file path=ppt/slides/slide1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48" name="TextShape 1"/>
          <p:cNvSpPr txBox="1"/>
          <p:nvPr/>
        </p:nvSpPr>
        <p:spPr>
          <a:xfrm>
            <a:off x="609480" y="273600"/>
            <a:ext cx="10972080" cy="11592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Tipos de semáforos</a:t>
            </a:r>
            <a:endParaRPr lang="es-MX" sz="1800" spc="-1" strike="noStrike">
              <a:solidFill>
                <a:srgbClr val="000000"/>
              </a:solidFill>
              <a:uFill>
                <a:solidFill>
                  <a:srgbClr val="ffffff"/>
                </a:solidFill>
              </a:uFill>
              <a:latin typeface="Arial"/>
            </a:endParaRPr>
          </a:p>
        </p:txBody>
      </p:sp>
      <p:sp>
        <p:nvSpPr>
          <p:cNvPr id="749" name="TextShape 2"/>
          <p:cNvSpPr txBox="1"/>
          <p:nvPr/>
        </p:nvSpPr>
        <p:spPr>
          <a:xfrm>
            <a:off x="609480" y="2824920"/>
            <a:ext cx="10972080" cy="3889080"/>
          </a:xfrm>
          <a:prstGeom prst="rect">
            <a:avLst/>
          </a:prstGeom>
          <a:noFill/>
          <a:ln>
            <a:noFill/>
          </a:ln>
        </p:spPr>
        <p:txBody>
          <a:bodyPr lIns="0" rIns="0" tIns="0" bIns="0"/>
          <a:p>
            <a:pPr marL="228600" indent="-228240">
              <a:lnSpc>
                <a:spcPct val="90000"/>
              </a:lnSpc>
              <a:buClr>
                <a:srgbClr val="000000"/>
              </a:buClr>
              <a:buFont typeface="Arial"/>
              <a:buChar char="•"/>
            </a:pPr>
            <a:r>
              <a:rPr lang="es-MX" sz="2800" spc="-1" strike="noStrike" u="sng">
                <a:solidFill>
                  <a:srgbClr val="000000"/>
                </a:solidFill>
                <a:uFill>
                  <a:solidFill>
                    <a:srgbClr val="ffffff"/>
                  </a:solidFill>
                </a:uFill>
                <a:latin typeface="Arial"/>
                <a:ea typeface="DejaVu Sans"/>
              </a:rPr>
              <a:t>Sin nombre</a:t>
            </a:r>
            <a:r>
              <a:rPr lang="es-MX" sz="2800" spc="-1" strike="noStrike">
                <a:solidFill>
                  <a:srgbClr val="000000"/>
                </a:solidFill>
                <a:uFill>
                  <a:solidFill>
                    <a:srgbClr val="ffffff"/>
                  </a:solidFill>
                </a:uFill>
                <a:latin typeface="Arial"/>
                <a:ea typeface="DejaVu Sans"/>
              </a:rPr>
              <a:t>: Son utilizados dentro de un solo proceso (alcance dentro de un solo proceso). Se colocan en un área de memoria compartida entre los hilos de un proceso (var. global).</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u="sng">
                <a:solidFill>
                  <a:srgbClr val="000000"/>
                </a:solidFill>
                <a:uFill>
                  <a:solidFill>
                    <a:srgbClr val="ffffff"/>
                  </a:solidFill>
                </a:uFill>
                <a:latin typeface="Arial"/>
                <a:ea typeface="DejaVu Sans"/>
              </a:rPr>
              <a:t>Con nombre</a:t>
            </a:r>
            <a:r>
              <a:rPr lang="es-MX" sz="2800" spc="-1" strike="noStrike">
                <a:solidFill>
                  <a:srgbClr val="000000"/>
                </a:solidFill>
                <a:uFill>
                  <a:solidFill>
                    <a:srgbClr val="ffffff"/>
                  </a:solidFill>
                </a:uFill>
                <a:latin typeface="Arial"/>
                <a:ea typeface="DejaVu Sans"/>
              </a:rPr>
              <a:t>: Pueden ser accedidos por todos los demás procesos dentro de la máquina. Son creados en un sistema de archivos virtual (/dev/shm) con nombres de la forma sem.nombre. (Si no son eliminados existirán hasta que se reinicie la máquina). </a:t>
            </a:r>
            <a:endParaRPr lang="es-MX" sz="2800" spc="-1" strike="noStrike">
              <a:solidFill>
                <a:srgbClr val="000000"/>
              </a:solidFill>
              <a:uFill>
                <a:solidFill>
                  <a:srgbClr val="ffffff"/>
                </a:solidFill>
              </a:uFill>
              <a:latin typeface="Arial"/>
            </a:endParaRPr>
          </a:p>
        </p:txBody>
      </p:sp>
    </p:spTree>
  </p:cSld>
  <p:timing>
    <p:tnLst>
      <p:par>
        <p:cTn id="223" dur="indefinite" restart="never" nodeType="tmRoot">
          <p:childTnLst>
            <p:seq>
              <p:cTn id="224" nodeType="mainSeq"/>
              <p:prevCondLst>
                <p:cond delay="0" evt="onPrev">
                  <p:tgtEl>
                    <p:sldTgt/>
                  </p:tgtEl>
                </p:cond>
              </p:prevCondLst>
              <p:nextCondLst>
                <p:cond delay="0" evt="onNext">
                  <p:tgtEl>
                    <p:sldTgt/>
                  </p:tgtEl>
                </p:cond>
              </p:nextCondLst>
            </p:seq>
          </p:childTnLst>
        </p:cTn>
      </p:par>
    </p:tnLst>
  </p:timing>
</p:sld>
</file>

<file path=ppt/slides/slide1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50"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Clase Semaphore </a:t>
            </a:r>
            <a:r>
              <a:rPr lang="es-MX" sz="3200" spc="-1" strike="noStrike">
                <a:solidFill>
                  <a:srgbClr val="000000"/>
                </a:solidFill>
                <a:uFill>
                  <a:solidFill>
                    <a:srgbClr val="ffffff"/>
                  </a:solidFill>
                </a:uFill>
                <a:latin typeface="Arial"/>
                <a:ea typeface="DejaVu Sans"/>
              </a:rPr>
              <a:t>(java.util.concurrent.Semaphore)</a:t>
            </a:r>
            <a:endParaRPr lang="es-MX" sz="1800" spc="-1" strike="noStrike">
              <a:solidFill>
                <a:srgbClr val="000000"/>
              </a:solidFill>
              <a:uFill>
                <a:solidFill>
                  <a:srgbClr val="ffffff"/>
                </a:solidFill>
              </a:uFill>
              <a:latin typeface="Arial"/>
            </a:endParaRPr>
          </a:p>
        </p:txBody>
      </p:sp>
      <p:sp>
        <p:nvSpPr>
          <p:cNvPr id="751" name="TextShape 2"/>
          <p:cNvSpPr txBox="1"/>
          <p:nvPr/>
        </p:nvSpPr>
        <p:spPr>
          <a:xfrm>
            <a:off x="868680" y="2007000"/>
            <a:ext cx="10972080" cy="4693680"/>
          </a:xfrm>
          <a:prstGeom prst="rect">
            <a:avLst/>
          </a:prstGeom>
          <a:noFill/>
          <a:ln>
            <a:noFill/>
          </a:ln>
        </p:spPr>
        <p:txBody>
          <a:bodyPr lIns="0" rIns="0" tIns="0" bIns="0"/>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Constructores:</a:t>
            </a:r>
            <a:endParaRPr lang="es-MX" sz="28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Semaphore(int permisos)</a:t>
            </a:r>
            <a:endParaRPr lang="es-MX" sz="20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Semaphore(int permisos, boolean justicia)</a:t>
            </a:r>
            <a:endParaRPr lang="es-MX" sz="2000" spc="-1" strike="noStrike">
              <a:solidFill>
                <a:srgbClr val="000000"/>
              </a:solidFill>
              <a:uFill>
                <a:solidFill>
                  <a:srgbClr val="ffffff"/>
                </a:solidFill>
              </a:uFill>
              <a:latin typeface="Arial"/>
            </a:endParaRPr>
          </a:p>
          <a:p>
            <a:endParaRPr lang="es-MX" sz="2800" spc="-1" strike="noStrike">
              <a:solidFill>
                <a:srgbClr val="000000"/>
              </a:solidFill>
              <a:uFill>
                <a:solidFill>
                  <a:srgbClr val="ffffff"/>
                </a:solidFill>
              </a:uFill>
              <a:latin typeface="Arial"/>
            </a:endParaRPr>
          </a:p>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Métodos:</a:t>
            </a:r>
            <a:endParaRPr lang="es-MX" sz="28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aquire( )</a:t>
            </a:r>
            <a:endParaRPr lang="es-MX" sz="20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aquire(int permisos)</a:t>
            </a:r>
            <a:endParaRPr lang="es-MX" sz="20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aquireUninterruptibly( )</a:t>
            </a:r>
            <a:endParaRPr lang="es-MX" sz="2000" spc="-1" strike="noStrike">
              <a:solidFill>
                <a:srgbClr val="000000"/>
              </a:solidFill>
              <a:uFill>
                <a:solidFill>
                  <a:srgbClr val="ffffff"/>
                </a:solidFill>
              </a:uFill>
              <a:latin typeface="Arial"/>
            </a:endParaRPr>
          </a:p>
          <a:p>
            <a:pPr lvl="1"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availablePermits( )</a:t>
            </a:r>
            <a:endParaRPr lang="es-MX" sz="2000" spc="-1" strike="noStrike">
              <a:solidFill>
                <a:srgbClr val="000000"/>
              </a:solidFill>
              <a:uFill>
                <a:solidFill>
                  <a:srgbClr val="ffffff"/>
                </a:solidFill>
              </a:uFill>
              <a:latin typeface="Arial"/>
            </a:endParaRPr>
          </a:p>
        </p:txBody>
      </p:sp>
    </p:spTree>
  </p:cSld>
  <p:timing>
    <p:tnLst>
      <p:par>
        <p:cTn id="225" dur="indefinite" restart="never" nodeType="tmRoot">
          <p:childTnLst>
            <p:seq>
              <p:cTn id="226" nodeType="mainSeq"/>
              <p:prevCondLst>
                <p:cond delay="0" evt="onPrev">
                  <p:tgtEl>
                    <p:sldTgt/>
                  </p:tgtEl>
                </p:cond>
              </p:prevCondLst>
              <p:nextCondLst>
                <p:cond delay="0" evt="onNext">
                  <p:tgtEl>
                    <p:sldTgt/>
                  </p:tgtEl>
                </p:cond>
              </p:nextCondLst>
            </p:seq>
          </p:childTnLst>
        </p:cTn>
      </p:par>
    </p:tnLst>
  </p:timing>
</p:sld>
</file>

<file path=ppt/slides/slide1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52"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Métodos (continuación)</a:t>
            </a:r>
            <a:endParaRPr lang="es-MX" sz="1800" spc="-1" strike="noStrike">
              <a:solidFill>
                <a:srgbClr val="000000"/>
              </a:solidFill>
              <a:uFill>
                <a:solidFill>
                  <a:srgbClr val="ffffff"/>
                </a:solidFill>
              </a:uFill>
              <a:latin typeface="Arial"/>
            </a:endParaRPr>
          </a:p>
        </p:txBody>
      </p:sp>
      <p:sp>
        <p:nvSpPr>
          <p:cNvPr id="753" name="TextShape 2"/>
          <p:cNvSpPr txBox="1"/>
          <p:nvPr/>
        </p:nvSpPr>
        <p:spPr>
          <a:xfrm>
            <a:off x="609480" y="1604520"/>
            <a:ext cx="10972080" cy="4850640"/>
          </a:xfrm>
          <a:prstGeom prst="rect">
            <a:avLst/>
          </a:prstGeom>
          <a:noFill/>
          <a:ln>
            <a:noFill/>
          </a:ln>
        </p:spPr>
        <p:txBody>
          <a:bodyPr lIns="0" rIns="0" tIns="0" bIns="0"/>
          <a:p>
            <a:pPr marL="457200" indent="-456840">
              <a:lnSpc>
                <a:spcPct val="100000"/>
              </a:lnSpc>
              <a:buClr>
                <a:srgbClr val="000000"/>
              </a:buClr>
              <a:buFont typeface="Arial"/>
              <a:buChar char="•"/>
            </a:pPr>
            <a:r>
              <a:rPr lang="es-MX" sz="2600" spc="-1" strike="noStrike">
                <a:solidFill>
                  <a:srgbClr val="000000"/>
                </a:solidFill>
                <a:uFill>
                  <a:solidFill>
                    <a:srgbClr val="ffffff"/>
                  </a:solidFill>
                </a:uFill>
                <a:latin typeface="Arial"/>
                <a:ea typeface="DejaVu Sans"/>
              </a:rPr>
              <a:t>int drainPermits( )</a:t>
            </a:r>
            <a:endParaRPr lang="es-MX" sz="2800" spc="-1" strike="noStrike">
              <a:solidFill>
                <a:srgbClr val="000000"/>
              </a:solidFill>
              <a:uFill>
                <a:solidFill>
                  <a:srgbClr val="ffffff"/>
                </a:solidFill>
              </a:uFill>
              <a:latin typeface="Arial"/>
            </a:endParaRPr>
          </a:p>
          <a:p>
            <a:pPr marL="457200" indent="-456840">
              <a:lnSpc>
                <a:spcPct val="100000"/>
              </a:lnSpc>
              <a:buClr>
                <a:srgbClr val="000000"/>
              </a:buClr>
              <a:buFont typeface="Arial"/>
              <a:buChar char="•"/>
            </a:pPr>
            <a:r>
              <a:rPr lang="es-MX" sz="2600" spc="-1" strike="noStrike">
                <a:solidFill>
                  <a:srgbClr val="000000"/>
                </a:solidFill>
                <a:uFill>
                  <a:solidFill>
                    <a:srgbClr val="ffffff"/>
                  </a:solidFill>
                </a:uFill>
                <a:latin typeface="Arial"/>
                <a:ea typeface="DejaVu Sans"/>
              </a:rPr>
              <a:t>int getQueueThreads( )</a:t>
            </a:r>
            <a:endParaRPr lang="es-MX" sz="2800" spc="-1" strike="noStrike">
              <a:solidFill>
                <a:srgbClr val="000000"/>
              </a:solidFill>
              <a:uFill>
                <a:solidFill>
                  <a:srgbClr val="ffffff"/>
                </a:solidFill>
              </a:uFill>
              <a:latin typeface="Arial"/>
            </a:endParaRPr>
          </a:p>
          <a:p>
            <a:pPr marL="457200" indent="-456840">
              <a:lnSpc>
                <a:spcPct val="100000"/>
              </a:lnSpc>
              <a:buClr>
                <a:srgbClr val="000000"/>
              </a:buClr>
              <a:buFont typeface="Arial"/>
              <a:buChar char="•"/>
            </a:pPr>
            <a:r>
              <a:rPr lang="es-MX" sz="2600" spc="-1" strike="noStrike">
                <a:solidFill>
                  <a:srgbClr val="000000"/>
                </a:solidFill>
                <a:uFill>
                  <a:solidFill>
                    <a:srgbClr val="ffffff"/>
                  </a:solidFill>
                </a:uFill>
                <a:latin typeface="Arial"/>
                <a:ea typeface="DejaVu Sans"/>
              </a:rPr>
              <a:t>boolean hasQueuedThreads( )</a:t>
            </a:r>
            <a:endParaRPr lang="es-MX" sz="2800" spc="-1" strike="noStrike">
              <a:solidFill>
                <a:srgbClr val="000000"/>
              </a:solidFill>
              <a:uFill>
                <a:solidFill>
                  <a:srgbClr val="ffffff"/>
                </a:solidFill>
              </a:uFill>
              <a:latin typeface="Arial"/>
            </a:endParaRPr>
          </a:p>
          <a:p>
            <a:pPr marL="457200" indent="-456840">
              <a:lnSpc>
                <a:spcPct val="100000"/>
              </a:lnSpc>
              <a:buClr>
                <a:srgbClr val="000000"/>
              </a:buClr>
              <a:buFont typeface="Arial"/>
              <a:buChar char="•"/>
            </a:pPr>
            <a:r>
              <a:rPr lang="es-MX" sz="2600" spc="-1" strike="noStrike">
                <a:solidFill>
                  <a:srgbClr val="000000"/>
                </a:solidFill>
                <a:uFill>
                  <a:solidFill>
                    <a:srgbClr val="ffffff"/>
                  </a:solidFill>
                </a:uFill>
                <a:latin typeface="Arial"/>
                <a:ea typeface="DejaVu Sans"/>
              </a:rPr>
              <a:t>boolean isFair( )</a:t>
            </a:r>
            <a:endParaRPr lang="es-MX" sz="2800" spc="-1" strike="noStrike">
              <a:solidFill>
                <a:srgbClr val="000000"/>
              </a:solidFill>
              <a:uFill>
                <a:solidFill>
                  <a:srgbClr val="ffffff"/>
                </a:solidFill>
              </a:uFill>
              <a:latin typeface="Arial"/>
            </a:endParaRPr>
          </a:p>
          <a:p>
            <a:pPr marL="457200" indent="-456840">
              <a:lnSpc>
                <a:spcPct val="100000"/>
              </a:lnSpc>
              <a:buClr>
                <a:srgbClr val="000000"/>
              </a:buClr>
              <a:buFont typeface="Arial"/>
              <a:buChar char="•"/>
            </a:pPr>
            <a:r>
              <a:rPr lang="es-MX" sz="2600" spc="-1" strike="noStrike">
                <a:solidFill>
                  <a:srgbClr val="000000"/>
                </a:solidFill>
                <a:uFill>
                  <a:solidFill>
                    <a:srgbClr val="ffffff"/>
                  </a:solidFill>
                </a:uFill>
                <a:latin typeface="Arial"/>
                <a:ea typeface="DejaVu Sans"/>
              </a:rPr>
              <a:t>void release( )</a:t>
            </a:r>
            <a:endParaRPr lang="es-MX" sz="2800" spc="-1" strike="noStrike">
              <a:solidFill>
                <a:srgbClr val="000000"/>
              </a:solidFill>
              <a:uFill>
                <a:solidFill>
                  <a:srgbClr val="ffffff"/>
                </a:solidFill>
              </a:uFill>
              <a:latin typeface="Arial"/>
            </a:endParaRPr>
          </a:p>
          <a:p>
            <a:pPr marL="457200" indent="-456840">
              <a:lnSpc>
                <a:spcPct val="100000"/>
              </a:lnSpc>
              <a:buClr>
                <a:srgbClr val="000000"/>
              </a:buClr>
              <a:buFont typeface="Arial"/>
              <a:buChar char="•"/>
            </a:pPr>
            <a:r>
              <a:rPr lang="es-MX" sz="2600" spc="-1" strike="noStrike">
                <a:solidFill>
                  <a:srgbClr val="000000"/>
                </a:solidFill>
                <a:uFill>
                  <a:solidFill>
                    <a:srgbClr val="ffffff"/>
                  </a:solidFill>
                </a:uFill>
                <a:latin typeface="Arial"/>
                <a:ea typeface="DejaVu Sans"/>
              </a:rPr>
              <a:t>void release(int permisos)</a:t>
            </a:r>
            <a:endParaRPr lang="es-MX" sz="2800" spc="-1" strike="noStrike">
              <a:solidFill>
                <a:srgbClr val="000000"/>
              </a:solidFill>
              <a:uFill>
                <a:solidFill>
                  <a:srgbClr val="ffffff"/>
                </a:solidFill>
              </a:uFill>
              <a:latin typeface="Arial"/>
            </a:endParaRPr>
          </a:p>
          <a:p>
            <a:pPr marL="457200" indent="-456840">
              <a:lnSpc>
                <a:spcPct val="100000"/>
              </a:lnSpc>
              <a:buClr>
                <a:srgbClr val="000000"/>
              </a:buClr>
              <a:buFont typeface="Arial"/>
              <a:buChar char="•"/>
            </a:pPr>
            <a:r>
              <a:rPr lang="es-MX" sz="2600" spc="-1" strike="noStrike">
                <a:solidFill>
                  <a:srgbClr val="000000"/>
                </a:solidFill>
                <a:uFill>
                  <a:solidFill>
                    <a:srgbClr val="ffffff"/>
                  </a:solidFill>
                </a:uFill>
                <a:latin typeface="Arial"/>
                <a:ea typeface="DejaVu Sans"/>
              </a:rPr>
              <a:t>boolean tryAquire( )</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p:txBody>
      </p:sp>
    </p:spTree>
  </p:cSld>
  <p:timing>
    <p:tnLst>
      <p:par>
        <p:cTn id="227" dur="indefinite" restart="never" nodeType="tmRoot">
          <p:childTnLst>
            <p:seq>
              <p:cTn id="228" nodeType="mainSeq"/>
              <p:prevCondLst>
                <p:cond delay="0" evt="onPrev">
                  <p:tgtEl>
                    <p:sldTgt/>
                  </p:tgtEl>
                </p:cond>
              </p:prevCondLst>
              <p:nextCondLst>
                <p:cond delay="0" evt="onNext">
                  <p:tgtEl>
                    <p:sldTgt/>
                  </p:tgtEl>
                </p:cond>
              </p:nextCondLst>
            </p:seq>
          </p:childTnLst>
        </p:cTn>
      </p:par>
    </p:tnLst>
  </p:timing>
</p:sld>
</file>

<file path=ppt/slides/slide1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54"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Ej..</a:t>
            </a:r>
            <a:endParaRPr lang="es-MX" sz="1800" spc="-1" strike="noStrike">
              <a:solidFill>
                <a:srgbClr val="000000"/>
              </a:solidFill>
              <a:uFill>
                <a:solidFill>
                  <a:srgbClr val="ffffff"/>
                </a:solidFill>
              </a:uFill>
              <a:latin typeface="Arial"/>
            </a:endParaRPr>
          </a:p>
        </p:txBody>
      </p:sp>
      <p:sp>
        <p:nvSpPr>
          <p:cNvPr id="755" name="TextShape 2"/>
          <p:cNvSpPr txBox="1"/>
          <p:nvPr/>
        </p:nvSpPr>
        <p:spPr>
          <a:xfrm>
            <a:off x="609480" y="1604520"/>
            <a:ext cx="10972080" cy="4659480"/>
          </a:xfrm>
          <a:prstGeom prst="rect">
            <a:avLst/>
          </a:prstGeom>
          <a:noFill/>
          <a:ln>
            <a:noFill/>
          </a:ln>
        </p:spPr>
        <p:txBody>
          <a:bodyPr lIns="0" rIns="0" tIns="0" bIns="0"/>
          <a:p>
            <a:pPr>
              <a:lnSpc>
                <a:spcPct val="100000"/>
              </a:lnSpc>
            </a:pPr>
            <a:r>
              <a:rPr lang="es-MX" sz="28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Courier New"/>
                <a:ea typeface="DejaVu Sans"/>
              </a:rPr>
              <a:t>final Semaphore sem = new Semaphore(2,true);</a:t>
            </a: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Courier New"/>
                <a:ea typeface="DejaVu Sans"/>
              </a:rPr>
              <a:t>     </a:t>
            </a:r>
            <a:r>
              <a:rPr lang="es-MX" sz="2400" spc="-1" strike="noStrike">
                <a:solidFill>
                  <a:srgbClr val="000000"/>
                </a:solidFill>
                <a:uFill>
                  <a:solidFill>
                    <a:srgbClr val="ffffff"/>
                  </a:solidFill>
                </a:uFill>
                <a:latin typeface="Courier New"/>
                <a:ea typeface="DejaVu Sans"/>
              </a:rPr>
              <a:t>//. . .</a:t>
            </a: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Courier New"/>
                <a:ea typeface="DejaVu Sans"/>
              </a:rPr>
              <a:t>     </a:t>
            </a:r>
            <a:r>
              <a:rPr lang="es-MX" sz="2400" spc="-1" strike="noStrike">
                <a:solidFill>
                  <a:srgbClr val="000000"/>
                </a:solidFill>
                <a:uFill>
                  <a:solidFill>
                    <a:srgbClr val="ffffff"/>
                  </a:solidFill>
                </a:uFill>
                <a:latin typeface="Courier New"/>
                <a:ea typeface="DejaVu Sans"/>
              </a:rPr>
              <a:t>try{</a:t>
            </a: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Courier New"/>
                <a:ea typeface="DejaVu Sans"/>
              </a:rPr>
              <a:t>           </a:t>
            </a:r>
            <a:r>
              <a:rPr lang="es-MX" sz="2400" spc="-1" strike="noStrike">
                <a:solidFill>
                  <a:srgbClr val="000000"/>
                </a:solidFill>
                <a:uFill>
                  <a:solidFill>
                    <a:srgbClr val="ffffff"/>
                  </a:solidFill>
                </a:uFill>
                <a:latin typeface="Courier New"/>
                <a:ea typeface="DejaVu Sans"/>
              </a:rPr>
              <a:t>sem.aquire( );</a:t>
            </a: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Courier New"/>
                <a:ea typeface="DejaVu Sans"/>
              </a:rPr>
              <a:t>          </a:t>
            </a:r>
            <a:r>
              <a:rPr lang="es-MX" sz="2400" spc="-1" strike="noStrike">
                <a:solidFill>
                  <a:srgbClr val="000000"/>
                </a:solidFill>
                <a:uFill>
                  <a:solidFill>
                    <a:srgbClr val="ffffff"/>
                  </a:solidFill>
                </a:uFill>
                <a:latin typeface="Courier New"/>
                <a:ea typeface="DejaVu Sans"/>
              </a:rPr>
              <a:t>//…</a:t>
            </a: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Courier New"/>
                <a:ea typeface="DejaVu Sans"/>
              </a:rPr>
              <a:t>          </a:t>
            </a:r>
            <a:r>
              <a:rPr lang="es-MX" sz="2400" spc="-1" strike="noStrike">
                <a:solidFill>
                  <a:srgbClr val="000000"/>
                </a:solidFill>
                <a:uFill>
                  <a:solidFill>
                    <a:srgbClr val="ffffff"/>
                  </a:solidFill>
                </a:uFill>
                <a:latin typeface="Courier New"/>
                <a:ea typeface="DejaVu Sans"/>
              </a:rPr>
              <a:t>}finally{</a:t>
            </a: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Courier New"/>
                <a:ea typeface="DejaVu Sans"/>
              </a:rPr>
              <a:t>                      </a:t>
            </a:r>
            <a:r>
              <a:rPr lang="es-MX" sz="2400" spc="-1" strike="noStrike">
                <a:solidFill>
                  <a:srgbClr val="000000"/>
                </a:solidFill>
                <a:uFill>
                  <a:solidFill>
                    <a:srgbClr val="ffffff"/>
                  </a:solidFill>
                </a:uFill>
                <a:latin typeface="Courier New"/>
                <a:ea typeface="DejaVu Sans"/>
              </a:rPr>
              <a:t>sem.release( );</a:t>
            </a: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Courier New"/>
                <a:ea typeface="DejaVu Sans"/>
              </a:rPr>
              <a:t>          </a:t>
            </a:r>
            <a:r>
              <a:rPr lang="es-MX" sz="2400" spc="-1" strike="noStrike">
                <a:solidFill>
                  <a:srgbClr val="000000"/>
                </a:solidFill>
                <a:uFill>
                  <a:solidFill>
                    <a:srgbClr val="ffffff"/>
                  </a:solidFill>
                </a:uFill>
                <a:latin typeface="Courier New"/>
                <a:ea typeface="DejaVu Sans"/>
              </a:rPr>
              <a:t>}</a:t>
            </a:r>
            <a:r>
              <a:rPr lang="es-MX" sz="2400" spc="-1" strike="noStrike">
                <a:solidFill>
                  <a:srgbClr val="000000"/>
                </a:solidFill>
                <a:uFill>
                  <a:solidFill>
                    <a:srgbClr val="ffffff"/>
                  </a:solidFill>
                </a:uFill>
                <a:latin typeface="Arial"/>
                <a:ea typeface="DejaVu Sans"/>
              </a:rPr>
              <a:t>     </a:t>
            </a:r>
            <a:endParaRPr lang="es-MX" sz="2800" spc="-1" strike="noStrike">
              <a:solidFill>
                <a:srgbClr val="000000"/>
              </a:solidFill>
              <a:uFill>
                <a:solidFill>
                  <a:srgbClr val="ffffff"/>
                </a:solidFill>
              </a:uFill>
              <a:latin typeface="Arial"/>
            </a:endParaRPr>
          </a:p>
        </p:txBody>
      </p:sp>
      <p:sp>
        <p:nvSpPr>
          <p:cNvPr id="756" name="CustomShape 3"/>
          <p:cNvSpPr/>
          <p:nvPr/>
        </p:nvSpPr>
        <p:spPr>
          <a:xfrm>
            <a:off x="352080" y="6450120"/>
            <a:ext cx="1842120" cy="36468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Arial"/>
                <a:ea typeface="DejaVu Sans"/>
              </a:rPr>
              <a:t>*Ej. Restaurante</a:t>
            </a:r>
            <a:endParaRPr lang="es-MX" sz="1800" spc="-1" strike="noStrike">
              <a:solidFill>
                <a:srgbClr val="000000"/>
              </a:solidFill>
              <a:uFill>
                <a:solidFill>
                  <a:srgbClr val="ffffff"/>
                </a:solidFill>
              </a:uFill>
              <a:latin typeface="Arial"/>
            </a:endParaRPr>
          </a:p>
        </p:txBody>
      </p:sp>
    </p:spTree>
  </p:cSld>
  <p:timing>
    <p:tnLst>
      <p:par>
        <p:cTn id="229" dur="indefinite" restart="never" nodeType="tmRoot">
          <p:childTnLst>
            <p:seq>
              <p:cTn id="230" nodeType="mainSeq"/>
              <p:prevCondLst>
                <p:cond delay="0" evt="onPrev">
                  <p:tgtEl>
                    <p:sldTgt/>
                  </p:tgtEl>
                </p:cond>
              </p:prevCondLst>
              <p:nextCondLst>
                <p:cond delay="0" evt="onNext">
                  <p:tgtEl>
                    <p:sldTgt/>
                  </p:tgtEl>
                </p:cond>
              </p:nextCondLst>
            </p:seq>
          </p:childTnLst>
        </p:cTn>
      </p:par>
    </p:tnLst>
  </p:timing>
</p:sld>
</file>

<file path=ppt/slides/slide1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57"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Tuberías (pipes)</a:t>
            </a:r>
            <a:endParaRPr lang="es-MX" sz="1800" spc="-1" strike="noStrike">
              <a:solidFill>
                <a:srgbClr val="000000"/>
              </a:solidFill>
              <a:uFill>
                <a:solidFill>
                  <a:srgbClr val="ffffff"/>
                </a:solidFill>
              </a:uFill>
              <a:latin typeface="Arial"/>
            </a:endParaRPr>
          </a:p>
        </p:txBody>
      </p:sp>
      <p:sp>
        <p:nvSpPr>
          <p:cNvPr id="758" name="TextShape 2"/>
          <p:cNvSpPr txBox="1"/>
          <p:nvPr/>
        </p:nvSpPr>
        <p:spPr>
          <a:xfrm>
            <a:off x="609480" y="1665000"/>
            <a:ext cx="10972080" cy="4953600"/>
          </a:xfrm>
          <a:prstGeom prst="rect">
            <a:avLst/>
          </a:prstGeom>
          <a:noFill/>
          <a:ln>
            <a:noFill/>
          </a:ln>
        </p:spPr>
        <p:txBody>
          <a:bodyPr lIns="0" rIns="0" tIns="0" bIns="0"/>
          <a:p>
            <a:pPr marL="228600" indent="-228240">
              <a:lnSpc>
                <a:spcPct val="90000"/>
              </a:lnSpc>
              <a:buClr>
                <a:srgbClr val="000000"/>
              </a:buClr>
              <a:buFont typeface="Arial"/>
              <a:buChar char="•"/>
            </a:pPr>
            <a:r>
              <a:rPr lang="es-MX" sz="2700" spc="-1" strike="noStrike">
                <a:solidFill>
                  <a:srgbClr val="000000"/>
                </a:solidFill>
                <a:uFill>
                  <a:solidFill>
                    <a:srgbClr val="ffffff"/>
                  </a:solidFill>
                </a:uFill>
                <a:latin typeface="Arial"/>
                <a:ea typeface="DejaVu Sans"/>
              </a:rPr>
              <a:t>Dado que los hilos solo comparten variables globales pues c/u tiene su propia pila, a veces necesitan compartir datos contenidos en variables locales.</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700" spc="-1" strike="noStrike">
                <a:solidFill>
                  <a:srgbClr val="000000"/>
                </a:solidFill>
                <a:uFill>
                  <a:solidFill>
                    <a:srgbClr val="ffffff"/>
                  </a:solidFill>
                </a:uFill>
                <a:latin typeface="Arial"/>
                <a:ea typeface="DejaVu Sans"/>
              </a:rPr>
              <a:t>Las tuberías permiten redireccionar la salida de un hilo con la entrada de otro permitiendo así el manejo de memoria compartida.</a:t>
            </a:r>
            <a:endParaRPr lang="es-MX" sz="2800" spc="-1" strike="noStrike">
              <a:solidFill>
                <a:srgbClr val="000000"/>
              </a:solidFill>
              <a:uFill>
                <a:solidFill>
                  <a:srgbClr val="ffffff"/>
                </a:solidFill>
              </a:uFill>
              <a:latin typeface="Arial"/>
            </a:endParaRPr>
          </a:p>
        </p:txBody>
      </p:sp>
    </p:spTree>
  </p:cSld>
</p:sld>
</file>

<file path=ppt/slides/slide1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59"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Clase java.io.PipedInputStream</a:t>
            </a:r>
            <a:endParaRPr lang="es-MX" sz="1800" spc="-1" strike="noStrike">
              <a:solidFill>
                <a:srgbClr val="000000"/>
              </a:solidFill>
              <a:uFill>
                <a:solidFill>
                  <a:srgbClr val="ffffff"/>
                </a:solidFill>
              </a:uFill>
              <a:latin typeface="Arial"/>
            </a:endParaRPr>
          </a:p>
        </p:txBody>
      </p:sp>
      <p:sp>
        <p:nvSpPr>
          <p:cNvPr id="760" name="TextShape 2"/>
          <p:cNvSpPr txBox="1"/>
          <p:nvPr/>
        </p:nvSpPr>
        <p:spPr>
          <a:xfrm>
            <a:off x="609480" y="1604520"/>
            <a:ext cx="10972080" cy="5123520"/>
          </a:xfrm>
          <a:prstGeom prst="rect">
            <a:avLst/>
          </a:prstGeom>
          <a:noFill/>
          <a:ln>
            <a:noFill/>
          </a:ln>
        </p:spPr>
        <p:txBody>
          <a:bodyPr lIns="0" rIns="0" tIns="0" bIns="0"/>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Campos:</a:t>
            </a:r>
            <a:endParaRPr lang="es-MX" sz="28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protected byte[ ] buffer</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protected int in  //posición donde se almacena</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protected int out   //posición de donde se extrae</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protected static int PIPE_SIZE //default 1024</a:t>
            </a:r>
            <a:endParaRPr lang="es-MX" sz="2000" spc="-1" strike="noStrike">
              <a:solidFill>
                <a:srgbClr val="000000"/>
              </a:solidFill>
              <a:uFill>
                <a:solidFill>
                  <a:srgbClr val="ffffff"/>
                </a:solidFill>
              </a:uFill>
              <a:latin typeface="Arial"/>
            </a:endParaRPr>
          </a:p>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Constructores:</a:t>
            </a:r>
            <a:endParaRPr lang="es-MX" sz="28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PipedInputStream( )</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PipedInputStream(int tam)</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PipedInputStream(PipedOutputStream src)</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PipedInputStream(PipedOutputStream src, int tam)</a:t>
            </a:r>
            <a:endParaRPr lang="es-MX" sz="2000" spc="-1" strike="noStrike">
              <a:solidFill>
                <a:srgbClr val="000000"/>
              </a:solidFill>
              <a:uFill>
                <a:solidFill>
                  <a:srgbClr val="ffffff"/>
                </a:solidFill>
              </a:uFill>
              <a:latin typeface="Arial"/>
            </a:endParaRPr>
          </a:p>
        </p:txBody>
      </p:sp>
    </p:spTree>
  </p:cSld>
</p:sld>
</file>

<file path=ppt/slides/slide1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61"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Clase java.io.PipedInputStream</a:t>
            </a:r>
            <a:endParaRPr lang="es-MX" sz="1800" spc="-1" strike="noStrike">
              <a:solidFill>
                <a:srgbClr val="000000"/>
              </a:solidFill>
              <a:uFill>
                <a:solidFill>
                  <a:srgbClr val="ffffff"/>
                </a:solidFill>
              </a:uFill>
              <a:latin typeface="Arial"/>
            </a:endParaRPr>
          </a:p>
        </p:txBody>
      </p:sp>
      <p:sp>
        <p:nvSpPr>
          <p:cNvPr id="762" name="TextShape 2"/>
          <p:cNvSpPr txBox="1"/>
          <p:nvPr/>
        </p:nvSpPr>
        <p:spPr>
          <a:xfrm>
            <a:off x="609480" y="1604520"/>
            <a:ext cx="10972080" cy="4795920"/>
          </a:xfrm>
          <a:prstGeom prst="rect">
            <a:avLst/>
          </a:prstGeom>
          <a:noFill/>
          <a:ln>
            <a:noFill/>
          </a:ln>
        </p:spPr>
        <p:txBody>
          <a:bodyPr lIns="0" rIns="0" tIns="0" bIns="0"/>
          <a:p>
            <a:pPr marL="571680" indent="-571320">
              <a:lnSpc>
                <a:spcPct val="100000"/>
              </a:lnSpc>
              <a:buClr>
                <a:srgbClr val="000000"/>
              </a:buClr>
              <a:buFont typeface="Arial"/>
              <a:buChar char="•"/>
            </a:pPr>
            <a:r>
              <a:rPr lang="es-MX" sz="3200" spc="-1" strike="noStrike">
                <a:solidFill>
                  <a:srgbClr val="000000"/>
                </a:solidFill>
                <a:uFill>
                  <a:solidFill>
                    <a:srgbClr val="ffffff"/>
                  </a:solidFill>
                </a:uFill>
                <a:latin typeface="Arial"/>
                <a:ea typeface="DejaVu Sans"/>
              </a:rPr>
              <a:t>Métodos:</a:t>
            </a:r>
            <a:endParaRPr lang="es-MX" sz="2800" spc="-1" strike="noStrike">
              <a:solidFill>
                <a:srgbClr val="000000"/>
              </a:solidFill>
              <a:uFill>
                <a:solidFill>
                  <a:srgbClr val="ffffff"/>
                </a:solidFill>
              </a:uFill>
              <a:latin typeface="Arial"/>
            </a:endParaRPr>
          </a:p>
          <a:p>
            <a:pPr lvl="1" marL="571680" indent="-5713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available( )</a:t>
            </a:r>
            <a:endParaRPr lang="es-MX" sz="2000" spc="-1" strike="noStrike">
              <a:solidFill>
                <a:srgbClr val="000000"/>
              </a:solidFill>
              <a:uFill>
                <a:solidFill>
                  <a:srgbClr val="ffffff"/>
                </a:solidFill>
              </a:uFill>
              <a:latin typeface="Arial"/>
            </a:endParaRPr>
          </a:p>
          <a:p>
            <a:pPr lvl="1" marL="571680" indent="-5713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close( )</a:t>
            </a:r>
            <a:endParaRPr lang="es-MX" sz="2000" spc="-1" strike="noStrike">
              <a:solidFill>
                <a:srgbClr val="000000"/>
              </a:solidFill>
              <a:uFill>
                <a:solidFill>
                  <a:srgbClr val="ffffff"/>
                </a:solidFill>
              </a:uFill>
              <a:latin typeface="Arial"/>
            </a:endParaRPr>
          </a:p>
          <a:p>
            <a:pPr lvl="1" marL="571680" indent="-5713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connect(PipedOutputStream src)</a:t>
            </a:r>
            <a:endParaRPr lang="es-MX" sz="2000" spc="-1" strike="noStrike">
              <a:solidFill>
                <a:srgbClr val="000000"/>
              </a:solidFill>
              <a:uFill>
                <a:solidFill>
                  <a:srgbClr val="ffffff"/>
                </a:solidFill>
              </a:uFill>
              <a:latin typeface="Arial"/>
            </a:endParaRPr>
          </a:p>
          <a:p>
            <a:pPr lvl="1" marL="571680" indent="-5713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read( )</a:t>
            </a:r>
            <a:endParaRPr lang="es-MX" sz="2000" spc="-1" strike="noStrike">
              <a:solidFill>
                <a:srgbClr val="000000"/>
              </a:solidFill>
              <a:uFill>
                <a:solidFill>
                  <a:srgbClr val="ffffff"/>
                </a:solidFill>
              </a:uFill>
              <a:latin typeface="Arial"/>
            </a:endParaRPr>
          </a:p>
          <a:p>
            <a:pPr lvl="1" marL="571680" indent="-5713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read(byte[b], int off, int tam)</a:t>
            </a:r>
            <a:endParaRPr lang="es-MX" sz="2000" spc="-1" strike="noStrike">
              <a:solidFill>
                <a:srgbClr val="000000"/>
              </a:solidFill>
              <a:uFill>
                <a:solidFill>
                  <a:srgbClr val="ffffff"/>
                </a:solidFill>
              </a:uFill>
              <a:latin typeface="Arial"/>
            </a:endParaRPr>
          </a:p>
        </p:txBody>
      </p:sp>
    </p:spTree>
  </p:cSld>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56"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Características de TCP (3/5)</a:t>
            </a:r>
            <a:endParaRPr lang="es-MX" sz="1800" spc="-1" strike="noStrike">
              <a:solidFill>
                <a:srgbClr val="000000"/>
              </a:solidFill>
              <a:uFill>
                <a:solidFill>
                  <a:srgbClr val="ffffff"/>
                </a:solidFill>
              </a:uFill>
              <a:latin typeface="Arial"/>
            </a:endParaRPr>
          </a:p>
        </p:txBody>
      </p:sp>
      <p:sp>
        <p:nvSpPr>
          <p:cNvPr id="357" name="CustomShape 2"/>
          <p:cNvSpPr/>
          <p:nvPr/>
        </p:nvSpPr>
        <p:spPr>
          <a:xfrm>
            <a:off x="1981080" y="1600200"/>
            <a:ext cx="8228520" cy="492408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Secuencia de bytes</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TCP reconoce los datos enviados a través de los canales de entrada y salida como una secuencia continua de bytes.</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El número de secuencia y el número de reconocimiento en cada encabezado TCP se define en límites de bytes.</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TCP no reconoce límites de mensajes o registros en la secuencia de bytes.</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El protocolo de la capa de Aplicación debe proporcionar el análisis correspondiente de la secuencia de bytes de entrada</a:t>
            </a:r>
            <a:endParaRPr lang="es-MX" sz="1800" spc="-1" strike="noStrike">
              <a:solidFill>
                <a:srgbClr val="000000"/>
              </a:solidFill>
              <a:uFill>
                <a:solidFill>
                  <a:srgbClr val="ffffff"/>
                </a:solidFill>
              </a:uFill>
              <a:latin typeface="Arial"/>
            </a:endParaRPr>
          </a:p>
        </p:txBody>
      </p:sp>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63"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Clase java.io.PipedOutputStream</a:t>
            </a:r>
            <a:endParaRPr lang="es-MX" sz="1800" spc="-1" strike="noStrike">
              <a:solidFill>
                <a:srgbClr val="000000"/>
              </a:solidFill>
              <a:uFill>
                <a:solidFill>
                  <a:srgbClr val="ffffff"/>
                </a:solidFill>
              </a:uFill>
              <a:latin typeface="Arial"/>
            </a:endParaRPr>
          </a:p>
        </p:txBody>
      </p:sp>
      <p:sp>
        <p:nvSpPr>
          <p:cNvPr id="764" name="TextShape 2"/>
          <p:cNvSpPr txBox="1"/>
          <p:nvPr/>
        </p:nvSpPr>
        <p:spPr>
          <a:xfrm>
            <a:off x="514080" y="1937880"/>
            <a:ext cx="10972080" cy="4312440"/>
          </a:xfrm>
          <a:prstGeom prst="rect">
            <a:avLst/>
          </a:prstGeom>
          <a:noFill/>
          <a:ln>
            <a:noFill/>
          </a:ln>
        </p:spPr>
        <p:txBody>
          <a:bodyPr lIns="0" rIns="0" tIns="0" bIns="0"/>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Constructores:</a:t>
            </a:r>
            <a:endParaRPr lang="es-MX" sz="28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PipedOutputStream( )</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PipedOutputStream(PipedInputStream dst)</a:t>
            </a:r>
            <a:endParaRPr lang="es-MX" sz="2000" spc="-1" strike="noStrike">
              <a:solidFill>
                <a:srgbClr val="000000"/>
              </a:solidFill>
              <a:uFill>
                <a:solidFill>
                  <a:srgbClr val="ffffff"/>
                </a:solidFill>
              </a:uFill>
              <a:latin typeface="Arial"/>
            </a:endParaRPr>
          </a:p>
          <a:p>
            <a:endParaRPr lang="es-MX" sz="2800" spc="-1" strike="noStrike">
              <a:solidFill>
                <a:srgbClr val="000000"/>
              </a:solidFill>
              <a:uFill>
                <a:solidFill>
                  <a:srgbClr val="ffffff"/>
                </a:solidFill>
              </a:uFill>
              <a:latin typeface="Arial"/>
            </a:endParaRPr>
          </a:p>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Métodos:</a:t>
            </a:r>
            <a:endParaRPr lang="es-MX" sz="28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close( )</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connect(PipedInputStream dst)</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flush( )</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write(int b)</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write(byte[ ]b, int off, int tam)</a:t>
            </a:r>
            <a:endParaRPr lang="es-MX" sz="2000" spc="-1" strike="noStrike">
              <a:solidFill>
                <a:srgbClr val="000000"/>
              </a:solidFill>
              <a:uFill>
                <a:solidFill>
                  <a:srgbClr val="ffffff"/>
                </a:solidFill>
              </a:uFill>
              <a:latin typeface="Arial"/>
            </a:endParaRPr>
          </a:p>
        </p:txBody>
      </p:sp>
      <p:sp>
        <p:nvSpPr>
          <p:cNvPr id="765" name="CustomShape 3"/>
          <p:cNvSpPr/>
          <p:nvPr/>
        </p:nvSpPr>
        <p:spPr>
          <a:xfrm>
            <a:off x="1339200" y="6250680"/>
            <a:ext cx="2666880" cy="36468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Arial"/>
                <a:ea typeface="DejaVu Sans"/>
              </a:rPr>
              <a:t>*Ej. PipeTest, PipeDemo</a:t>
            </a:r>
            <a:endParaRPr lang="es-MX" sz="1800" spc="-1" strike="noStrike">
              <a:solidFill>
                <a:srgbClr val="000000"/>
              </a:solidFill>
              <a:uFill>
                <a:solidFill>
                  <a:srgbClr val="ffffff"/>
                </a:solidFill>
              </a:uFill>
              <a:latin typeface="Arial"/>
            </a:endParaRPr>
          </a:p>
        </p:txBody>
      </p:sp>
    </p:spTree>
  </p:cSld>
</p:sld>
</file>

<file path=ppt/slides/slide1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66"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Pthreads  &lt;pthread.h&gt;</a:t>
            </a:r>
            <a:endParaRPr lang="es-MX" sz="1800" spc="-1" strike="noStrike">
              <a:solidFill>
                <a:srgbClr val="000000"/>
              </a:solidFill>
              <a:uFill>
                <a:solidFill>
                  <a:srgbClr val="ffffff"/>
                </a:solidFill>
              </a:uFill>
              <a:latin typeface="Arial"/>
            </a:endParaRPr>
          </a:p>
        </p:txBody>
      </p:sp>
      <p:sp>
        <p:nvSpPr>
          <p:cNvPr id="767" name="TextShape 2"/>
          <p:cNvSpPr txBox="1"/>
          <p:nvPr/>
        </p:nvSpPr>
        <p:spPr>
          <a:xfrm>
            <a:off x="609480" y="1418760"/>
            <a:ext cx="10972080" cy="5172840"/>
          </a:xfrm>
          <a:prstGeom prst="rect">
            <a:avLst/>
          </a:prstGeom>
          <a:noFill/>
          <a:ln>
            <a:noFill/>
          </a:ln>
        </p:spPr>
        <p:txBody>
          <a:bodyPr lIns="0" rIns="0" tIns="0" bIns="0"/>
          <a:p>
            <a:pPr marL="343080" indent="-342720">
              <a:lnSpc>
                <a:spcPct val="100000"/>
              </a:lnSpc>
              <a:buClr>
                <a:srgbClr val="000000"/>
              </a:buClr>
              <a:buFont typeface="Arial"/>
              <a:buChar char="•"/>
            </a:pPr>
            <a:r>
              <a:rPr b="1" lang="es-MX" sz="2400" spc="-1" strike="noStrike">
                <a:solidFill>
                  <a:srgbClr val="000000"/>
                </a:solidFill>
                <a:uFill>
                  <a:solidFill>
                    <a:srgbClr val="ffffff"/>
                  </a:solidFill>
                </a:uFill>
                <a:latin typeface="Arial"/>
                <a:ea typeface="DejaVu Sans"/>
              </a:rPr>
              <a:t>pthread.h no viene incluido por defecto en gcc, hay que incluirlo al compilar:     </a:t>
            </a:r>
            <a:r>
              <a:rPr b="1" i="1" lang="es-MX" sz="2400" spc="-1" strike="noStrike">
                <a:solidFill>
                  <a:srgbClr val="953735"/>
                </a:solidFill>
                <a:uFill>
                  <a:solidFill>
                    <a:srgbClr val="ffffff"/>
                  </a:solidFill>
                </a:uFill>
                <a:latin typeface="Courier New"/>
                <a:ea typeface="DejaVu Sans"/>
              </a:rPr>
              <a:t>gcc –pthread miprograma.c –o salida</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pthread_create(pthread_t *, const pthread_attr_t *, void *(*)(void *), void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pthread_equal(pthread_t, pthread_t);</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pthread_detach(pthread_t);</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pthread_join(pthread_t, void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  pthread_exit(void * ret);  //mismo hilo</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pthread_cancel(pthread_t);</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Ej. pthread.c, </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p:txBody>
      </p:sp>
    </p:spTree>
  </p:cSld>
</p:sld>
</file>

<file path=ppt/slides/slide1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68"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Atributos de un hilo</a:t>
            </a:r>
            <a:endParaRPr lang="es-MX" sz="1800" spc="-1" strike="noStrike">
              <a:solidFill>
                <a:srgbClr val="000000"/>
              </a:solidFill>
              <a:uFill>
                <a:solidFill>
                  <a:srgbClr val="ffffff"/>
                </a:solidFill>
              </a:uFill>
              <a:latin typeface="Arial"/>
            </a:endParaRPr>
          </a:p>
        </p:txBody>
      </p:sp>
      <p:sp>
        <p:nvSpPr>
          <p:cNvPr id="769" name="TextShape 2"/>
          <p:cNvSpPr txBox="1"/>
          <p:nvPr/>
        </p:nvSpPr>
        <p:spPr>
          <a:xfrm>
            <a:off x="609480" y="1774080"/>
            <a:ext cx="10972080" cy="4599000"/>
          </a:xfrm>
          <a:prstGeom prst="rect">
            <a:avLst/>
          </a:prstGeom>
          <a:noFill/>
          <a:ln>
            <a:noFill/>
          </a:ln>
        </p:spPr>
        <p:txBody>
          <a:bodyPr lIns="0" rIns="0" tIns="0" bIns="0"/>
          <a:p>
            <a:pPr marL="343080" indent="-342720">
              <a:lnSpc>
                <a:spcPct val="100000"/>
              </a:lnSpc>
              <a:buClr>
                <a:srgbClr val="000000"/>
              </a:buClr>
              <a:buFont typeface="Arial"/>
              <a:buChar char="•"/>
            </a:pPr>
            <a:r>
              <a:rPr b="1" lang="es-MX" sz="2200" spc="-1" strike="noStrike">
                <a:solidFill>
                  <a:srgbClr val="000000"/>
                </a:solidFill>
                <a:uFill>
                  <a:solidFill>
                    <a:srgbClr val="ffffff"/>
                  </a:solidFill>
                </a:uFill>
                <a:latin typeface="Arial"/>
                <a:ea typeface="DejaVu Sans"/>
              </a:rPr>
              <a:t>Alcance (scope)</a:t>
            </a:r>
            <a:r>
              <a:rPr lang="es-MX" sz="2200" spc="-1" strike="noStrike">
                <a:solidFill>
                  <a:srgbClr val="000000"/>
                </a:solidFill>
                <a:uFill>
                  <a:solidFill>
                    <a:srgbClr val="ffffff"/>
                  </a:solidFill>
                </a:uFill>
                <a:latin typeface="Arial"/>
                <a:ea typeface="DejaVu Sans"/>
              </a:rPr>
              <a:t>: PTHREAD_SCOPE_SYSTEM, PTHREAD_SCOPE_PROCESS</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b="1" lang="es-MX" sz="2200" spc="-1" strike="noStrike">
                <a:solidFill>
                  <a:srgbClr val="000000"/>
                </a:solidFill>
                <a:uFill>
                  <a:solidFill>
                    <a:srgbClr val="ffffff"/>
                  </a:solidFill>
                </a:uFill>
                <a:latin typeface="Arial"/>
                <a:ea typeface="DejaVu Sans"/>
              </a:rPr>
              <a:t>Política de planificación</a:t>
            </a:r>
            <a:r>
              <a:rPr lang="es-MX" sz="2200" spc="-1" strike="noStrike">
                <a:solidFill>
                  <a:srgbClr val="000000"/>
                </a:solidFill>
                <a:uFill>
                  <a:solidFill>
                    <a:srgbClr val="ffffff"/>
                  </a:solidFill>
                </a:uFill>
                <a:latin typeface="Arial"/>
                <a:ea typeface="DejaVu Sans"/>
              </a:rPr>
              <a:t>: SCHED_FIFO, SCHED_RR, SCHED_OTHER</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b="1" lang="es-MX" sz="2200" spc="-1" strike="noStrike">
                <a:solidFill>
                  <a:srgbClr val="000000"/>
                </a:solidFill>
                <a:uFill>
                  <a:solidFill>
                    <a:srgbClr val="ffffff"/>
                  </a:solidFill>
                </a:uFill>
                <a:latin typeface="Arial"/>
                <a:ea typeface="DejaVu Sans"/>
              </a:rPr>
              <a:t>Prioridad</a:t>
            </a:r>
            <a:r>
              <a:rPr lang="es-MX" sz="2200" spc="-1" strike="noStrike">
                <a:solidFill>
                  <a:srgbClr val="000000"/>
                </a:solidFill>
                <a:uFill>
                  <a:solidFill>
                    <a:srgbClr val="ffffff"/>
                  </a:solidFill>
                </a:uFill>
                <a:latin typeface="Arial"/>
                <a:ea typeface="DejaVu Sans"/>
              </a:rPr>
              <a:t>: RR y FIFO usan un rango de 1- 99</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Herencia</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Pila</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Independencia </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p:txBody>
      </p:sp>
    </p:spTree>
  </p:cSld>
</p:sld>
</file>

<file path=ppt/slides/slide1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70"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Atributos</a:t>
            </a:r>
            <a:endParaRPr lang="es-MX" sz="1800" spc="-1" strike="noStrike">
              <a:solidFill>
                <a:srgbClr val="000000"/>
              </a:solidFill>
              <a:uFill>
                <a:solidFill>
                  <a:srgbClr val="ffffff"/>
                </a:solidFill>
              </a:uFill>
              <a:latin typeface="Arial"/>
            </a:endParaRPr>
          </a:p>
        </p:txBody>
      </p:sp>
      <p:sp>
        <p:nvSpPr>
          <p:cNvPr id="771" name="TextShape 2"/>
          <p:cNvSpPr txBox="1"/>
          <p:nvPr/>
        </p:nvSpPr>
        <p:spPr>
          <a:xfrm>
            <a:off x="609480" y="1604520"/>
            <a:ext cx="10972080" cy="5150880"/>
          </a:xfrm>
          <a:prstGeom prst="rect">
            <a:avLst/>
          </a:prstGeom>
          <a:noFill/>
          <a:ln>
            <a:noFill/>
          </a:ln>
        </p:spPr>
        <p:txBody>
          <a:bodyPr lIns="0" rIns="0" tIns="0" bIns="0"/>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pthread_attr_init(pthread_attr_t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pthread_attr_destroy(pthread_attr_t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pthread_attr_getdetachstate(const pthread_attr_t *, int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pthread_attr_getguardsize(const pthread_attr_t *, size_t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pthread_attr_getinheritsched(const pthread_attr_t *, int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pthread_attr_getschedparam(const pthread_attr_t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          </a:t>
            </a:r>
            <a:r>
              <a:rPr lang="es-MX" sz="2200" spc="-1" strike="noStrike">
                <a:solidFill>
                  <a:srgbClr val="000000"/>
                </a:solidFill>
                <a:uFill>
                  <a:solidFill>
                    <a:srgbClr val="ffffff"/>
                  </a:solidFill>
                </a:uFill>
                <a:latin typeface="Arial"/>
                <a:ea typeface="DejaVu Sans"/>
              </a:rPr>
              <a:t>struct sched_param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pthread_attr_getschedpolicy(const pthread_attr_t *, int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pthread_attr_getscope(const pthread_attr_t *, int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pthread_attr_getstackaddr(const pthread_attr_t *, void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pthread_attr_getstacksize(const pthread_attr_t *, size_t *);</a:t>
            </a:r>
            <a:endParaRPr lang="es-MX" sz="2800" spc="-1" strike="noStrike">
              <a:solidFill>
                <a:srgbClr val="000000"/>
              </a:solidFill>
              <a:uFill>
                <a:solidFill>
                  <a:srgbClr val="ffffff"/>
                </a:solidFill>
              </a:uFill>
              <a:latin typeface="Arial"/>
            </a:endParaRPr>
          </a:p>
        </p:txBody>
      </p:sp>
    </p:spTree>
  </p:cSld>
</p:sld>
</file>

<file path=ppt/slides/slide15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72" name="TextShape 1"/>
          <p:cNvSpPr txBox="1"/>
          <p:nvPr/>
        </p:nvSpPr>
        <p:spPr>
          <a:xfrm>
            <a:off x="609480" y="750600"/>
            <a:ext cx="10972080" cy="5841000"/>
          </a:xfrm>
          <a:prstGeom prst="rect">
            <a:avLst/>
          </a:prstGeom>
          <a:noFill/>
          <a:ln>
            <a:noFill/>
          </a:ln>
        </p:spPr>
        <p:txBody>
          <a:bodyPr lIns="0" rIns="0" tIns="0" bIns="0"/>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pthread_attr_setdetachstate(pthread_attr_t *, int);</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pthread_setschedprio(pthread_t thread, int prio);  //1-99</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pthread_attr_setguardsize(pthread_attr_t *, size_t);</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pthread_attr_setinheritsched(pthread_attr_t *, int);</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pthread_attr_setschedpolicy(pthread_attr_t *, int); //SCHED_FIFO,SCHED_RR</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pthread_attr_setscope(pthread_attr_t *, int);</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pthread_attr_setstackaddr(pthread_attr_t *, void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pthread_attr_setstacksize(pthread_attr_t *, size_t);</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70c0"/>
                </a:solidFill>
                <a:uFill>
                  <a:solidFill>
                    <a:srgbClr val="ffffff"/>
                  </a:solidFill>
                </a:uFill>
                <a:latin typeface="Arial"/>
                <a:ea typeface="DejaVu Sans"/>
              </a:rPr>
              <a:t>*Ej. Atributo, hilo_retorno</a:t>
            </a:r>
            <a:endParaRPr lang="es-MX" sz="2800" spc="-1" strike="noStrike">
              <a:solidFill>
                <a:srgbClr val="000000"/>
              </a:solidFill>
              <a:uFill>
                <a:solidFill>
                  <a:srgbClr val="ffffff"/>
                </a:solidFill>
              </a:uFill>
              <a:latin typeface="Arial"/>
            </a:endParaRPr>
          </a:p>
        </p:txBody>
      </p:sp>
    </p:spTree>
  </p:cSld>
</p:sld>
</file>

<file path=ppt/slides/slide15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73"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Sincronización de hilos</a:t>
            </a:r>
            <a:endParaRPr lang="es-MX" sz="1800" spc="-1" strike="noStrike">
              <a:solidFill>
                <a:srgbClr val="000000"/>
              </a:solidFill>
              <a:uFill>
                <a:solidFill>
                  <a:srgbClr val="ffffff"/>
                </a:solidFill>
              </a:uFill>
              <a:latin typeface="Arial"/>
            </a:endParaRPr>
          </a:p>
        </p:txBody>
      </p:sp>
      <p:sp>
        <p:nvSpPr>
          <p:cNvPr id="774" name="TextShape 2"/>
          <p:cNvSpPr txBox="1"/>
          <p:nvPr/>
        </p:nvSpPr>
        <p:spPr>
          <a:xfrm>
            <a:off x="609480" y="2266200"/>
            <a:ext cx="10972080" cy="3452040"/>
          </a:xfrm>
          <a:prstGeom prst="rect">
            <a:avLst/>
          </a:prstGeom>
          <a:noFill/>
          <a:ln>
            <a:noFill/>
          </a:ln>
        </p:spPr>
        <p:txBody>
          <a:bodyPr lIns="0" rIns="0" tIns="0" bIns="0"/>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Mutex</a:t>
            </a:r>
            <a:endParaRPr lang="es-MX" sz="2800" spc="-1" strike="noStrike">
              <a:solidFill>
                <a:srgbClr val="000000"/>
              </a:solidFill>
              <a:uFill>
                <a:solidFill>
                  <a:srgbClr val="ffffff"/>
                </a:solidFill>
              </a:uFill>
              <a:latin typeface="Arial"/>
            </a:endParaRPr>
          </a:p>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ReadWrite lock</a:t>
            </a:r>
            <a:endParaRPr lang="es-MX" sz="2800" spc="-1" strike="noStrike">
              <a:solidFill>
                <a:srgbClr val="000000"/>
              </a:solidFill>
              <a:uFill>
                <a:solidFill>
                  <a:srgbClr val="ffffff"/>
                </a:solidFill>
              </a:uFill>
              <a:latin typeface="Arial"/>
            </a:endParaRPr>
          </a:p>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Variables de condición</a:t>
            </a:r>
            <a:endParaRPr lang="es-MX" sz="2800" spc="-1" strike="noStrike">
              <a:solidFill>
                <a:srgbClr val="000000"/>
              </a:solidFill>
              <a:uFill>
                <a:solidFill>
                  <a:srgbClr val="ffffff"/>
                </a:solidFill>
              </a:uFill>
              <a:latin typeface="Arial"/>
            </a:endParaRPr>
          </a:p>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Semáforos</a:t>
            </a:r>
            <a:endParaRPr lang="es-MX" sz="2800" spc="-1" strike="noStrike">
              <a:solidFill>
                <a:srgbClr val="000000"/>
              </a:solidFill>
              <a:uFill>
                <a:solidFill>
                  <a:srgbClr val="ffffff"/>
                </a:solidFill>
              </a:uFill>
              <a:latin typeface="Arial"/>
            </a:endParaRPr>
          </a:p>
        </p:txBody>
      </p:sp>
    </p:spTree>
  </p:cSld>
</p:sld>
</file>

<file path=ppt/slides/slide15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75"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Mutex</a:t>
            </a:r>
            <a:endParaRPr lang="es-MX" sz="1800" spc="-1" strike="noStrike">
              <a:solidFill>
                <a:srgbClr val="000000"/>
              </a:solidFill>
              <a:uFill>
                <a:solidFill>
                  <a:srgbClr val="ffffff"/>
                </a:solidFill>
              </a:uFill>
              <a:latin typeface="Arial"/>
            </a:endParaRPr>
          </a:p>
        </p:txBody>
      </p:sp>
      <p:sp>
        <p:nvSpPr>
          <p:cNvPr id="776" name="TextShape 2"/>
          <p:cNvSpPr txBox="1"/>
          <p:nvPr/>
        </p:nvSpPr>
        <p:spPr>
          <a:xfrm>
            <a:off x="432000" y="1665000"/>
            <a:ext cx="10972080" cy="5063040"/>
          </a:xfrm>
          <a:prstGeom prst="rect">
            <a:avLst/>
          </a:prstGeom>
          <a:noFill/>
          <a:ln>
            <a:noFill/>
          </a:ln>
        </p:spPr>
        <p:txBody>
          <a:bodyPr lIns="0" rIns="0" tIns="0" bIns="0"/>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Pthread_mutex_t m = PTHREAD_MUTEX_INITIALIZER;</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pthread_mutex_init(pthread_mutex_t *, const pthread_mutexattr_t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pthread_mutex_destroy(pthread_mutex_t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pthread_mutex_getprioceiling(const pthread_mutex_t *, int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pthread_mutex_lock(pthread_mutex_t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pthread_mutex_setprioceiling(pthread_mutex_t *, int, int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pthread_mutex_trylock(pthread_mutex_t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pthread_mutex_unlock(pthread_mutex_t *);</a:t>
            </a:r>
            <a:endParaRPr lang="es-MX" sz="2800" spc="-1" strike="noStrike">
              <a:solidFill>
                <a:srgbClr val="000000"/>
              </a:solidFill>
              <a:uFill>
                <a:solidFill>
                  <a:srgbClr val="ffffff"/>
                </a:solidFill>
              </a:uFill>
              <a:latin typeface="Arial"/>
            </a:endParaRPr>
          </a:p>
        </p:txBody>
      </p:sp>
    </p:spTree>
  </p:cSld>
</p:sld>
</file>

<file path=ppt/slides/slide15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77" name="TextShape 1"/>
          <p:cNvSpPr txBox="1"/>
          <p:nvPr/>
        </p:nvSpPr>
        <p:spPr>
          <a:xfrm>
            <a:off x="404640" y="362520"/>
            <a:ext cx="11386440" cy="4921920"/>
          </a:xfrm>
          <a:prstGeom prst="rect">
            <a:avLst/>
          </a:prstGeom>
          <a:noFill/>
          <a:ln>
            <a:noFill/>
          </a:ln>
        </p:spPr>
        <p:txBody>
          <a:bodyPr lIns="0" rIns="0" tIns="0" bIns="0"/>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pthread_mutexattr_init(pthread_mutexattr_t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pthread_mutexattr_destroy(pthread_mutexattr_t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pthread_mutexattr_getprioceiling(const pthread_mutexattr_t *, int *); //prio_mux</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pthread_mutexattr_getprotocol(const pthread_mutexattr_t *, int *); //proto_prot_mux</a:t>
            </a:r>
            <a:endParaRPr lang="es-MX" sz="28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 </a:t>
            </a:r>
            <a:r>
              <a:rPr lang="es-MX" sz="1800" spc="-1" strike="noStrike">
                <a:solidFill>
                  <a:srgbClr val="000000"/>
                </a:solidFill>
                <a:uFill>
                  <a:solidFill>
                    <a:srgbClr val="ffffff"/>
                  </a:solidFill>
                </a:uFill>
                <a:latin typeface="Arial"/>
                <a:ea typeface="DejaVu Sans"/>
              </a:rPr>
              <a:t>PTHREAD_PRIO_NONE, PTHREAD_PRIO_INHERIT, PTHREAD_PRIO_PROTECT</a:t>
            </a:r>
            <a:endParaRPr lang="es-MX" sz="20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pthread_mutexattr_getpshared(const pthread_mutexattr_t *, int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pthread_mutexattr_gettype(const pthread_mutexattr_t *, int *);</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pthread_mutexattr_setprioceiling(pthread_mutexattr_t *, int);</a:t>
            </a:r>
            <a:endParaRPr lang="es-MX" sz="28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pthread_mutexattr_setprotocol(pthread_mutexattr_t *, int);</a:t>
            </a:r>
            <a:endParaRPr lang="es-MX" sz="2800" spc="-1" strike="noStrike">
              <a:solidFill>
                <a:srgbClr val="000000"/>
              </a:solidFill>
              <a:uFill>
                <a:solidFill>
                  <a:srgbClr val="ffffff"/>
                </a:solidFill>
              </a:uFill>
              <a:latin typeface="Arial"/>
            </a:endParaRPr>
          </a:p>
          <a:p>
            <a:pPr lvl="1" marL="685800" indent="-22824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a:t>
            </a:r>
            <a:r>
              <a:rPr lang="es-MX" sz="1800" spc="-1" strike="noStrike">
                <a:solidFill>
                  <a:srgbClr val="000000"/>
                </a:solidFill>
                <a:uFill>
                  <a:solidFill>
                    <a:srgbClr val="ffffff"/>
                  </a:solidFill>
                </a:uFill>
                <a:latin typeface="Arial"/>
                <a:ea typeface="DejaVu Sans"/>
              </a:rPr>
              <a:t>  PTHREAD_PRIO_NONE:prioridad y planificación no son afectadas por mutex</a:t>
            </a:r>
            <a:endParaRPr lang="es-MX" sz="2000" spc="-1" strike="noStrike">
              <a:solidFill>
                <a:srgbClr val="000000"/>
              </a:solidFill>
              <a:uFill>
                <a:solidFill>
                  <a:srgbClr val="ffffff"/>
                </a:solidFill>
              </a:uFill>
              <a:latin typeface="Arial"/>
            </a:endParaRPr>
          </a:p>
          <a:p>
            <a:pPr lvl="1" marL="685800" indent="-22824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      </a:t>
            </a:r>
            <a:r>
              <a:rPr lang="es-MX" sz="1800" spc="-1" strike="noStrike">
                <a:solidFill>
                  <a:srgbClr val="000000"/>
                </a:solidFill>
                <a:uFill>
                  <a:solidFill>
                    <a:srgbClr val="ffffff"/>
                  </a:solidFill>
                </a:uFill>
                <a:latin typeface="Arial"/>
                <a:ea typeface="DejaVu Sans"/>
              </a:rPr>
              <a:t>-  PTHREAD_PRIO_INHERIT: el hilo se ejecuta con la prioridad más alta de los hilos en espera</a:t>
            </a:r>
            <a:endParaRPr lang="es-MX" sz="2000" spc="-1" strike="noStrike">
              <a:solidFill>
                <a:srgbClr val="000000"/>
              </a:solidFill>
              <a:uFill>
                <a:solidFill>
                  <a:srgbClr val="ffffff"/>
                </a:solidFill>
              </a:uFill>
              <a:latin typeface="Arial"/>
            </a:endParaRPr>
          </a:p>
          <a:p>
            <a:pPr lvl="1" marL="685800" indent="-22824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      </a:t>
            </a:r>
            <a:r>
              <a:rPr lang="es-MX" sz="1800" spc="-1" strike="noStrike">
                <a:solidFill>
                  <a:srgbClr val="000000"/>
                </a:solidFill>
                <a:uFill>
                  <a:solidFill>
                    <a:srgbClr val="ffffff"/>
                  </a:solidFill>
                </a:uFill>
                <a:latin typeface="Arial"/>
                <a:ea typeface="DejaVu Sans"/>
              </a:rPr>
              <a:t>-  PTHREAD_PRIO_PROTECT: el hilo se ejecuta con la prioridad más alta de los hilos o de los mutex</a:t>
            </a:r>
            <a:endParaRPr lang="es-MX" sz="20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pthread_mutexattr_setpshared(pthread_mutexattr_t *, int);</a:t>
            </a:r>
            <a:endParaRPr lang="es-MX" sz="28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lang="es-MX" sz="1800" spc="-1" strike="noStrike">
                <a:solidFill>
                  <a:srgbClr val="000000"/>
                </a:solidFill>
                <a:uFill>
                  <a:solidFill>
                    <a:srgbClr val="ffffff"/>
                  </a:solidFill>
                </a:uFill>
                <a:latin typeface="Arial"/>
                <a:ea typeface="DejaVu Sans"/>
              </a:rPr>
              <a:t>PTHREAD_PROCESS_PRIVATE, PTHREAD_PROCESS_SHARED</a:t>
            </a:r>
            <a:endParaRPr lang="es-MX" sz="2000" spc="-1" strike="noStrike">
              <a:solidFill>
                <a:srgbClr val="000000"/>
              </a:solidFill>
              <a:uFill>
                <a:solidFill>
                  <a:srgbClr val="ffffff"/>
                </a:solidFill>
              </a:uFill>
              <a:latin typeface="Arial"/>
            </a:endParaRPr>
          </a:p>
        </p:txBody>
      </p:sp>
      <p:sp>
        <p:nvSpPr>
          <p:cNvPr id="778" name="CustomShape 2"/>
          <p:cNvSpPr/>
          <p:nvPr/>
        </p:nvSpPr>
        <p:spPr>
          <a:xfrm>
            <a:off x="552600" y="5475240"/>
            <a:ext cx="10406160" cy="63900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*protocolo define el protocolo a ser seguido al usar mutex</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*prioceiling obtiene la prioridad más alta de todos los hilos que pueden bloquear ese mutex</a:t>
            </a:r>
            <a:endParaRPr lang="es-MX" sz="1800" spc="-1" strike="noStrike">
              <a:solidFill>
                <a:srgbClr val="000000"/>
              </a:solidFill>
              <a:uFill>
                <a:solidFill>
                  <a:srgbClr val="ffffff"/>
                </a:solidFill>
              </a:uFill>
              <a:latin typeface="Arial"/>
            </a:endParaRPr>
          </a:p>
        </p:txBody>
      </p:sp>
    </p:spTree>
  </p:cSld>
</p:sld>
</file>

<file path=ppt/slides/slide15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79" name="TextShape 1"/>
          <p:cNvSpPr txBox="1"/>
          <p:nvPr/>
        </p:nvSpPr>
        <p:spPr>
          <a:xfrm>
            <a:off x="286560" y="559440"/>
            <a:ext cx="11504880" cy="5022000"/>
          </a:xfrm>
          <a:prstGeom prst="rect">
            <a:avLst/>
          </a:prstGeom>
          <a:noFill/>
          <a:ln>
            <a:noFill/>
          </a:ln>
        </p:spPr>
        <p:txBody>
          <a:bodyPr lIns="0" rIns="0" tIns="0" bIns="0"/>
          <a:p>
            <a:pPr marL="343080" indent="-342720">
              <a:lnSpc>
                <a:spcPct val="100000"/>
              </a:lnSpc>
              <a:buClr>
                <a:srgbClr val="000000"/>
              </a:buClr>
              <a:buFont typeface="Arial"/>
              <a:buChar char="•"/>
            </a:pPr>
            <a:r>
              <a:rPr lang="es-MX" sz="2200" spc="-1" strike="noStrike">
                <a:solidFill>
                  <a:srgbClr val="000000"/>
                </a:solidFill>
                <a:uFill>
                  <a:solidFill>
                    <a:srgbClr val="ffffff"/>
                  </a:solidFill>
                </a:uFill>
                <a:latin typeface="Arial"/>
                <a:ea typeface="DejaVu Sans"/>
              </a:rPr>
              <a:t>int   pthread_mutexattr_settype(pthread_mutexattr_t *, int);</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b="1" lang="es-MX" sz="1800" spc="-1" strike="noStrike">
                <a:solidFill>
                  <a:srgbClr val="000000"/>
                </a:solidFill>
                <a:uFill>
                  <a:solidFill>
                    <a:srgbClr val="ffffff"/>
                  </a:solidFill>
                </a:uFill>
                <a:latin typeface="Arial"/>
                <a:ea typeface="DejaVu Sans"/>
              </a:rPr>
              <a:t>PTHREAD_MUTEX_NORMAL</a:t>
            </a:r>
            <a:r>
              <a:rPr lang="es-MX" sz="1800" spc="-1" strike="noStrike">
                <a:solidFill>
                  <a:srgbClr val="000000"/>
                </a:solidFill>
                <a:uFill>
                  <a:solidFill>
                    <a:srgbClr val="ffffff"/>
                  </a:solidFill>
                </a:uFill>
                <a:latin typeface="Arial"/>
                <a:ea typeface="DejaVu Sans"/>
              </a:rPr>
              <a:t>: no detecta deadlocks</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b="1" lang="es-MX" sz="1800" spc="-1" strike="noStrike">
                <a:solidFill>
                  <a:srgbClr val="000000"/>
                </a:solidFill>
                <a:uFill>
                  <a:solidFill>
                    <a:srgbClr val="ffffff"/>
                  </a:solidFill>
                </a:uFill>
                <a:latin typeface="Arial"/>
                <a:ea typeface="DejaVu Sans"/>
              </a:rPr>
              <a:t>PTHREAD_MUTEX_ERRORCHECK</a:t>
            </a:r>
            <a:r>
              <a:rPr lang="es-MX" sz="1800" spc="-1" strike="noStrike">
                <a:solidFill>
                  <a:srgbClr val="000000"/>
                </a:solidFill>
                <a:uFill>
                  <a:solidFill>
                    <a:srgbClr val="ffffff"/>
                  </a:solidFill>
                </a:uFill>
                <a:latin typeface="Arial"/>
                <a:ea typeface="DejaVu Sans"/>
              </a:rPr>
              <a:t>: verifica errores (t1 intenta desbloquear m puesta por t2, t1 intenta desbloquear m que no está bloqueada, t1 intenta bloquear m que ya estaba bloqueada, etc)</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b="1" lang="es-MX" sz="1800" spc="-1" strike="noStrike">
                <a:solidFill>
                  <a:srgbClr val="000000"/>
                </a:solidFill>
                <a:uFill>
                  <a:solidFill>
                    <a:srgbClr val="ffffff"/>
                  </a:solidFill>
                </a:uFill>
                <a:latin typeface="Arial"/>
                <a:ea typeface="DejaVu Sans"/>
              </a:rPr>
              <a:t>PTHREAD_MUTEX_RECURSIVE</a:t>
            </a:r>
            <a:r>
              <a:rPr lang="es-MX" sz="1800" spc="-1" strike="noStrike">
                <a:solidFill>
                  <a:srgbClr val="000000"/>
                </a:solidFill>
                <a:uFill>
                  <a:solidFill>
                    <a:srgbClr val="ffffff"/>
                  </a:solidFill>
                </a:uFill>
                <a:latin typeface="Arial"/>
                <a:ea typeface="DejaVu Sans"/>
              </a:rPr>
              <a:t>: múltiples unlock para múltiples lock sobre un mutex para que otro hilo pueda bloquearlos.</a:t>
            </a:r>
            <a:endParaRPr lang="es-MX" sz="2000" spc="-1" strike="noStrike">
              <a:solidFill>
                <a:srgbClr val="000000"/>
              </a:solidFill>
              <a:uFill>
                <a:solidFill>
                  <a:srgbClr val="ffffff"/>
                </a:solidFill>
              </a:uFill>
              <a:latin typeface="Arial"/>
            </a:endParaRPr>
          </a:p>
          <a:p>
            <a:pPr lvl="1" marL="285840" indent="-285480">
              <a:lnSpc>
                <a:spcPct val="100000"/>
              </a:lnSpc>
              <a:buClr>
                <a:srgbClr val="000000"/>
              </a:buClr>
              <a:buFont typeface="Arial"/>
              <a:buChar char="•"/>
            </a:pPr>
            <a:r>
              <a:rPr b="1" lang="es-MX" sz="1800" spc="-1" strike="noStrike">
                <a:solidFill>
                  <a:srgbClr val="000000"/>
                </a:solidFill>
                <a:uFill>
                  <a:solidFill>
                    <a:srgbClr val="ffffff"/>
                  </a:solidFill>
                </a:uFill>
                <a:latin typeface="Arial"/>
                <a:ea typeface="DejaVu Sans"/>
              </a:rPr>
              <a:t>PTHREAD_MUTEX_DEFAULT</a:t>
            </a:r>
            <a:r>
              <a:rPr lang="es-MX" sz="1800" spc="-1" strike="noStrike">
                <a:solidFill>
                  <a:srgbClr val="000000"/>
                </a:solidFill>
                <a:uFill>
                  <a:solidFill>
                    <a:srgbClr val="ffffff"/>
                  </a:solidFill>
                </a:uFill>
                <a:latin typeface="Arial"/>
                <a:ea typeface="DejaVu Sans"/>
              </a:rPr>
              <a:t>: permite mapear este tipo a cualquiero otro</a:t>
            </a:r>
            <a:endParaRPr lang="es-MX" sz="20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marL="228600" indent="-228240">
              <a:lnSpc>
                <a:spcPct val="90000"/>
              </a:lnSpc>
              <a:buClr>
                <a:srgbClr val="0070c0"/>
              </a:buClr>
              <a:buFont typeface="Arial"/>
              <a:buChar char="•"/>
            </a:pPr>
            <a:r>
              <a:rPr lang="es-MX" sz="2400" spc="-1" strike="noStrike">
                <a:solidFill>
                  <a:srgbClr val="0070c0"/>
                </a:solidFill>
                <a:uFill>
                  <a:solidFill>
                    <a:srgbClr val="ffffff"/>
                  </a:solidFill>
                </a:uFill>
                <a:latin typeface="Arial"/>
                <a:ea typeface="DejaVu Sans"/>
              </a:rPr>
              <a:t>*Ej. Mutex</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p:txBody>
      </p:sp>
    </p:spTree>
  </p:cSld>
</p:sld>
</file>

<file path=ppt/slides/slide15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80" name="CustomShape 1"/>
          <p:cNvSpPr/>
          <p:nvPr/>
        </p:nvSpPr>
        <p:spPr>
          <a:xfrm>
            <a:off x="1980720" y="273240"/>
            <a:ext cx="8229240" cy="1144800"/>
          </a:xfrm>
          <a:prstGeom prst="rect">
            <a:avLst/>
          </a:prstGeom>
          <a:noFill/>
          <a:ln>
            <a:noFill/>
          </a:ln>
        </p:spPr>
        <p:style>
          <a:lnRef idx="0"/>
          <a:fillRef idx="0"/>
          <a:effectRef idx="0"/>
          <a:fontRef idx="minor"/>
        </p:style>
        <p:txBody>
          <a:bodyPr lIns="0" rIns="0" tIns="0" bIns="0" anchor="ctr"/>
          <a:p>
            <a:pPr algn="ctr">
              <a:lnSpc>
                <a:spcPct val="100000"/>
              </a:lnSpc>
            </a:pPr>
            <a:r>
              <a:rPr lang="es-MX" sz="3990" spc="-1" strike="noStrike">
                <a:solidFill>
                  <a:srgbClr val="000000"/>
                </a:solidFill>
                <a:uFill>
                  <a:solidFill>
                    <a:srgbClr val="ffffff"/>
                  </a:solidFill>
                </a:uFill>
                <a:latin typeface="Arial"/>
                <a:ea typeface="DejaVu Sans"/>
              </a:rPr>
              <a:t>Read-Write Locks</a:t>
            </a:r>
            <a:endParaRPr lang="es-MX" sz="1800" spc="-1" strike="noStrike">
              <a:solidFill>
                <a:srgbClr val="000000"/>
              </a:solidFill>
              <a:uFill>
                <a:solidFill>
                  <a:srgbClr val="ffffff"/>
                </a:solidFill>
              </a:uFill>
              <a:latin typeface="Arial"/>
            </a:endParaRPr>
          </a:p>
        </p:txBody>
      </p:sp>
      <p:sp>
        <p:nvSpPr>
          <p:cNvPr id="781" name="CustomShape 2"/>
          <p:cNvSpPr/>
          <p:nvPr/>
        </p:nvSpPr>
        <p:spPr>
          <a:xfrm>
            <a:off x="1679040" y="1604880"/>
            <a:ext cx="8832240" cy="5252760"/>
          </a:xfrm>
          <a:prstGeom prst="rect">
            <a:avLst/>
          </a:prstGeom>
          <a:noFill/>
          <a:ln>
            <a:noFill/>
          </a:ln>
        </p:spPr>
        <p:style>
          <a:lnRef idx="0"/>
          <a:fillRef idx="0"/>
          <a:effectRef idx="0"/>
          <a:fontRef idx="minor"/>
        </p:style>
        <p:txBody>
          <a:bodyPr lIns="0" rIns="0" tIns="0" bIns="0" anchor="ctr"/>
          <a:p>
            <a:pPr marL="195840" indent="-195480">
              <a:lnSpc>
                <a:spcPct val="100000"/>
              </a:lnSpc>
              <a:buClr>
                <a:srgbClr val="000000"/>
              </a:buClr>
              <a:buSzPct val="45000"/>
              <a:buFont typeface="Symbol"/>
              <a:buChar char=""/>
            </a:pPr>
            <a:r>
              <a:rPr lang="es-MX" sz="2910" spc="-1" strike="noStrike">
                <a:solidFill>
                  <a:srgbClr val="000000"/>
                </a:solidFill>
                <a:uFill>
                  <a:solidFill>
                    <a:srgbClr val="ffffff"/>
                  </a:solidFill>
                </a:uFill>
                <a:latin typeface="Arial"/>
                <a:ea typeface="DejaVu Sans"/>
              </a:rPr>
              <a:t>pthread_rwlock_t lock;</a:t>
            </a:r>
            <a:endParaRPr lang="es-MX" sz="1800" spc="-1" strike="noStrike">
              <a:solidFill>
                <a:srgbClr val="000000"/>
              </a:solidFill>
              <a:uFill>
                <a:solidFill>
                  <a:srgbClr val="ffffff"/>
                </a:solidFill>
              </a:uFill>
              <a:latin typeface="Arial"/>
            </a:endParaRPr>
          </a:p>
          <a:p>
            <a:pPr marL="195840" indent="-195480">
              <a:lnSpc>
                <a:spcPct val="100000"/>
              </a:lnSpc>
              <a:buClr>
                <a:srgbClr val="000000"/>
              </a:buClr>
              <a:buSzPct val="45000"/>
              <a:buFont typeface="Symbol"/>
              <a:buChar char=""/>
            </a:pPr>
            <a:r>
              <a:rPr lang="es-MX" sz="2910" spc="-1" strike="noStrike">
                <a:solidFill>
                  <a:srgbClr val="000000"/>
                </a:solidFill>
                <a:uFill>
                  <a:solidFill>
                    <a:srgbClr val="ffffff"/>
                  </a:solidFill>
                </a:uFill>
                <a:latin typeface="Arial"/>
                <a:ea typeface="DejaVu Sans"/>
              </a:rPr>
              <a:t>Inicializado como pthread_rwlock_init(&amp;lock, NULL);</a:t>
            </a:r>
            <a:endParaRPr lang="es-MX" sz="1800" spc="-1" strike="noStrike">
              <a:solidFill>
                <a:srgbClr val="000000"/>
              </a:solidFill>
              <a:uFill>
                <a:solidFill>
                  <a:srgbClr val="ffffff"/>
                </a:solidFill>
              </a:uFill>
              <a:latin typeface="Arial"/>
            </a:endParaRPr>
          </a:p>
          <a:p>
            <a:pPr marL="195840" indent="-195480">
              <a:lnSpc>
                <a:spcPct val="100000"/>
              </a:lnSpc>
              <a:buClr>
                <a:srgbClr val="000000"/>
              </a:buClr>
              <a:buSzPct val="45000"/>
              <a:buFont typeface="Symbol"/>
              <a:buChar char=""/>
            </a:pPr>
            <a:r>
              <a:rPr lang="es-MX" sz="2910" spc="-1" strike="noStrike">
                <a:solidFill>
                  <a:srgbClr val="000000"/>
                </a:solidFill>
                <a:uFill>
                  <a:solidFill>
                    <a:srgbClr val="ffffff"/>
                  </a:solidFill>
                </a:uFill>
                <a:latin typeface="Arial"/>
                <a:ea typeface="DejaVu Sans"/>
              </a:rPr>
              <a:t>Provee 2 candados, uno para acceso lectura-escritura y uno para solo lectura</a:t>
            </a:r>
            <a:endParaRPr lang="es-MX" sz="1800" spc="-1" strike="noStrike">
              <a:solidFill>
                <a:srgbClr val="000000"/>
              </a:solidFill>
              <a:uFill>
                <a:solidFill>
                  <a:srgbClr val="ffffff"/>
                </a:solidFill>
              </a:uFill>
              <a:latin typeface="Arial"/>
            </a:endParaRPr>
          </a:p>
          <a:p>
            <a:pPr marL="195840" indent="-195480">
              <a:lnSpc>
                <a:spcPct val="100000"/>
              </a:lnSpc>
              <a:buClr>
                <a:srgbClr val="000000"/>
              </a:buClr>
              <a:buSzPct val="45000"/>
              <a:buFont typeface="Symbol"/>
              <a:buChar char=""/>
            </a:pPr>
            <a:r>
              <a:rPr lang="es-MX" sz="2910" spc="-1" strike="noStrike">
                <a:solidFill>
                  <a:srgbClr val="000000"/>
                </a:solidFill>
                <a:uFill>
                  <a:solidFill>
                    <a:srgbClr val="ffffff"/>
                  </a:solidFill>
                </a:uFill>
                <a:latin typeface="Arial"/>
                <a:ea typeface="DejaVu Sans"/>
              </a:rPr>
              <a:t>Bloqueo:</a:t>
            </a:r>
            <a:endParaRPr lang="es-MX" sz="1800" spc="-1" strike="noStrike">
              <a:solidFill>
                <a:srgbClr val="000000"/>
              </a:solidFill>
              <a:uFill>
                <a:solidFill>
                  <a:srgbClr val="ffffff"/>
                </a:solidFill>
              </a:uFill>
              <a:latin typeface="Arial"/>
            </a:endParaRPr>
          </a:p>
          <a:p>
            <a:pPr>
              <a:lnSpc>
                <a:spcPct val="100000"/>
              </a:lnSpc>
            </a:pPr>
            <a:r>
              <a:rPr lang="es-MX" sz="2910" spc="-1" strike="noStrike">
                <a:solidFill>
                  <a:srgbClr val="000000"/>
                </a:solidFill>
                <a:uFill>
                  <a:solidFill>
                    <a:srgbClr val="ffffff"/>
                  </a:solidFill>
                </a:uFill>
                <a:latin typeface="Arial"/>
                <a:ea typeface="DejaVu Sans"/>
              </a:rPr>
              <a:t>      </a:t>
            </a:r>
            <a:r>
              <a:rPr lang="es-MX" sz="2910" spc="-1" strike="noStrike">
                <a:solidFill>
                  <a:srgbClr val="000000"/>
                </a:solidFill>
                <a:uFill>
                  <a:solidFill>
                    <a:srgbClr val="ffffff"/>
                  </a:solidFill>
                </a:uFill>
                <a:latin typeface="Arial"/>
                <a:ea typeface="DejaVu Sans"/>
              </a:rPr>
              <a:t>pthread_rwlock_rdlock(&amp;lock); //lectura</a:t>
            </a:r>
            <a:endParaRPr lang="es-MX" sz="1800" spc="-1" strike="noStrike">
              <a:solidFill>
                <a:srgbClr val="000000"/>
              </a:solidFill>
              <a:uFill>
                <a:solidFill>
                  <a:srgbClr val="ffffff"/>
                </a:solidFill>
              </a:uFill>
              <a:latin typeface="Arial"/>
            </a:endParaRPr>
          </a:p>
          <a:p>
            <a:pPr>
              <a:lnSpc>
                <a:spcPct val="100000"/>
              </a:lnSpc>
            </a:pPr>
            <a:r>
              <a:rPr lang="es-MX" sz="2910" spc="-1" strike="noStrike">
                <a:solidFill>
                  <a:srgbClr val="000000"/>
                </a:solidFill>
                <a:uFill>
                  <a:solidFill>
                    <a:srgbClr val="ffffff"/>
                  </a:solidFill>
                </a:uFill>
                <a:latin typeface="Arial"/>
                <a:ea typeface="DejaVu Sans"/>
              </a:rPr>
              <a:t>      </a:t>
            </a:r>
            <a:r>
              <a:rPr lang="es-MX" sz="2910" spc="-1" strike="noStrike">
                <a:solidFill>
                  <a:srgbClr val="000000"/>
                </a:solidFill>
                <a:uFill>
                  <a:solidFill>
                    <a:srgbClr val="ffffff"/>
                  </a:solidFill>
                </a:uFill>
                <a:latin typeface="Arial"/>
                <a:ea typeface="DejaVu Sans"/>
              </a:rPr>
              <a:t>pthread_rwlock_wrlock(&amp;lock); //lectura/escritura</a:t>
            </a:r>
            <a:endParaRPr lang="es-MX" sz="1800" spc="-1" strike="noStrike">
              <a:solidFill>
                <a:srgbClr val="000000"/>
              </a:solidFill>
              <a:uFill>
                <a:solidFill>
                  <a:srgbClr val="ffffff"/>
                </a:solidFill>
              </a:uFill>
              <a:latin typeface="Arial"/>
            </a:endParaRPr>
          </a:p>
          <a:p>
            <a:pPr marL="195840" indent="-195480">
              <a:lnSpc>
                <a:spcPct val="100000"/>
              </a:lnSpc>
              <a:buClr>
                <a:srgbClr val="000000"/>
              </a:buClr>
              <a:buSzPct val="45000"/>
              <a:buFont typeface="Symbol"/>
              <a:buChar char=""/>
            </a:pPr>
            <a:r>
              <a:rPr lang="es-MX" sz="2910" spc="-1" strike="noStrike">
                <a:solidFill>
                  <a:srgbClr val="000000"/>
                </a:solidFill>
                <a:uFill>
                  <a:solidFill>
                    <a:srgbClr val="ffffff"/>
                  </a:solidFill>
                </a:uFill>
                <a:latin typeface="Arial"/>
                <a:ea typeface="DejaVu Sans"/>
              </a:rPr>
              <a:t>Desbloqueo: </a:t>
            </a:r>
            <a:endParaRPr lang="es-MX" sz="1800" spc="-1" strike="noStrike">
              <a:solidFill>
                <a:srgbClr val="000000"/>
              </a:solidFill>
              <a:uFill>
                <a:solidFill>
                  <a:srgbClr val="ffffff"/>
                </a:solidFill>
              </a:uFill>
              <a:latin typeface="Arial"/>
            </a:endParaRPr>
          </a:p>
          <a:p>
            <a:pPr>
              <a:lnSpc>
                <a:spcPct val="100000"/>
              </a:lnSpc>
            </a:pPr>
            <a:r>
              <a:rPr lang="es-MX" sz="2910" spc="-1" strike="noStrike">
                <a:solidFill>
                  <a:srgbClr val="000000"/>
                </a:solidFill>
                <a:uFill>
                  <a:solidFill>
                    <a:srgbClr val="ffffff"/>
                  </a:solidFill>
                </a:uFill>
                <a:latin typeface="Arial"/>
                <a:ea typeface="DejaVu Sans"/>
              </a:rPr>
              <a:t>               </a:t>
            </a:r>
            <a:r>
              <a:rPr lang="es-MX" sz="2910" spc="-1" strike="noStrike">
                <a:solidFill>
                  <a:srgbClr val="000000"/>
                </a:solidFill>
                <a:uFill>
                  <a:solidFill>
                    <a:srgbClr val="ffffff"/>
                  </a:solidFill>
                </a:uFill>
                <a:latin typeface="Arial"/>
                <a:ea typeface="DejaVu Sans"/>
              </a:rPr>
              <a:t>pthread_rwlock_unlock(&amp;lock);</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231" dur="indefinite" restart="never" nodeType="tmRoot">
          <p:childTnLst>
            <p:seq>
              <p:cTn id="232"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58"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Características de TCP (4/5)</a:t>
            </a:r>
            <a:endParaRPr lang="es-MX" sz="1800" spc="-1" strike="noStrike">
              <a:solidFill>
                <a:srgbClr val="000000"/>
              </a:solidFill>
              <a:uFill>
                <a:solidFill>
                  <a:srgbClr val="ffffff"/>
                </a:solidFill>
              </a:uFill>
              <a:latin typeface="Arial"/>
            </a:endParaRPr>
          </a:p>
        </p:txBody>
      </p:sp>
      <p:sp>
        <p:nvSpPr>
          <p:cNvPr id="359" name="CustomShape 2"/>
          <p:cNvSpPr/>
          <p:nvPr/>
        </p:nvSpPr>
        <p:spPr>
          <a:xfrm>
            <a:off x="1981080" y="1600200"/>
            <a:ext cx="8228520" cy="492408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Control de flujo del emisor y del receptor.</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Para evitar el envío de demasiados datos a la vez y la saturación de la red IP.</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TCP implementa control de flujo del emisor que, gradualmente, escala la cantidad de datos a la vez.</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Para evitar que el emisor envíe datos que el receptor no puede almacenar en buffer.</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TCP implementa control de flujo del receptor que indica la cantidad de espacio libre en el buffer del receptor.</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6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82"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Read-Write Lock</a:t>
            </a:r>
            <a:endParaRPr lang="es-MX" sz="1800" spc="-1" strike="noStrike">
              <a:solidFill>
                <a:srgbClr val="000000"/>
              </a:solidFill>
              <a:uFill>
                <a:solidFill>
                  <a:srgbClr val="ffffff"/>
                </a:solidFill>
              </a:uFill>
              <a:latin typeface="Arial"/>
            </a:endParaRPr>
          </a:p>
        </p:txBody>
      </p:sp>
      <p:sp>
        <p:nvSpPr>
          <p:cNvPr id="783" name="TextShape 2"/>
          <p:cNvSpPr txBox="1"/>
          <p:nvPr/>
        </p:nvSpPr>
        <p:spPr>
          <a:xfrm>
            <a:off x="609480" y="1604520"/>
            <a:ext cx="10972080" cy="721440"/>
          </a:xfrm>
          <a:prstGeom prst="rect">
            <a:avLst/>
          </a:prstGeom>
          <a:noFill/>
          <a:ln>
            <a:noFill/>
          </a:ln>
        </p:spPr>
        <p:txBody>
          <a:bodyPr lIns="0" rIns="0" tIns="0" bIns="0"/>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Ej. Lista.c, mutexLista.c, rwLista.c</a:t>
            </a:r>
            <a:endParaRPr lang="es-MX" sz="2800" spc="-1" strike="noStrike">
              <a:solidFill>
                <a:srgbClr val="000000"/>
              </a:solidFill>
              <a:uFill>
                <a:solidFill>
                  <a:srgbClr val="ffffff"/>
                </a:solidFill>
              </a:uFill>
              <a:latin typeface="Arial"/>
            </a:endParaRPr>
          </a:p>
        </p:txBody>
      </p:sp>
    </p:spTree>
  </p:cSld>
</p:sld>
</file>

<file path=ppt/slides/slide16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84"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Variables de condición</a:t>
            </a:r>
            <a:endParaRPr lang="es-MX" sz="1800" spc="-1" strike="noStrike">
              <a:solidFill>
                <a:srgbClr val="000000"/>
              </a:solidFill>
              <a:uFill>
                <a:solidFill>
                  <a:srgbClr val="ffffff"/>
                </a:solidFill>
              </a:uFill>
              <a:latin typeface="Arial"/>
            </a:endParaRPr>
          </a:p>
        </p:txBody>
      </p:sp>
      <p:sp>
        <p:nvSpPr>
          <p:cNvPr id="785" name="TextShape 2"/>
          <p:cNvSpPr txBox="1"/>
          <p:nvPr/>
        </p:nvSpPr>
        <p:spPr>
          <a:xfrm>
            <a:off x="609480" y="1604520"/>
            <a:ext cx="10972080" cy="4987080"/>
          </a:xfrm>
          <a:prstGeom prst="rect">
            <a:avLst/>
          </a:prstGeom>
          <a:noFill/>
          <a:ln>
            <a:noFill/>
          </a:ln>
        </p:spPr>
        <p:txBody>
          <a:bodyPr lIns="0" rIns="0" tIns="0" bIns="0"/>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pthread_cond_t c = PTHREAD_COND_INITIALIZER;</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pthread_cond_init(pthread_cond_t *, const pthread_condattr_t *);</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pthread_cond_wait(pthread_cond_t *, pthread_mutex_t *);</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pthread_cond_timedwait(pthread_cond_t *, pt hread_mutex_t *, const struct timespec *);</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pthread_cond_destroy(pthread_cond_t *);</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pthread_cond_signal(pthread_cond_t *);</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pthread_cond_broadcast(pthread_cond_t *);</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p:txBody>
      </p:sp>
    </p:spTree>
  </p:cSld>
</p:sld>
</file>

<file path=ppt/slides/slide16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86"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Atributos</a:t>
            </a:r>
            <a:endParaRPr lang="es-MX" sz="1800" spc="-1" strike="noStrike">
              <a:solidFill>
                <a:srgbClr val="000000"/>
              </a:solidFill>
              <a:uFill>
                <a:solidFill>
                  <a:srgbClr val="ffffff"/>
                </a:solidFill>
              </a:uFill>
              <a:latin typeface="Arial"/>
            </a:endParaRPr>
          </a:p>
        </p:txBody>
      </p:sp>
      <p:sp>
        <p:nvSpPr>
          <p:cNvPr id="787" name="TextShape 2"/>
          <p:cNvSpPr txBox="1"/>
          <p:nvPr/>
        </p:nvSpPr>
        <p:spPr>
          <a:xfrm>
            <a:off x="609480" y="2855520"/>
            <a:ext cx="10972080" cy="1144800"/>
          </a:xfrm>
          <a:prstGeom prst="rect">
            <a:avLst/>
          </a:prstGeom>
          <a:noFill/>
          <a:ln>
            <a:noFill/>
          </a:ln>
        </p:spPr>
        <p:txBody>
          <a:bodyPr lIns="0" rIns="0" tIns="0" bIns="0"/>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pthread_condattr_init(pthread_condattr_t *);</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pthread_condattr_getpshared(const pthread_condattr_t *, int *);</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pthread_condattr_setpshared(pthread_condattr_t *, int);</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pthread_condattr_destroy(pthread_condattr_t *);</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PTHREAD_PROCESS_PRIVATE</a:t>
            </a: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PTHREAD_PROCESS SHARED</a:t>
            </a:r>
            <a:endParaRPr lang="es-MX" sz="2800" spc="-1" strike="noStrike">
              <a:solidFill>
                <a:srgbClr val="000000"/>
              </a:solidFill>
              <a:uFill>
                <a:solidFill>
                  <a:srgbClr val="ffffff"/>
                </a:solidFill>
              </a:uFill>
              <a:latin typeface="Arial"/>
            </a:endParaRPr>
          </a:p>
          <a:p>
            <a:pPr>
              <a:lnSpc>
                <a:spcPct val="100000"/>
              </a:lnSpc>
            </a:pP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Arial"/>
                <a:ea typeface="DejaVu Sans"/>
              </a:rPr>
              <a:t>*Ej.cond1.c</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p:txBody>
      </p:sp>
    </p:spTree>
  </p:cSld>
</p:sld>
</file>

<file path=ppt/slides/slide16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88" name="TextShape 1"/>
          <p:cNvSpPr txBox="1"/>
          <p:nvPr/>
        </p:nvSpPr>
        <p:spPr>
          <a:xfrm>
            <a:off x="609480" y="273600"/>
            <a:ext cx="10972080" cy="885960"/>
          </a:xfrm>
          <a:prstGeom prst="rect">
            <a:avLst/>
          </a:prstGeom>
          <a:noFill/>
          <a:ln>
            <a:noFill/>
          </a:ln>
        </p:spPr>
        <p:txBody>
          <a:bodyPr lIns="0" rIns="0" tIns="0" bIns="0" anchor="ctr"/>
          <a:p>
            <a:pPr>
              <a:lnSpc>
                <a:spcPct val="90000"/>
              </a:lnSpc>
            </a:pPr>
            <a:r>
              <a:rPr lang="es-MX" sz="4000" spc="-1" strike="noStrike">
                <a:solidFill>
                  <a:srgbClr val="000000"/>
                </a:solidFill>
                <a:uFill>
                  <a:solidFill>
                    <a:srgbClr val="ffffff"/>
                  </a:solidFill>
                </a:uFill>
                <a:latin typeface="Arial"/>
                <a:ea typeface="DejaVu Sans"/>
              </a:rPr>
              <a:t>Semáforos  &lt;semaphore.h&gt;</a:t>
            </a:r>
            <a:endParaRPr lang="es-MX" sz="1800" spc="-1" strike="noStrike">
              <a:solidFill>
                <a:srgbClr val="000000"/>
              </a:solidFill>
              <a:uFill>
                <a:solidFill>
                  <a:srgbClr val="ffffff"/>
                </a:solidFill>
              </a:uFill>
              <a:latin typeface="Arial"/>
            </a:endParaRPr>
          </a:p>
        </p:txBody>
      </p:sp>
      <p:sp>
        <p:nvSpPr>
          <p:cNvPr id="789" name="TextShape 2"/>
          <p:cNvSpPr txBox="1"/>
          <p:nvPr/>
        </p:nvSpPr>
        <p:spPr>
          <a:xfrm>
            <a:off x="609480" y="1159920"/>
            <a:ext cx="10972080" cy="5567760"/>
          </a:xfrm>
          <a:prstGeom prst="rect">
            <a:avLst/>
          </a:prstGeom>
          <a:noFill/>
          <a:ln>
            <a:noFill/>
          </a:ln>
        </p:spPr>
        <p:txBody>
          <a:bodyPr lIns="0" rIns="0" tIns="0" bIns="0"/>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sem_t s;</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sem_init(sem_t * s, int pshared, unsigned int permits);</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sem_wait(sem_t * s);</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sem_trywait(sem_t * s);</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sem_post(sem_t * s);</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sem_close(sem_t * s);</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sem_destroy(sem_t * s);</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sem_getvalue(sem_t * s, int * v);</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sem_t *sem_open(const char * nombre, int, bandera);</a:t>
            </a:r>
            <a:endParaRPr lang="es-MX" sz="2800" spc="-1" strike="noStrike">
              <a:solidFill>
                <a:srgbClr val="000000"/>
              </a:solidFill>
              <a:uFill>
                <a:solidFill>
                  <a:srgbClr val="ffffff"/>
                </a:solidFill>
              </a:uFill>
              <a:latin typeface="Arial"/>
            </a:endParaRPr>
          </a:p>
          <a:p>
            <a:pPr>
              <a:lnSpc>
                <a:spcPct val="100000"/>
              </a:lnSpc>
            </a:pPr>
            <a:r>
              <a:rPr lang="es-MX" sz="2200" spc="-1" strike="noStrike">
                <a:solidFill>
                  <a:srgbClr val="000000"/>
                </a:solidFill>
                <a:uFill>
                  <a:solidFill>
                    <a:srgbClr val="ffffff"/>
                  </a:solidFill>
                </a:uFill>
                <a:latin typeface="Arial"/>
                <a:ea typeface="DejaVu Sans"/>
              </a:rPr>
              <a:t>   </a:t>
            </a:r>
            <a:r>
              <a:rPr lang="es-MX" sz="2200" spc="-1" strike="noStrike">
                <a:solidFill>
                  <a:srgbClr val="000000"/>
                </a:solidFill>
                <a:uFill>
                  <a:solidFill>
                    <a:srgbClr val="ffffff"/>
                  </a:solidFill>
                </a:uFill>
                <a:latin typeface="Arial"/>
                <a:ea typeface="DejaVu Sans"/>
              </a:rPr>
              <a:t>- O_CREAT: crea un semáforo con nombre si aún no existe</a:t>
            </a:r>
            <a:endParaRPr lang="es-MX" sz="2800" spc="-1" strike="noStrike">
              <a:solidFill>
                <a:srgbClr val="000000"/>
              </a:solidFill>
              <a:uFill>
                <a:solidFill>
                  <a:srgbClr val="ffffff"/>
                </a:solidFill>
              </a:uFill>
              <a:latin typeface="Arial"/>
            </a:endParaRPr>
          </a:p>
          <a:p>
            <a:pPr>
              <a:lnSpc>
                <a:spcPct val="100000"/>
              </a:lnSpc>
            </a:pPr>
            <a:r>
              <a:rPr lang="es-MX" sz="2200" spc="-1" strike="noStrike">
                <a:solidFill>
                  <a:srgbClr val="000000"/>
                </a:solidFill>
                <a:uFill>
                  <a:solidFill>
                    <a:srgbClr val="ffffff"/>
                  </a:solidFill>
                </a:uFill>
                <a:latin typeface="Arial"/>
                <a:ea typeface="DejaVu Sans"/>
              </a:rPr>
              <a:t>   </a:t>
            </a:r>
            <a:r>
              <a:rPr lang="es-MX" sz="2200" spc="-1" strike="noStrike">
                <a:solidFill>
                  <a:srgbClr val="000000"/>
                </a:solidFill>
                <a:uFill>
                  <a:solidFill>
                    <a:srgbClr val="ffffff"/>
                  </a:solidFill>
                </a:uFill>
                <a:latin typeface="Arial"/>
                <a:ea typeface="DejaVu Sans"/>
              </a:rPr>
              <a:t>- O_EXCL: Verifica la existencia y creación del semáforo respecto a otros procesos</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sem_unlink(const char *);                                               *Ej. Sem-ex2.c</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p:txBody>
      </p:sp>
    </p:spTree>
  </p:cSld>
  <p:timing>
    <p:tnLst>
      <p:par>
        <p:cTn id="233" dur="indefinite" restart="never" nodeType="tmRoot">
          <p:childTnLst>
            <p:seq>
              <p:cTn id="234" nodeType="mainSeq"/>
              <p:prevCondLst>
                <p:cond delay="0" evt="onPrev">
                  <p:tgtEl>
                    <p:sldTgt/>
                  </p:tgtEl>
                </p:cond>
              </p:prevCondLst>
              <p:nextCondLst>
                <p:cond delay="0" evt="onNext">
                  <p:tgtEl>
                    <p:sldTgt/>
                  </p:tgtEl>
                </p:cond>
              </p:nextCondLst>
            </p:seq>
          </p:childTnLst>
        </p:cTn>
      </p:par>
    </p:tnLst>
  </p:timing>
</p:sld>
</file>

<file path=ppt/slides/slide16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90"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Tuberías (pipes)  &lt;unistd.h&gt;</a:t>
            </a:r>
            <a:endParaRPr lang="es-MX" sz="1800" spc="-1" strike="noStrike">
              <a:solidFill>
                <a:srgbClr val="000000"/>
              </a:solidFill>
              <a:uFill>
                <a:solidFill>
                  <a:srgbClr val="ffffff"/>
                </a:solidFill>
              </a:uFill>
              <a:latin typeface="Arial"/>
            </a:endParaRPr>
          </a:p>
        </p:txBody>
      </p:sp>
      <p:sp>
        <p:nvSpPr>
          <p:cNvPr id="791" name="TextShape 2"/>
          <p:cNvSpPr txBox="1"/>
          <p:nvPr/>
        </p:nvSpPr>
        <p:spPr>
          <a:xfrm>
            <a:off x="1093680" y="4267440"/>
            <a:ext cx="10972080" cy="1144800"/>
          </a:xfrm>
          <a:prstGeom prst="rect">
            <a:avLst/>
          </a:prstGeom>
          <a:noFill/>
          <a:ln>
            <a:noFill/>
          </a:ln>
        </p:spPr>
        <p:txBody>
          <a:bodyPr lIns="0" rIns="0" tIns="0" bIns="0"/>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fd[2];   //fd[0]=lectura;   fd[1]=escritura</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pipe(int pipefd[2]);     //retorna 0 ó -1</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read(int fd, const void * b, size_t tam);</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 write(int fd, const void *b, size_t tam);</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a:lnSpc>
                <a:spcPct val="100000"/>
              </a:lnSpc>
            </a:pPr>
            <a:r>
              <a:rPr lang="es-MX" sz="2400" spc="-1" strike="noStrike">
                <a:solidFill>
                  <a:srgbClr val="0070c0"/>
                </a:solidFill>
                <a:uFill>
                  <a:solidFill>
                    <a:srgbClr val="ffffff"/>
                  </a:solidFill>
                </a:uFill>
                <a:latin typeface="Arial"/>
                <a:ea typeface="DejaVu Sans"/>
              </a:rPr>
              <a:t>*Ej. pipe.c</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p:txBody>
      </p:sp>
    </p:spTree>
  </p:cSld>
  <p:timing>
    <p:tnLst>
      <p:par>
        <p:cTn id="235" dur="indefinite" restart="never" nodeType="tmRoot">
          <p:childTnLst>
            <p:seq>
              <p:cTn id="236" nodeType="mainSeq"/>
              <p:prevCondLst>
                <p:cond delay="0" evt="onPrev">
                  <p:tgtEl>
                    <p:sldTgt/>
                  </p:tgtEl>
                </p:cond>
              </p:prevCondLst>
              <p:nextCondLst>
                <p:cond delay="0" evt="onNext">
                  <p:tgtEl>
                    <p:sldTgt/>
                  </p:tgtEl>
                </p:cond>
              </p:nextCondLst>
            </p:seq>
          </p:childTnLst>
        </p:cTn>
      </p:par>
    </p:tnLst>
  </p:timing>
</p:sld>
</file>

<file path=ppt/slides/slide16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92" name="TextShape 1"/>
          <p:cNvSpPr txBox="1"/>
          <p:nvPr/>
        </p:nvSpPr>
        <p:spPr>
          <a:xfrm>
            <a:off x="488520" y="65016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Desventaja</a:t>
            </a:r>
            <a:endParaRPr lang="es-MX" sz="1800" spc="-1" strike="noStrike">
              <a:solidFill>
                <a:srgbClr val="000000"/>
              </a:solidFill>
              <a:uFill>
                <a:solidFill>
                  <a:srgbClr val="ffffff"/>
                </a:solidFill>
              </a:uFill>
              <a:latin typeface="Arial"/>
            </a:endParaRPr>
          </a:p>
        </p:txBody>
      </p:sp>
      <p:sp>
        <p:nvSpPr>
          <p:cNvPr id="793" name="TextShape 2"/>
          <p:cNvSpPr txBox="1"/>
          <p:nvPr/>
        </p:nvSpPr>
        <p:spPr>
          <a:xfrm>
            <a:off x="488520" y="3016800"/>
            <a:ext cx="10972080" cy="1144800"/>
          </a:xfrm>
          <a:prstGeom prst="rect">
            <a:avLst/>
          </a:prstGeom>
          <a:noFill/>
          <a:ln>
            <a:noFill/>
          </a:ln>
        </p:spPr>
        <p:txBody>
          <a:bodyPr lIns="0" rIns="0" tIns="0" bIns="0"/>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El descriptor del pipe solo existe mientras exista el proceso (no son persistentes)</a:t>
            </a:r>
            <a:endParaRPr lang="es-MX" sz="2800" spc="-1" strike="noStrike">
              <a:solidFill>
                <a:srgbClr val="000000"/>
              </a:solidFill>
              <a:uFill>
                <a:solidFill>
                  <a:srgbClr val="ffffff"/>
                </a:solidFill>
              </a:uFill>
              <a:latin typeface="Arial"/>
            </a:endParaRPr>
          </a:p>
        </p:txBody>
      </p:sp>
    </p:spTree>
  </p:cSld>
  <p:timing>
    <p:tnLst>
      <p:par>
        <p:cTn id="237" dur="indefinite" restart="never" nodeType="tmRoot">
          <p:childTnLst>
            <p:seq>
              <p:cTn id="238" nodeType="mainSeq"/>
              <p:prevCondLst>
                <p:cond delay="0" evt="onPrev">
                  <p:tgtEl>
                    <p:sldTgt/>
                  </p:tgtEl>
                </p:cond>
              </p:prevCondLst>
              <p:nextCondLst>
                <p:cond delay="0" evt="onNext">
                  <p:tgtEl>
                    <p:sldTgt/>
                  </p:tgtEl>
                </p:cond>
              </p:nextCondLst>
            </p:seq>
          </p:childTnLst>
        </p:cTn>
      </p:par>
    </p:tnLst>
  </p:timing>
</p:sld>
</file>

<file path=ppt/slides/slide16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94"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Pipe con nombre (persistentes) </a:t>
            </a:r>
            <a:endParaRPr lang="es-MX" sz="1800" spc="-1" strike="noStrike">
              <a:solidFill>
                <a:srgbClr val="000000"/>
              </a:solidFill>
              <a:uFill>
                <a:solidFill>
                  <a:srgbClr val="ffffff"/>
                </a:solidFill>
              </a:uFill>
              <a:latin typeface="Arial"/>
            </a:endParaRPr>
          </a:p>
        </p:txBody>
      </p:sp>
      <p:sp>
        <p:nvSpPr>
          <p:cNvPr id="795" name="TextShape 2"/>
          <p:cNvSpPr txBox="1"/>
          <p:nvPr/>
        </p:nvSpPr>
        <p:spPr>
          <a:xfrm>
            <a:off x="609480" y="1604520"/>
            <a:ext cx="10972080" cy="4943880"/>
          </a:xfrm>
          <a:prstGeom prst="rect">
            <a:avLst/>
          </a:prstGeom>
          <a:noFill/>
          <a:ln>
            <a:noFill/>
          </a:ln>
        </p:spPr>
        <p:txBody>
          <a:bodyPr lIns="0" rIns="0" tIns="0" bIns="0"/>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#include &lt;sys/types.h&gt;#include &lt;sys/stat.h&gt;</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Creación de pipe:</a:t>
            </a:r>
            <a:endParaRPr lang="es-MX" sz="2800" spc="-1" strike="noStrike">
              <a:solidFill>
                <a:srgbClr val="000000"/>
              </a:solidFill>
              <a:uFill>
                <a:solidFill>
                  <a:srgbClr val="ffffff"/>
                </a:solidFill>
              </a:uFill>
              <a:latin typeface="Arial"/>
            </a:endParaRPr>
          </a:p>
          <a:p>
            <a:pPr>
              <a:lnSpc>
                <a:spcPct val="100000"/>
              </a:lnSpc>
            </a:pPr>
            <a:r>
              <a:rPr lang="es-MX" sz="2800" spc="-1" strike="noStrike">
                <a:solidFill>
                  <a:srgbClr val="000000"/>
                </a:solidFill>
                <a:uFill>
                  <a:solidFill>
                    <a:srgbClr val="ffffff"/>
                  </a:solidFill>
                </a:uFill>
                <a:latin typeface="Arial"/>
                <a:ea typeface="DejaVu Sans"/>
              </a:rPr>
              <a:t>   </a:t>
            </a:r>
            <a:r>
              <a:rPr lang="es-MX" sz="2800" spc="-1" strike="noStrike">
                <a:solidFill>
                  <a:srgbClr val="000000"/>
                </a:solidFill>
                <a:uFill>
                  <a:solidFill>
                    <a:srgbClr val="ffffff"/>
                  </a:solidFill>
                </a:uFill>
                <a:latin typeface="Arial"/>
                <a:ea typeface="DejaVu Sans"/>
              </a:rPr>
              <a:t>int mkfifo(const char *pathname, mode_t mode); //devuelve 0</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Una vez creado el FIFO, éste debe ser abierto para lectura /escritura en ambos extremos al mismo tiempo (lectura sin escritura o viceversa se bloqueará).</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Ej. </a:t>
            </a:r>
            <a:endParaRPr lang="es-MX" sz="2800" spc="-1" strike="noStrike">
              <a:solidFill>
                <a:srgbClr val="000000"/>
              </a:solidFill>
              <a:uFill>
                <a:solidFill>
                  <a:srgbClr val="ffffff"/>
                </a:solidFill>
              </a:uFill>
              <a:latin typeface="Arial"/>
            </a:endParaRPr>
          </a:p>
          <a:p>
            <a:pPr>
              <a:lnSpc>
                <a:spcPct val="100000"/>
              </a:lnSpc>
            </a:pPr>
            <a:r>
              <a:rPr lang="es-MX" sz="2800" spc="-1" strike="noStrike">
                <a:solidFill>
                  <a:srgbClr val="000000"/>
                </a:solidFill>
                <a:uFill>
                  <a:solidFill>
                    <a:srgbClr val="ffffff"/>
                  </a:solidFill>
                </a:uFill>
                <a:latin typeface="Arial"/>
                <a:ea typeface="DejaVu Sans"/>
              </a:rPr>
              <a:t>  </a:t>
            </a:r>
            <a:r>
              <a:rPr lang="es-MX" sz="2800" spc="-1" strike="noStrike">
                <a:solidFill>
                  <a:srgbClr val="000000"/>
                </a:solidFill>
                <a:uFill>
                  <a:solidFill>
                    <a:srgbClr val="ffffff"/>
                  </a:solidFill>
                </a:uFill>
                <a:latin typeface="Arial"/>
                <a:ea typeface="DejaVu Sans"/>
              </a:rPr>
              <a:t>char pipeName[ ] = "/tmp/pipe";</a:t>
            </a:r>
            <a:endParaRPr lang="es-MX" sz="2800" spc="-1" strike="noStrike">
              <a:solidFill>
                <a:srgbClr val="000000"/>
              </a:solidFill>
              <a:uFill>
                <a:solidFill>
                  <a:srgbClr val="ffffff"/>
                </a:solidFill>
              </a:uFill>
              <a:latin typeface="Arial"/>
            </a:endParaRPr>
          </a:p>
          <a:p>
            <a:pPr>
              <a:lnSpc>
                <a:spcPct val="100000"/>
              </a:lnSpc>
            </a:pPr>
            <a:r>
              <a:rPr lang="es-MX" sz="2800" spc="-1" strike="noStrike">
                <a:solidFill>
                  <a:srgbClr val="000000"/>
                </a:solidFill>
                <a:uFill>
                  <a:solidFill>
                    <a:srgbClr val="ffffff"/>
                  </a:solidFill>
                </a:uFill>
                <a:latin typeface="Arial"/>
                <a:ea typeface="DejaVu Sans"/>
              </a:rPr>
              <a:t>  </a:t>
            </a:r>
            <a:r>
              <a:rPr lang="es-MX" sz="2800" spc="-1" strike="noStrike">
                <a:solidFill>
                  <a:srgbClr val="000000"/>
                </a:solidFill>
                <a:uFill>
                  <a:solidFill>
                    <a:srgbClr val="ffffff"/>
                  </a:solidFill>
                </a:uFill>
                <a:latin typeface="Arial"/>
                <a:ea typeface="DejaVu Sans"/>
              </a:rPr>
              <a:t>int ret_val = mkfifo(pipeName, 0666);</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p:txBody>
      </p:sp>
    </p:spTree>
  </p:cSld>
  <p:timing>
    <p:tnLst>
      <p:par>
        <p:cTn id="239" dur="indefinite" restart="never" nodeType="tmRoot">
          <p:childTnLst>
            <p:seq>
              <p:cTn id="240" nodeType="mainSeq"/>
              <p:prevCondLst>
                <p:cond delay="0" evt="onPrev">
                  <p:tgtEl>
                    <p:sldTgt/>
                  </p:tgtEl>
                </p:cond>
              </p:prevCondLst>
              <p:nextCondLst>
                <p:cond delay="0" evt="onNext">
                  <p:tgtEl>
                    <p:sldTgt/>
                  </p:tgtEl>
                </p:cond>
              </p:nextCondLst>
            </p:seq>
          </p:childTnLst>
        </p:cTn>
      </p:par>
    </p:tnLst>
  </p:timing>
</p:sld>
</file>

<file path=ppt/slides/slide16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96"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Modos </a:t>
            </a:r>
            <a:endParaRPr lang="es-MX" sz="1800" spc="-1" strike="noStrike">
              <a:solidFill>
                <a:srgbClr val="000000"/>
              </a:solidFill>
              <a:uFill>
                <a:solidFill>
                  <a:srgbClr val="ffffff"/>
                </a:solidFill>
              </a:uFill>
              <a:latin typeface="Arial"/>
            </a:endParaRPr>
          </a:p>
        </p:txBody>
      </p:sp>
      <p:sp>
        <p:nvSpPr>
          <p:cNvPr id="797" name="TextShape 2"/>
          <p:cNvSpPr txBox="1"/>
          <p:nvPr/>
        </p:nvSpPr>
        <p:spPr>
          <a:xfrm>
            <a:off x="488520" y="2232360"/>
            <a:ext cx="10972080" cy="4087440"/>
          </a:xfrm>
          <a:prstGeom prst="rect">
            <a:avLst/>
          </a:prstGeom>
          <a:noFill/>
          <a:ln>
            <a:noFill/>
          </a:ln>
        </p:spPr>
        <p:txBody>
          <a:bodyPr lIns="0" rIns="0" tIns="0" bIns="0"/>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Dependen de la máscara de usuario utilizada(umask) (/etc/bashrc ó /etc/profile)</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Esta máscara es un número octal de 4 dígitos y ayuda a determinar el permiso de un archivo recién creado (RWX).</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Por default se utiliza la máscara 0022 para usuario root y 0002 para usuarios regulares.</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Para los directorios, los permisos de base son 0777 (rwxrwxrwx) y para los archivos son 0666 (rw-rw-rw).</a:t>
            </a:r>
            <a:endParaRPr lang="es-MX" sz="2800" spc="-1" strike="noStrike">
              <a:solidFill>
                <a:srgbClr val="000000"/>
              </a:solidFill>
              <a:uFill>
                <a:solidFill>
                  <a:srgbClr val="ffffff"/>
                </a:solidFill>
              </a:uFill>
              <a:latin typeface="Arial"/>
            </a:endParaRPr>
          </a:p>
        </p:txBody>
      </p:sp>
    </p:spTree>
  </p:cSld>
  <p:timing>
    <p:tnLst>
      <p:par>
        <p:cTn id="241" dur="indefinite" restart="never" nodeType="tmRoot">
          <p:childTnLst>
            <p:seq>
              <p:cTn id="242" nodeType="mainSeq"/>
              <p:prevCondLst>
                <p:cond delay="0" evt="onPrev">
                  <p:tgtEl>
                    <p:sldTgt/>
                  </p:tgtEl>
                </p:cond>
              </p:prevCondLst>
              <p:nextCondLst>
                <p:cond delay="0" evt="onNext">
                  <p:tgtEl>
                    <p:sldTgt/>
                  </p:tgtEl>
                </p:cond>
              </p:nextCondLst>
            </p:seq>
          </p:childTnLst>
        </p:cTn>
      </p:par>
    </p:tnLst>
  </p:timing>
</p:sld>
</file>

<file path=ppt/slides/slide16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98"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Cálculo de permisos para directorios</a:t>
            </a:r>
            <a:endParaRPr lang="es-MX" sz="1800" spc="-1" strike="noStrike">
              <a:solidFill>
                <a:srgbClr val="000000"/>
              </a:solidFill>
              <a:uFill>
                <a:solidFill>
                  <a:srgbClr val="ffffff"/>
                </a:solidFill>
              </a:uFill>
              <a:latin typeface="Arial"/>
            </a:endParaRPr>
          </a:p>
        </p:txBody>
      </p:sp>
      <p:sp>
        <p:nvSpPr>
          <p:cNvPr id="799" name="TextShape 2"/>
          <p:cNvSpPr txBox="1"/>
          <p:nvPr/>
        </p:nvSpPr>
        <p:spPr>
          <a:xfrm>
            <a:off x="609480" y="2622240"/>
            <a:ext cx="10972080" cy="4020480"/>
          </a:xfrm>
          <a:prstGeom prst="rect">
            <a:avLst/>
          </a:prstGeom>
          <a:noFill/>
          <a:ln>
            <a:noFill/>
          </a:ln>
        </p:spPr>
        <p:txBody>
          <a:bodyPr lIns="0" rIns="0" tIns="0" bIns="0"/>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Para calcular los permisos de los directorios para un valor umask de 022 (usuario root):</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Default permission: 777</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Subtract umask value: 022 (-)</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Directory permission: 755 (usuario,grupo,otros)</a:t>
            </a:r>
            <a:endParaRPr lang="es-MX" sz="2800" spc="-1" strike="noStrike">
              <a:solidFill>
                <a:srgbClr val="000000"/>
              </a:solidFill>
              <a:uFill>
                <a:solidFill>
                  <a:srgbClr val="ffffff"/>
                </a:solidFill>
              </a:uFill>
              <a:latin typeface="Arial"/>
            </a:endParaRPr>
          </a:p>
        </p:txBody>
      </p:sp>
    </p:spTree>
  </p:cSld>
  <p:timing>
    <p:tnLst>
      <p:par>
        <p:cTn id="243" dur="indefinite" restart="never" nodeType="tmRoot">
          <p:childTnLst>
            <p:seq>
              <p:cTn id="244" nodeType="mainSeq"/>
              <p:prevCondLst>
                <p:cond delay="0" evt="onPrev">
                  <p:tgtEl>
                    <p:sldTgt/>
                  </p:tgtEl>
                </p:cond>
              </p:prevCondLst>
              <p:nextCondLst>
                <p:cond delay="0" evt="onNext">
                  <p:tgtEl>
                    <p:sldTgt/>
                  </p:tgtEl>
                </p:cond>
              </p:nextCondLst>
            </p:seq>
          </p:childTnLst>
        </p:cTn>
      </p:par>
    </p:tnLst>
  </p:timing>
</p:sld>
</file>

<file path=ppt/slides/slide16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00"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Cálculo de permisos para archivos</a:t>
            </a:r>
            <a:endParaRPr lang="es-MX" sz="1800" spc="-1" strike="noStrike">
              <a:solidFill>
                <a:srgbClr val="000000"/>
              </a:solidFill>
              <a:uFill>
                <a:solidFill>
                  <a:srgbClr val="ffffff"/>
                </a:solidFill>
              </a:uFill>
              <a:latin typeface="Arial"/>
            </a:endParaRPr>
          </a:p>
        </p:txBody>
      </p:sp>
      <p:sp>
        <p:nvSpPr>
          <p:cNvPr id="801" name="TextShape 2"/>
          <p:cNvSpPr txBox="1"/>
          <p:nvPr/>
        </p:nvSpPr>
        <p:spPr>
          <a:xfrm>
            <a:off x="609480" y="2810520"/>
            <a:ext cx="10972080" cy="3805200"/>
          </a:xfrm>
          <a:prstGeom prst="rect">
            <a:avLst/>
          </a:prstGeom>
          <a:noFill/>
          <a:ln>
            <a:noFill/>
          </a:ln>
        </p:spPr>
        <p:txBody>
          <a:bodyPr lIns="0" rIns="0" tIns="0" bIns="0"/>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Para calcular los permisos de los archivos para un valor umask de 022 (usuario root):</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Default permission: 666</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Subtract umask value: 022 (-)</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File permission: 644</a:t>
            </a:r>
            <a:endParaRPr lang="es-MX" sz="2800" spc="-1" strike="noStrike">
              <a:solidFill>
                <a:srgbClr val="000000"/>
              </a:solidFill>
              <a:uFill>
                <a:solidFill>
                  <a:srgbClr val="ffffff"/>
                </a:solidFill>
              </a:uFill>
              <a:latin typeface="Arial"/>
            </a:endParaRPr>
          </a:p>
        </p:txBody>
      </p:sp>
    </p:spTree>
  </p:cSld>
  <p:timing>
    <p:tnLst>
      <p:par>
        <p:cTn id="245" dur="indefinite" restart="never" nodeType="tmRoot">
          <p:childTnLst>
            <p:seq>
              <p:cTn id="246"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60"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Características de TCP (5/5)</a:t>
            </a:r>
            <a:endParaRPr lang="es-MX" sz="1800" spc="-1" strike="noStrike">
              <a:solidFill>
                <a:srgbClr val="000000"/>
              </a:solidFill>
              <a:uFill>
                <a:solidFill>
                  <a:srgbClr val="ffffff"/>
                </a:solidFill>
              </a:uFill>
              <a:latin typeface="Arial"/>
            </a:endParaRPr>
          </a:p>
        </p:txBody>
      </p:sp>
      <p:sp>
        <p:nvSpPr>
          <p:cNvPr id="361" name="CustomShape 2"/>
          <p:cNvSpPr/>
          <p:nvPr/>
        </p:nvSpPr>
        <p:spPr>
          <a:xfrm>
            <a:off x="1981080" y="1600200"/>
            <a:ext cx="8290080" cy="2259720"/>
          </a:xfrm>
          <a:prstGeom prst="rect">
            <a:avLst/>
          </a:prstGeom>
          <a:noFill/>
          <a:ln>
            <a:noFill/>
          </a:ln>
        </p:spPr>
        <p:style>
          <a:lnRef idx="0"/>
          <a:fillRef idx="0"/>
          <a:effectRef idx="0"/>
          <a:fontRef idx="minor"/>
        </p:style>
        <p:txBody>
          <a:bodyPr lIns="90000" rIns="90000" tIns="45000" bIns="45000"/>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Entrega de uno a uno</a:t>
            </a:r>
            <a:endParaRPr lang="es-MX" sz="1800" spc="-1" strike="noStrike">
              <a:solidFill>
                <a:srgbClr val="000000"/>
              </a:solidFill>
              <a:uFill>
                <a:solidFill>
                  <a:srgbClr val="ffffff"/>
                </a:solidFill>
              </a:uFill>
              <a:latin typeface="Arial"/>
            </a:endParaRPr>
          </a:p>
          <a:p>
            <a:pPr lvl="2" marL="914400" indent="-216000">
              <a:lnSpc>
                <a:spcPct val="90000"/>
              </a:lnSpc>
              <a:buClr>
                <a:srgbClr val="000000"/>
              </a:buClr>
              <a:buFont typeface="Arial"/>
              <a:buChar char="•"/>
            </a:pPr>
            <a:r>
              <a:rPr lang="es-MX" sz="2000" spc="-1" strike="noStrike">
                <a:solidFill>
                  <a:srgbClr val="000000"/>
                </a:solidFill>
                <a:uFill>
                  <a:solidFill>
                    <a:srgbClr val="ffffff"/>
                  </a:solidFill>
                </a:uFill>
                <a:latin typeface="Calibri"/>
                <a:ea typeface="DejaVu Sans"/>
              </a:rPr>
              <a:t>Las conexiones de TCP son un circuito lógico punto a punto entre dos protocolos de la capa de Aplicación.</a:t>
            </a:r>
            <a:endParaRPr lang="es-MX" sz="1800" spc="-1" strike="noStrike">
              <a:solidFill>
                <a:srgbClr val="000000"/>
              </a:solidFill>
              <a:uFill>
                <a:solidFill>
                  <a:srgbClr val="ffffff"/>
                </a:solidFill>
              </a:uFill>
              <a:latin typeface="Arial"/>
            </a:endParaRPr>
          </a:p>
          <a:p>
            <a:pPr lvl="2" marL="914400" indent="-216000">
              <a:lnSpc>
                <a:spcPct val="90000"/>
              </a:lnSpc>
              <a:buClr>
                <a:srgbClr val="000000"/>
              </a:buClr>
              <a:buFont typeface="Arial"/>
              <a:buChar char="•"/>
            </a:pPr>
            <a:r>
              <a:rPr lang="es-MX" sz="2000" spc="-1" strike="noStrike">
                <a:solidFill>
                  <a:srgbClr val="000000"/>
                </a:solidFill>
                <a:uFill>
                  <a:solidFill>
                    <a:srgbClr val="ffffff"/>
                  </a:solidFill>
                </a:uFill>
                <a:latin typeface="Calibri"/>
                <a:ea typeface="DejaVu Sans"/>
              </a:rPr>
              <a:t>TCP no proporciona un servicio de uno a varios.</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362" name="CustomShape 3"/>
          <p:cNvSpPr/>
          <p:nvPr/>
        </p:nvSpPr>
        <p:spPr>
          <a:xfrm>
            <a:off x="2351520" y="4293000"/>
            <a:ext cx="7487640" cy="2192040"/>
          </a:xfrm>
          <a:prstGeom prst="rect">
            <a:avLst/>
          </a:prstGeom>
          <a:noFill/>
          <a:ln>
            <a:solidFill>
              <a:srgbClr val="1f497d"/>
            </a:solidFill>
          </a:ln>
        </p:spPr>
        <p:style>
          <a:lnRef idx="0"/>
          <a:fillRef idx="0"/>
          <a:effectRef idx="0"/>
          <a:fontRef idx="minor"/>
        </p:style>
        <p:txBody>
          <a:bodyPr lIns="90000" rIns="90000" tIns="45000" bIns="45000"/>
          <a:p>
            <a:pPr>
              <a:lnSpc>
                <a:spcPct val="100000"/>
              </a:lnSpc>
            </a:pPr>
            <a:r>
              <a:rPr lang="es-MX" sz="2400" spc="-1" strike="noStrike">
                <a:solidFill>
                  <a:srgbClr val="000000"/>
                </a:solidFill>
                <a:uFill>
                  <a:solidFill>
                    <a:srgbClr val="ffffff"/>
                  </a:solidFill>
                </a:uFill>
                <a:latin typeface="Calibri"/>
                <a:ea typeface="DejaVu Sans"/>
              </a:rPr>
              <a:t>Normalmente, TCP se utiliza cuando el protocolo de la capa de aplicación requiere un servicio de transferencia de datos confiable y el protocolo de aplicación no proporciona este tipo de servicio.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7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02"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Apertura de pipe</a:t>
            </a:r>
            <a:endParaRPr lang="es-MX" sz="1800" spc="-1" strike="noStrike">
              <a:solidFill>
                <a:srgbClr val="000000"/>
              </a:solidFill>
              <a:uFill>
                <a:solidFill>
                  <a:srgbClr val="ffffff"/>
                </a:solidFill>
              </a:uFill>
              <a:latin typeface="Arial"/>
            </a:endParaRPr>
          </a:p>
        </p:txBody>
      </p:sp>
      <p:sp>
        <p:nvSpPr>
          <p:cNvPr id="803" name="TextShape 2"/>
          <p:cNvSpPr txBox="1"/>
          <p:nvPr/>
        </p:nvSpPr>
        <p:spPr>
          <a:xfrm>
            <a:off x="501840" y="1922760"/>
            <a:ext cx="10972080" cy="3522600"/>
          </a:xfrm>
          <a:prstGeom prst="rect">
            <a:avLst/>
          </a:prstGeom>
          <a:noFill/>
          <a:ln>
            <a:noFill/>
          </a:ln>
        </p:spPr>
        <p:txBody>
          <a:bodyPr lIns="0" rIns="0" tIns="0" bIns="0"/>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 </a:t>
            </a:r>
            <a:r>
              <a:rPr lang="es-MX" sz="2800" spc="-1" strike="noStrike">
                <a:solidFill>
                  <a:srgbClr val="000000"/>
                </a:solidFill>
                <a:uFill>
                  <a:solidFill>
                    <a:srgbClr val="ffffff"/>
                  </a:solidFill>
                </a:uFill>
                <a:latin typeface="Arial"/>
                <a:ea typeface="DejaVu Sans"/>
              </a:rPr>
              <a:t>int open(const char *pathname, int flags); </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 devuelve el descriptor de archivo o -1 en caso de error</a:t>
            </a:r>
            <a:endParaRPr lang="es-MX" sz="2800" spc="-1" strike="noStrike">
              <a:solidFill>
                <a:srgbClr val="000000"/>
              </a:solidFill>
              <a:uFill>
                <a:solidFill>
                  <a:srgbClr val="ffffff"/>
                </a:solidFill>
              </a:uFill>
              <a:latin typeface="Arial"/>
            </a:endParaRPr>
          </a:p>
          <a:p>
            <a:pPr>
              <a:lnSpc>
                <a:spcPct val="90000"/>
              </a:lnSpc>
            </a:pPr>
            <a:r>
              <a:rPr lang="es-MX" sz="2800" spc="-1" strike="noStrike">
                <a:solidFill>
                  <a:srgbClr val="000000"/>
                </a:solidFill>
                <a:uFill>
                  <a:solidFill>
                    <a:srgbClr val="ffffff"/>
                  </a:solidFill>
                </a:uFill>
                <a:latin typeface="Arial"/>
                <a:ea typeface="DejaVu Sans"/>
              </a:rPr>
              <a:t>Flags: O_RDONLY, O_WRONLY, </a:t>
            </a:r>
            <a:r>
              <a:rPr lang="es-MX" sz="2800" spc="-1" strike="noStrike">
                <a:solidFill>
                  <a:srgbClr val="000000"/>
                </a:solidFill>
                <a:uFill>
                  <a:solidFill>
                    <a:srgbClr val="ffffff"/>
                  </a:solidFill>
                </a:uFill>
                <a:latin typeface="Arial"/>
                <a:ea typeface="DejaVu Sans"/>
              </a:rPr>
              <a:t>O_RDWR</a:t>
            </a:r>
            <a:r>
              <a:rPr lang="es-MX" sz="2800" spc="-1" strike="noStrike">
                <a:solidFill>
                  <a:srgbClr val="000000"/>
                </a:solidFill>
                <a:uFill>
                  <a:solidFill>
                    <a:srgbClr val="ffffff"/>
                  </a:solidFill>
                </a:uFill>
                <a:latin typeface="Arial"/>
                <a:ea typeface="DejaVu Sans"/>
              </a:rPr>
              <a:t>, O_NONBLOCK</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Ej.</a:t>
            </a:r>
            <a:endParaRPr lang="es-MX" sz="2800" spc="-1" strike="noStrike">
              <a:solidFill>
                <a:srgbClr val="000000"/>
              </a:solidFill>
              <a:uFill>
                <a:solidFill>
                  <a:srgbClr val="ffffff"/>
                </a:solidFill>
              </a:uFill>
              <a:latin typeface="Arial"/>
            </a:endParaRPr>
          </a:p>
          <a:p>
            <a:pPr>
              <a:lnSpc>
                <a:spcPct val="100000"/>
              </a:lnSpc>
            </a:pPr>
            <a:r>
              <a:rPr lang="es-MX" sz="2800" spc="-1" strike="noStrike">
                <a:solidFill>
                  <a:srgbClr val="000000"/>
                </a:solidFill>
                <a:uFill>
                  <a:solidFill>
                    <a:srgbClr val="ffffff"/>
                  </a:solidFill>
                </a:uFill>
                <a:latin typeface="Arial"/>
                <a:ea typeface="DejaVu Sans"/>
              </a:rPr>
              <a:t> </a:t>
            </a:r>
            <a:r>
              <a:rPr lang="es-MX" sz="2800" spc="-1" strike="noStrike">
                <a:solidFill>
                  <a:srgbClr val="000000"/>
                </a:solidFill>
                <a:uFill>
                  <a:solidFill>
                    <a:srgbClr val="ffffff"/>
                  </a:solidFill>
                </a:uFill>
                <a:latin typeface="Arial"/>
                <a:ea typeface="DejaVu Sans"/>
              </a:rPr>
              <a:t>int readFd = open(pipeName, O_RDONLY|O_NONBLOCK);</a:t>
            </a:r>
            <a:endParaRPr lang="es-MX" sz="2800" spc="-1" strike="noStrike">
              <a:solidFill>
                <a:srgbClr val="000000"/>
              </a:solidFill>
              <a:uFill>
                <a:solidFill>
                  <a:srgbClr val="ffffff"/>
                </a:solidFill>
              </a:uFill>
              <a:latin typeface="Arial"/>
            </a:endParaRPr>
          </a:p>
          <a:p>
            <a:pPr>
              <a:lnSpc>
                <a:spcPct val="100000"/>
              </a:lnSpc>
            </a:pPr>
            <a:r>
              <a:rPr lang="es-MX" sz="2800" spc="-1" strike="noStrike">
                <a:solidFill>
                  <a:srgbClr val="000000"/>
                </a:solidFill>
                <a:uFill>
                  <a:solidFill>
                    <a:srgbClr val="ffffff"/>
                  </a:solidFill>
                </a:uFill>
                <a:latin typeface="Arial"/>
                <a:ea typeface="DejaVu Sans"/>
              </a:rPr>
              <a:t> </a:t>
            </a:r>
            <a:r>
              <a:rPr lang="es-MX" sz="2800" spc="-1" strike="noStrike">
                <a:solidFill>
                  <a:srgbClr val="000000"/>
                </a:solidFill>
                <a:uFill>
                  <a:solidFill>
                    <a:srgbClr val="ffffff"/>
                  </a:solidFill>
                </a:uFill>
                <a:latin typeface="Arial"/>
                <a:ea typeface="DejaVu Sans"/>
              </a:rPr>
              <a:t>int writeFd = open(pipeName, O_WRONLY|O_NONBLOCK);</a:t>
            </a:r>
            <a:endParaRPr lang="es-MX" sz="2800" spc="-1" strike="noStrike">
              <a:solidFill>
                <a:srgbClr val="000000"/>
              </a:solidFill>
              <a:uFill>
                <a:solidFill>
                  <a:srgbClr val="ffffff"/>
                </a:solidFill>
              </a:uFill>
              <a:latin typeface="Arial"/>
            </a:endParaRPr>
          </a:p>
        </p:txBody>
      </p:sp>
    </p:spTree>
  </p:cSld>
  <p:timing>
    <p:tnLst>
      <p:par>
        <p:cTn id="247" dur="indefinite" restart="never" nodeType="tmRoot">
          <p:childTnLst>
            <p:seq>
              <p:cTn id="248" nodeType="mainSeq"/>
              <p:prevCondLst>
                <p:cond delay="0" evt="onPrev">
                  <p:tgtEl>
                    <p:sldTgt/>
                  </p:tgtEl>
                </p:cond>
              </p:prevCondLst>
              <p:nextCondLst>
                <p:cond delay="0" evt="onNext">
                  <p:tgtEl>
                    <p:sldTgt/>
                  </p:tgtEl>
                </p:cond>
              </p:nextCondLst>
            </p:seq>
          </p:childTnLst>
        </p:cTn>
      </p:par>
    </p:tnLst>
  </p:timing>
</p:sld>
</file>

<file path=ppt/slides/slide17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04"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Cierre y destrucción de pipe</a:t>
            </a:r>
            <a:endParaRPr lang="es-MX" sz="1800" spc="-1" strike="noStrike">
              <a:solidFill>
                <a:srgbClr val="000000"/>
              </a:solidFill>
              <a:uFill>
                <a:solidFill>
                  <a:srgbClr val="ffffff"/>
                </a:solidFill>
              </a:uFill>
              <a:latin typeface="Arial"/>
            </a:endParaRPr>
          </a:p>
        </p:txBody>
      </p:sp>
      <p:sp>
        <p:nvSpPr>
          <p:cNvPr id="805" name="TextShape 2"/>
          <p:cNvSpPr txBox="1"/>
          <p:nvPr/>
        </p:nvSpPr>
        <p:spPr>
          <a:xfrm>
            <a:off x="609480" y="1604520"/>
            <a:ext cx="10972080" cy="3976920"/>
          </a:xfrm>
          <a:prstGeom prst="rect">
            <a:avLst/>
          </a:prstGeom>
          <a:noFill/>
          <a:ln>
            <a:noFill/>
          </a:ln>
        </p:spPr>
        <p:txBody>
          <a:bodyPr lIns="0" rIns="0" tIns="0" bIns="0"/>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int close (int fd);</a:t>
            </a: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int unlink(const char *pathname);</a:t>
            </a: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a:lnSpc>
                <a:spcPct val="90000"/>
              </a:lnSpc>
            </a:pPr>
            <a:endParaRPr lang="es-MX" sz="28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Ej. pipenombre.c </a:t>
            </a:r>
            <a:endParaRPr lang="es-MX" sz="2800" spc="-1" strike="noStrike">
              <a:solidFill>
                <a:srgbClr val="000000"/>
              </a:solidFill>
              <a:uFill>
                <a:solidFill>
                  <a:srgbClr val="ffffff"/>
                </a:solidFill>
              </a:uFill>
              <a:latin typeface="Arial"/>
            </a:endParaRPr>
          </a:p>
        </p:txBody>
      </p:sp>
    </p:spTree>
  </p:cSld>
  <p:timing>
    <p:tnLst>
      <p:par>
        <p:cTn id="249" dur="indefinite" restart="never" nodeType="tmRoot">
          <p:childTnLst>
            <p:seq>
              <p:cTn id="250" nodeType="mainSeq"/>
              <p:prevCondLst>
                <p:cond delay="0" evt="onPrev">
                  <p:tgtEl>
                    <p:sldTgt/>
                  </p:tgtEl>
                </p:cond>
              </p:prevCondLst>
              <p:nextCondLst>
                <p:cond delay="0" evt="onNext">
                  <p:tgtEl>
                    <p:sldTgt/>
                  </p:tgtEl>
                </p:cond>
              </p:nextCondLst>
            </p:seq>
          </p:childTnLst>
        </p:cTn>
      </p:par>
    </p:tnLst>
  </p:timing>
</p:sld>
</file>

<file path=ppt/slides/slide17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06" name="CustomShape 1"/>
          <p:cNvSpPr/>
          <p:nvPr/>
        </p:nvSpPr>
        <p:spPr>
          <a:xfrm>
            <a:off x="831960" y="1709640"/>
            <a:ext cx="10514520" cy="2851560"/>
          </a:xfrm>
          <a:prstGeom prst="rect">
            <a:avLst/>
          </a:prstGeom>
          <a:noFill/>
          <a:ln>
            <a:noFill/>
          </a:ln>
        </p:spPr>
        <p:style>
          <a:lnRef idx="0"/>
          <a:fillRef idx="0"/>
          <a:effectRef idx="0"/>
          <a:fontRef idx="minor"/>
        </p:style>
        <p:txBody>
          <a:bodyPr lIns="90000" rIns="90000" tIns="45000" bIns="45000" anchor="b"/>
          <a:p>
            <a:pPr>
              <a:lnSpc>
                <a:spcPct val="100000"/>
              </a:lnSpc>
            </a:pPr>
            <a:r>
              <a:rPr lang="es-MX" sz="6000" spc="-1" strike="noStrike">
                <a:solidFill>
                  <a:srgbClr val="000000"/>
                </a:solidFill>
                <a:uFill>
                  <a:solidFill>
                    <a:srgbClr val="ffffff"/>
                  </a:solidFill>
                </a:uFill>
                <a:latin typeface="Calibri Light"/>
                <a:ea typeface="DejaVu Sans"/>
              </a:rPr>
              <a:t>1.3.2 Sockets orientados a conexión no bloqueantes</a:t>
            </a:r>
            <a:endParaRPr lang="es-MX" sz="1800" spc="-1" strike="noStrike">
              <a:solidFill>
                <a:srgbClr val="000000"/>
              </a:solidFill>
              <a:uFill>
                <a:solidFill>
                  <a:srgbClr val="ffffff"/>
                </a:solidFill>
              </a:uFill>
              <a:latin typeface="Arial"/>
            </a:endParaRPr>
          </a:p>
        </p:txBody>
      </p:sp>
      <p:sp>
        <p:nvSpPr>
          <p:cNvPr id="807" name="CustomShape 2"/>
          <p:cNvSpPr/>
          <p:nvPr/>
        </p:nvSpPr>
        <p:spPr>
          <a:xfrm>
            <a:off x="831960" y="4589640"/>
            <a:ext cx="10514520" cy="1499040"/>
          </a:xfrm>
          <a:prstGeom prst="rect">
            <a:avLst/>
          </a:prstGeom>
          <a:noFill/>
          <a:ln>
            <a:noFill/>
          </a:ln>
        </p:spPr>
        <p:style>
          <a:lnRef idx="0"/>
          <a:fillRef idx="0"/>
          <a:effectRef idx="0"/>
          <a:fontRef idx="minor"/>
        </p:style>
      </p:sp>
    </p:spTree>
  </p:cSld>
  <p:timing>
    <p:tnLst>
      <p:par>
        <p:cTn id="251" dur="indefinite" restart="never" nodeType="tmRoot">
          <p:childTnLst>
            <p:seq>
              <p:cTn id="252" nodeType="mainSeq"/>
              <p:prevCondLst>
                <p:cond delay="0" evt="onPrev">
                  <p:tgtEl>
                    <p:sldTgt/>
                  </p:tgtEl>
                </p:cond>
              </p:prevCondLst>
              <p:nextCondLst>
                <p:cond delay="0" evt="onNext">
                  <p:tgtEl>
                    <p:sldTgt/>
                  </p:tgtEl>
                </p:cond>
              </p:nextCondLst>
            </p:seq>
          </p:childTnLst>
        </p:cTn>
      </p:par>
    </p:tnLst>
  </p:timing>
</p:sld>
</file>

<file path=ppt/slides/slide17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08"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Socket bloqueante (1/2)</a:t>
            </a:r>
            <a:endParaRPr lang="es-MX" sz="1800" spc="-1" strike="noStrike">
              <a:solidFill>
                <a:srgbClr val="000000"/>
              </a:solidFill>
              <a:uFill>
                <a:solidFill>
                  <a:srgbClr val="ffffff"/>
                </a:solidFill>
              </a:uFill>
              <a:latin typeface="Arial"/>
            </a:endParaRPr>
          </a:p>
        </p:txBody>
      </p:sp>
      <p:sp>
        <p:nvSpPr>
          <p:cNvPr id="809"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Las entradas y salidas son por naturaleza bloqueantes (no permiten realizar nada mas hasta que terminen)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En el caso de los sockets si no hay nada que procesar la instrucción se queda dormida hasta que ocurra un evento que permita terminar la operación</a:t>
            </a:r>
            <a:endParaRPr lang="es-MX" sz="1800" spc="-1" strike="noStrike">
              <a:solidFill>
                <a:srgbClr val="000000"/>
              </a:solidFill>
              <a:uFill>
                <a:solidFill>
                  <a:srgbClr val="ffffff"/>
                </a:solidFill>
              </a:uFill>
              <a:latin typeface="Arial"/>
            </a:endParaRPr>
          </a:p>
        </p:txBody>
      </p:sp>
    </p:spTree>
  </p:cSld>
  <p:timing>
    <p:tnLst>
      <p:par>
        <p:cTn id="253" dur="indefinite" restart="never" nodeType="tmRoot">
          <p:childTnLst>
            <p:seq>
              <p:cTn id="254" nodeType="mainSeq"/>
              <p:prevCondLst>
                <p:cond delay="0" evt="onPrev">
                  <p:tgtEl>
                    <p:sldTgt/>
                  </p:tgtEl>
                </p:cond>
              </p:prevCondLst>
              <p:nextCondLst>
                <p:cond delay="0" evt="onNext">
                  <p:tgtEl>
                    <p:sldTgt/>
                  </p:tgtEl>
                </p:cond>
              </p:nextCondLst>
            </p:seq>
          </p:childTnLst>
        </p:cTn>
      </p:par>
    </p:tnLst>
  </p:timing>
</p:sld>
</file>

<file path=ppt/slides/slide17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10"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Socket bloqueante (2/2)</a:t>
            </a:r>
            <a:endParaRPr lang="es-MX" sz="1800" spc="-1" strike="noStrike">
              <a:solidFill>
                <a:srgbClr val="000000"/>
              </a:solidFill>
              <a:uFill>
                <a:solidFill>
                  <a:srgbClr val="ffffff"/>
                </a:solidFill>
              </a:uFill>
              <a:latin typeface="Arial"/>
            </a:endParaRPr>
          </a:p>
        </p:txBody>
      </p:sp>
      <p:sp>
        <p:nvSpPr>
          <p:cNvPr id="811"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Si realizamos operaciones de entrada (</a:t>
            </a:r>
            <a:r>
              <a:rPr i="1" lang="es-MX" sz="2800" spc="-1" strike="noStrike">
                <a:solidFill>
                  <a:srgbClr val="000000"/>
                </a:solidFill>
                <a:uFill>
                  <a:solidFill>
                    <a:srgbClr val="ffffff"/>
                  </a:solidFill>
                </a:uFill>
                <a:latin typeface="Calibri"/>
                <a:ea typeface="DejaVu Sans"/>
              </a:rPr>
              <a:t>read, recv, recvfrom</a:t>
            </a:r>
            <a:r>
              <a:rPr lang="es-MX" sz="2800" spc="-1" strike="noStrike">
                <a:solidFill>
                  <a:srgbClr val="000000"/>
                </a:solidFill>
                <a:uFill>
                  <a:solidFill>
                    <a:srgbClr val="ffffff"/>
                  </a:solidFill>
                </a:uFill>
                <a:latin typeface="Calibri"/>
                <a:ea typeface="DejaVu Sans"/>
              </a:rPr>
              <a:t>, </a:t>
            </a:r>
            <a:r>
              <a:rPr i="1" lang="es-MX" sz="2800" spc="-1" strike="noStrike">
                <a:solidFill>
                  <a:srgbClr val="000000"/>
                </a:solidFill>
                <a:uFill>
                  <a:solidFill>
                    <a:srgbClr val="ffffff"/>
                  </a:solidFill>
                </a:uFill>
                <a:latin typeface="Calibri"/>
                <a:ea typeface="DejaVu Sans"/>
              </a:rPr>
              <a:t>etc</a:t>
            </a:r>
            <a:r>
              <a:rPr lang="es-MX" sz="2800" spc="-1" strike="noStrike">
                <a:solidFill>
                  <a:srgbClr val="000000"/>
                </a:solidFill>
                <a:uFill>
                  <a:solidFill>
                    <a:srgbClr val="ffffff"/>
                  </a:solidFill>
                </a:uFill>
                <a:latin typeface="Calibri"/>
                <a:ea typeface="DejaVu Sans"/>
              </a:rPr>
              <a:t>.) sobre el socket y no hay datos disponibles es proceso entrara al estado de dormido hasta que haya datos para leer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Si realizamos operaciones de salida (</a:t>
            </a:r>
            <a:r>
              <a:rPr i="1" lang="es-MX" sz="2800" spc="-1" strike="noStrike">
                <a:solidFill>
                  <a:srgbClr val="000000"/>
                </a:solidFill>
                <a:uFill>
                  <a:solidFill>
                    <a:srgbClr val="ffffff"/>
                  </a:solidFill>
                </a:uFill>
                <a:latin typeface="Calibri"/>
                <a:ea typeface="DejaVu Sans"/>
              </a:rPr>
              <a:t>write, send, sendto</a:t>
            </a:r>
            <a:r>
              <a:rPr lang="es-MX" sz="2800" spc="-1" strike="noStrike">
                <a:solidFill>
                  <a:srgbClr val="000000"/>
                </a:solidFill>
                <a:uFill>
                  <a:solidFill>
                    <a:srgbClr val="ffffff"/>
                  </a:solidFill>
                </a:uFill>
                <a:latin typeface="Calibri"/>
                <a:ea typeface="DejaVu Sans"/>
              </a:rPr>
              <a:t>, </a:t>
            </a:r>
            <a:r>
              <a:rPr i="1" lang="es-MX" sz="2800" spc="-1" strike="noStrike">
                <a:solidFill>
                  <a:srgbClr val="000000"/>
                </a:solidFill>
                <a:uFill>
                  <a:solidFill>
                    <a:srgbClr val="ffffff"/>
                  </a:solidFill>
                </a:uFill>
                <a:latin typeface="Calibri"/>
                <a:ea typeface="DejaVu Sans"/>
              </a:rPr>
              <a:t>etc</a:t>
            </a:r>
            <a:r>
              <a:rPr lang="es-MX" sz="2800" spc="-1" strike="noStrike">
                <a:solidFill>
                  <a:srgbClr val="000000"/>
                </a:solidFill>
                <a:uFill>
                  <a:solidFill>
                    <a:srgbClr val="ffffff"/>
                  </a:solidFill>
                </a:uFill>
                <a:latin typeface="Calibri"/>
                <a:ea typeface="DejaVu Sans"/>
              </a:rPr>
              <a:t>.) sobre el socket, el kerner copia los datos del buffer de la aplicación en el buffer de envio de datos, si no hay espacio en este último el proceso se bloqueara hasta tener suficiente espacio</a:t>
            </a:r>
            <a:endParaRPr lang="es-MX" sz="1800" spc="-1" strike="noStrike">
              <a:solidFill>
                <a:srgbClr val="000000"/>
              </a:solidFill>
              <a:uFill>
                <a:solidFill>
                  <a:srgbClr val="ffffff"/>
                </a:solidFill>
              </a:uFill>
              <a:latin typeface="Arial"/>
            </a:endParaRPr>
          </a:p>
        </p:txBody>
      </p:sp>
    </p:spTree>
  </p:cSld>
  <p:timing>
    <p:tnLst>
      <p:par>
        <p:cTn id="255" dur="indefinite" restart="never" nodeType="tmRoot">
          <p:childTnLst>
            <p:seq>
              <p:cTn id="256" nodeType="mainSeq"/>
              <p:prevCondLst>
                <p:cond delay="0" evt="onPrev">
                  <p:tgtEl>
                    <p:sldTgt/>
                  </p:tgtEl>
                </p:cond>
              </p:prevCondLst>
              <p:nextCondLst>
                <p:cond delay="0" evt="onNext">
                  <p:tgtEl>
                    <p:sldTgt/>
                  </p:tgtEl>
                </p:cond>
              </p:nextCondLst>
            </p:seq>
          </p:childTnLst>
        </p:cTn>
      </p:par>
    </p:tnLst>
  </p:timing>
</p:sld>
</file>

<file path=ppt/slides/slide17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1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Socket no bloqueante</a:t>
            </a:r>
            <a:endParaRPr lang="es-MX" sz="1800" spc="-1" strike="noStrike">
              <a:solidFill>
                <a:srgbClr val="000000"/>
              </a:solidFill>
              <a:uFill>
                <a:solidFill>
                  <a:srgbClr val="ffffff"/>
                </a:solidFill>
              </a:uFill>
              <a:latin typeface="Arial"/>
            </a:endParaRPr>
          </a:p>
        </p:txBody>
      </p:sp>
      <p:sp>
        <p:nvSpPr>
          <p:cNvPr id="813"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En algunas ocasiones es preferible que no exista el bloqueo mencionado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Permite realizar otras tareas si no hay datos que manejar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Hay dos maneras básicas de manejo:</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i="1" lang="es-MX" sz="2400" spc="-1" strike="noStrike">
                <a:solidFill>
                  <a:srgbClr val="000000"/>
                </a:solidFill>
                <a:uFill>
                  <a:solidFill>
                    <a:srgbClr val="ffffff"/>
                  </a:solidFill>
                </a:uFill>
                <a:latin typeface="Calibri"/>
                <a:ea typeface="DejaVu Sans"/>
              </a:rPr>
              <a:t>Polling</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i="1" lang="es-MX" sz="2400" spc="-1" strike="noStrike">
                <a:solidFill>
                  <a:srgbClr val="000000"/>
                </a:solidFill>
                <a:uFill>
                  <a:solidFill>
                    <a:srgbClr val="ffffff"/>
                  </a:solidFill>
                </a:uFill>
                <a:latin typeface="Calibri"/>
                <a:ea typeface="DejaVu Sans"/>
              </a:rPr>
              <a:t>Asíncrono</a:t>
            </a:r>
            <a:endParaRPr lang="es-MX" sz="1800" spc="-1" strike="noStrike">
              <a:solidFill>
                <a:srgbClr val="000000"/>
              </a:solidFill>
              <a:uFill>
                <a:solidFill>
                  <a:srgbClr val="ffffff"/>
                </a:solidFill>
              </a:uFill>
              <a:latin typeface="Arial"/>
            </a:endParaRPr>
          </a:p>
        </p:txBody>
      </p:sp>
    </p:spTree>
  </p:cSld>
  <p:timing>
    <p:tnLst>
      <p:par>
        <p:cTn id="257" dur="indefinite" restart="never" nodeType="tmRoot">
          <p:childTnLst>
            <p:seq>
              <p:cTn id="258" nodeType="mainSeq"/>
              <p:prevCondLst>
                <p:cond delay="0" evt="onPrev">
                  <p:tgtEl>
                    <p:sldTgt/>
                  </p:tgtEl>
                </p:cond>
              </p:prevCondLst>
              <p:nextCondLst>
                <p:cond delay="0" evt="onNext">
                  <p:tgtEl>
                    <p:sldTgt/>
                  </p:tgtEl>
                </p:cond>
              </p:nextCondLst>
            </p:seq>
          </p:childTnLst>
        </p:cTn>
      </p:par>
    </p:tnLst>
  </p:timing>
</p:sld>
</file>

<file path=ppt/slides/slide17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14"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Polling</a:t>
            </a:r>
            <a:endParaRPr lang="es-MX" sz="1800" spc="-1" strike="noStrike">
              <a:solidFill>
                <a:srgbClr val="000000"/>
              </a:solidFill>
              <a:uFill>
                <a:solidFill>
                  <a:srgbClr val="ffffff"/>
                </a:solidFill>
              </a:uFill>
              <a:latin typeface="Arial"/>
            </a:endParaRPr>
          </a:p>
        </p:txBody>
      </p:sp>
      <p:sp>
        <p:nvSpPr>
          <p:cNvPr id="815"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Consiste en una operación de consulta constante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Eso lo vuelve síncrono, ya que solo se procesa en un momento determinado</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259" dur="indefinite" restart="never" nodeType="tmRoot">
          <p:childTnLst>
            <p:seq>
              <p:cTn id="260" nodeType="mainSeq"/>
              <p:prevCondLst>
                <p:cond delay="0" evt="onPrev">
                  <p:tgtEl>
                    <p:sldTgt/>
                  </p:tgtEl>
                </p:cond>
              </p:prevCondLst>
              <p:nextCondLst>
                <p:cond delay="0" evt="onNext">
                  <p:tgtEl>
                    <p:sldTgt/>
                  </p:tgtEl>
                </p:cond>
              </p:nextCondLst>
            </p:seq>
          </p:childTnLst>
        </p:cTn>
      </p:par>
    </p:tnLst>
  </p:timing>
</p:sld>
</file>

<file path=ppt/slides/slide17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16"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Polling</a:t>
            </a:r>
            <a:endParaRPr lang="es-MX" sz="1800" spc="-1" strike="noStrike">
              <a:solidFill>
                <a:srgbClr val="000000"/>
              </a:solidFill>
              <a:uFill>
                <a:solidFill>
                  <a:srgbClr val="ffffff"/>
                </a:solidFill>
              </a:uFill>
              <a:latin typeface="Arial"/>
            </a:endParaRPr>
          </a:p>
        </p:txBody>
      </p:sp>
      <p:pic>
        <p:nvPicPr>
          <p:cNvPr id="817" name="Picture 2" descr=""/>
          <p:cNvPicPr/>
          <p:nvPr/>
        </p:nvPicPr>
        <p:blipFill>
          <a:blip r:embed="rId1"/>
          <a:stretch/>
        </p:blipFill>
        <p:spPr>
          <a:xfrm>
            <a:off x="2279520" y="2277000"/>
            <a:ext cx="8114400" cy="2855160"/>
          </a:xfrm>
          <a:prstGeom prst="rect">
            <a:avLst/>
          </a:prstGeom>
          <a:ln>
            <a:noFill/>
          </a:ln>
        </p:spPr>
      </p:pic>
    </p:spTree>
  </p:cSld>
  <p:timing>
    <p:tnLst>
      <p:par>
        <p:cTn id="261" dur="indefinite" restart="never" nodeType="tmRoot">
          <p:childTnLst>
            <p:seq>
              <p:cTn id="262" nodeType="mainSeq"/>
              <p:prevCondLst>
                <p:cond delay="0" evt="onPrev">
                  <p:tgtEl>
                    <p:sldTgt/>
                  </p:tgtEl>
                </p:cond>
              </p:prevCondLst>
              <p:nextCondLst>
                <p:cond delay="0" evt="onNext">
                  <p:tgtEl>
                    <p:sldTgt/>
                  </p:tgtEl>
                </p:cond>
              </p:nextCondLst>
            </p:seq>
          </p:childTnLst>
        </p:cTn>
      </p:par>
    </p:tnLst>
  </p:timing>
</p:sld>
</file>

<file path=ppt/slides/slide17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18"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Asíncrono</a:t>
            </a:r>
            <a:endParaRPr lang="es-MX" sz="1800" spc="-1" strike="noStrike">
              <a:solidFill>
                <a:srgbClr val="000000"/>
              </a:solidFill>
              <a:uFill>
                <a:solidFill>
                  <a:srgbClr val="ffffff"/>
                </a:solidFill>
              </a:uFill>
              <a:latin typeface="Arial"/>
            </a:endParaRPr>
          </a:p>
        </p:txBody>
      </p:sp>
      <p:sp>
        <p:nvSpPr>
          <p:cNvPr id="819"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En este caso, hay que esperar a que ocurra un evento de entrada o salida y actuar en consecuencia</a:t>
            </a:r>
            <a:endParaRPr lang="es-MX" sz="1800" spc="-1" strike="noStrike">
              <a:solidFill>
                <a:srgbClr val="000000"/>
              </a:solidFill>
              <a:uFill>
                <a:solidFill>
                  <a:srgbClr val="ffffff"/>
                </a:solidFill>
              </a:uFill>
              <a:latin typeface="Arial"/>
            </a:endParaRPr>
          </a:p>
        </p:txBody>
      </p:sp>
    </p:spTree>
  </p:cSld>
  <p:timing>
    <p:tnLst>
      <p:par>
        <p:cTn id="263" dur="indefinite" restart="never" nodeType="tmRoot">
          <p:childTnLst>
            <p:seq>
              <p:cTn id="264" nodeType="mainSeq"/>
              <p:prevCondLst>
                <p:cond delay="0" evt="onPrev">
                  <p:tgtEl>
                    <p:sldTgt/>
                  </p:tgtEl>
                </p:cond>
              </p:prevCondLst>
              <p:nextCondLst>
                <p:cond delay="0" evt="onNext">
                  <p:tgtEl>
                    <p:sldTgt/>
                  </p:tgtEl>
                </p:cond>
              </p:nextCondLst>
            </p:seq>
          </p:childTnLst>
        </p:cTn>
      </p:par>
    </p:tnLst>
  </p:timing>
</p:sld>
</file>

<file path=ppt/slides/slide17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20" name="CustomShape 1"/>
          <p:cNvSpPr/>
          <p:nvPr/>
        </p:nvSpPr>
        <p:spPr>
          <a:xfrm>
            <a:off x="831960" y="1709640"/>
            <a:ext cx="10514520" cy="2851560"/>
          </a:xfrm>
          <a:prstGeom prst="rect">
            <a:avLst/>
          </a:prstGeom>
          <a:noFill/>
          <a:ln>
            <a:noFill/>
          </a:ln>
        </p:spPr>
        <p:style>
          <a:lnRef idx="0"/>
          <a:fillRef idx="0"/>
          <a:effectRef idx="0"/>
          <a:fontRef idx="minor"/>
        </p:style>
        <p:txBody>
          <a:bodyPr lIns="90000" rIns="90000" tIns="45000" bIns="45000" anchor="b"/>
          <a:p>
            <a:pPr>
              <a:lnSpc>
                <a:spcPct val="100000"/>
              </a:lnSpc>
            </a:pPr>
            <a:r>
              <a:rPr lang="es-MX" sz="6000" spc="-1" strike="noStrike">
                <a:solidFill>
                  <a:srgbClr val="000000"/>
                </a:solidFill>
                <a:uFill>
                  <a:solidFill>
                    <a:srgbClr val="ffffff"/>
                  </a:solidFill>
                </a:uFill>
                <a:latin typeface="Calibri Light"/>
                <a:ea typeface="DejaVu Sans"/>
              </a:rPr>
              <a:t>Sockets orientados a conexión no bloqueantes en java</a:t>
            </a:r>
            <a:endParaRPr lang="es-MX" sz="1800" spc="-1" strike="noStrike">
              <a:solidFill>
                <a:srgbClr val="000000"/>
              </a:solidFill>
              <a:uFill>
                <a:solidFill>
                  <a:srgbClr val="ffffff"/>
                </a:solidFill>
              </a:uFill>
              <a:latin typeface="Arial"/>
            </a:endParaRPr>
          </a:p>
        </p:txBody>
      </p:sp>
      <p:sp>
        <p:nvSpPr>
          <p:cNvPr id="821" name="CustomShape 2"/>
          <p:cNvSpPr/>
          <p:nvPr/>
        </p:nvSpPr>
        <p:spPr>
          <a:xfrm>
            <a:off x="831960" y="4589640"/>
            <a:ext cx="10514520" cy="1499040"/>
          </a:xfrm>
          <a:prstGeom prst="rect">
            <a:avLst/>
          </a:prstGeom>
          <a:noFill/>
          <a:ln>
            <a:noFill/>
          </a:ln>
        </p:spPr>
        <p:style>
          <a:lnRef idx="0"/>
          <a:fillRef idx="0"/>
          <a:effectRef idx="0"/>
          <a:fontRef idx="minor"/>
        </p:style>
      </p:sp>
    </p:spTree>
  </p:cSld>
  <p:timing>
    <p:tnLst>
      <p:par>
        <p:cTn id="265" dur="indefinite" restart="never" nodeType="tmRoot">
          <p:childTnLst>
            <p:seq>
              <p:cTn id="266"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63" name="CustomShape 1"/>
          <p:cNvSpPr/>
          <p:nvPr/>
        </p:nvSpPr>
        <p:spPr>
          <a:xfrm>
            <a:off x="2246400" y="2906640"/>
            <a:ext cx="7771320" cy="3545640"/>
          </a:xfrm>
          <a:prstGeom prst="rect">
            <a:avLst/>
          </a:prstGeom>
          <a:noFill/>
          <a:ln>
            <a:noFill/>
          </a:ln>
        </p:spPr>
        <p:style>
          <a:lnRef idx="0"/>
          <a:fillRef idx="0"/>
          <a:effectRef idx="0"/>
          <a:fontRef idx="minor"/>
        </p:style>
        <p:txBody>
          <a:bodyPr lIns="90000" rIns="90000" tIns="45000" bIns="45000"/>
          <a:p>
            <a:pPr>
              <a:lnSpc>
                <a:spcPct val="100000"/>
              </a:lnSpc>
            </a:pPr>
            <a:r>
              <a:rPr lang="es-MX" sz="2400" spc="-1" strike="noStrike">
                <a:solidFill>
                  <a:srgbClr val="8b8b8b"/>
                </a:solidFill>
                <a:uFill>
                  <a:solidFill>
                    <a:srgbClr val="ffffff"/>
                  </a:solidFill>
                </a:uFill>
                <a:latin typeface="Calibri"/>
                <a:ea typeface="DejaVu Sans"/>
              </a:rPr>
              <a:t>SYN = Sincronización</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8b8b8b"/>
                </a:solidFill>
                <a:uFill>
                  <a:solidFill>
                    <a:srgbClr val="ffffff"/>
                  </a:solidFill>
                </a:uFill>
                <a:latin typeface="Calibri"/>
                <a:ea typeface="DejaVu Sans"/>
              </a:rPr>
              <a:t>FIN = Finalización</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8b8b8b"/>
                </a:solidFill>
                <a:uFill>
                  <a:solidFill>
                    <a:srgbClr val="ffffff"/>
                  </a:solidFill>
                </a:uFill>
                <a:latin typeface="Calibri"/>
                <a:ea typeface="DejaVu Sans"/>
              </a:rPr>
              <a:t>RST = Reinicio</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8b8b8b"/>
                </a:solidFill>
                <a:uFill>
                  <a:solidFill>
                    <a:srgbClr val="ffffff"/>
                  </a:solidFill>
                </a:uFill>
                <a:latin typeface="Calibri"/>
                <a:ea typeface="DejaVu Sans"/>
              </a:rPr>
              <a:t>PSH = Envío</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8b8b8b"/>
                </a:solidFill>
                <a:uFill>
                  <a:solidFill>
                    <a:srgbClr val="ffffff"/>
                  </a:solidFill>
                </a:uFill>
                <a:latin typeface="Calibri"/>
                <a:ea typeface="DejaVu Sans"/>
              </a:rPr>
              <a:t>ACK = Acuse</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8b8b8b"/>
                </a:solidFill>
                <a:uFill>
                  <a:solidFill>
                    <a:srgbClr val="ffffff"/>
                  </a:solidFill>
                </a:uFill>
                <a:latin typeface="Calibri"/>
                <a:ea typeface="DejaVu Sans"/>
              </a:rPr>
              <a:t>URG = Urgente</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8b8b8b"/>
                </a:solidFill>
                <a:uFill>
                  <a:solidFill>
                    <a:srgbClr val="ffffff"/>
                  </a:solidFill>
                </a:uFill>
                <a:latin typeface="Calibri"/>
                <a:ea typeface="DejaVu Sans"/>
              </a:rPr>
              <a:t>ECE = Congestión Explícita Experimentada</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8b8b8b"/>
                </a:solidFill>
                <a:uFill>
                  <a:solidFill>
                    <a:srgbClr val="ffffff"/>
                  </a:solidFill>
                </a:uFill>
                <a:latin typeface="Calibri"/>
                <a:ea typeface="DejaVu Sans"/>
              </a:rPr>
              <a:t>           </a:t>
            </a:r>
            <a:r>
              <a:rPr lang="es-MX" sz="2400" spc="-1" strike="noStrike">
                <a:solidFill>
                  <a:srgbClr val="8b8b8b"/>
                </a:solidFill>
                <a:uFill>
                  <a:solidFill>
                    <a:srgbClr val="ffffff"/>
                  </a:solidFill>
                </a:uFill>
                <a:latin typeface="Calibri"/>
                <a:ea typeface="DejaVu Sans"/>
              </a:rPr>
              <a:t>(</a:t>
            </a:r>
            <a:r>
              <a:rPr i="1" lang="es-MX" sz="2400" spc="-1" strike="noStrike">
                <a:solidFill>
                  <a:srgbClr val="8b8b8b"/>
                </a:solidFill>
                <a:uFill>
                  <a:solidFill>
                    <a:srgbClr val="ffffff"/>
                  </a:solidFill>
                </a:uFill>
                <a:latin typeface="Calibri"/>
                <a:ea typeface="DejaVu Sans"/>
              </a:rPr>
              <a:t>Explicit-Congestion-Notification-Echo</a:t>
            </a:r>
            <a:r>
              <a:rPr lang="es-MX" sz="2400" spc="-1" strike="noStrike">
                <a:solidFill>
                  <a:srgbClr val="8b8b8b"/>
                </a:solidFill>
                <a:uFill>
                  <a:solidFill>
                    <a:srgbClr val="ffffff"/>
                  </a:solidFill>
                </a:uFill>
                <a:latin typeface="Calibri"/>
                <a:ea typeface="DejaVu Sans"/>
              </a:rPr>
              <a:t>)          //ACK</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8b8b8b"/>
                </a:solidFill>
                <a:uFill>
                  <a:solidFill>
                    <a:srgbClr val="ffffff"/>
                  </a:solidFill>
                </a:uFill>
                <a:latin typeface="Calibri"/>
                <a:ea typeface="DejaVu Sans"/>
              </a:rPr>
              <a:t>CRW = Reducción de Ventana por Congestión      //Emisor</a:t>
            </a:r>
            <a:endParaRPr lang="es-MX" sz="1800" spc="-1" strike="noStrike">
              <a:solidFill>
                <a:srgbClr val="000000"/>
              </a:solidFill>
              <a:uFill>
                <a:solidFill>
                  <a:srgbClr val="ffffff"/>
                </a:solidFill>
              </a:uFill>
              <a:latin typeface="Arial"/>
            </a:endParaRPr>
          </a:p>
        </p:txBody>
      </p:sp>
      <p:pic>
        <p:nvPicPr>
          <p:cNvPr id="364" name="Imagen 3" descr=""/>
          <p:cNvPicPr/>
          <p:nvPr/>
        </p:nvPicPr>
        <p:blipFill>
          <a:blip r:embed="rId1"/>
          <a:stretch/>
        </p:blipFill>
        <p:spPr>
          <a:xfrm>
            <a:off x="5057640" y="968400"/>
            <a:ext cx="6111720" cy="2675520"/>
          </a:xfrm>
          <a:prstGeom prst="rect">
            <a:avLst/>
          </a:prstGeom>
          <a:ln>
            <a:noFill/>
          </a:ln>
        </p:spPr>
      </p:pic>
      <p:sp>
        <p:nvSpPr>
          <p:cNvPr id="365" name="CustomShape 2"/>
          <p:cNvSpPr/>
          <p:nvPr/>
        </p:nvSpPr>
        <p:spPr>
          <a:xfrm>
            <a:off x="3953880" y="260640"/>
            <a:ext cx="4356360" cy="699120"/>
          </a:xfrm>
          <a:prstGeom prst="rect">
            <a:avLst/>
          </a:prstGeom>
          <a:noFill/>
          <a:ln>
            <a:noFill/>
          </a:ln>
        </p:spPr>
        <p:style>
          <a:lnRef idx="0"/>
          <a:fillRef idx="0"/>
          <a:effectRef idx="0"/>
          <a:fontRef idx="minor"/>
        </p:style>
        <p:txBody>
          <a:bodyPr wrap="none" lIns="90000" rIns="90000" tIns="45000" bIns="45000"/>
          <a:p>
            <a:pPr>
              <a:lnSpc>
                <a:spcPct val="100000"/>
              </a:lnSpc>
            </a:pPr>
            <a:r>
              <a:rPr lang="es-MX" sz="4000" spc="-1" strike="noStrike">
                <a:solidFill>
                  <a:srgbClr val="000000"/>
                </a:solidFill>
                <a:uFill>
                  <a:solidFill>
                    <a:srgbClr val="ffffff"/>
                  </a:solidFill>
                </a:uFill>
                <a:latin typeface="Calibri"/>
                <a:ea typeface="DejaVu Sans"/>
              </a:rPr>
              <a:t>Encabezado TCP</a:t>
            </a:r>
            <a:endParaRPr lang="es-MX" sz="1800" spc="-1" strike="noStrike">
              <a:solidFill>
                <a:srgbClr val="000000"/>
              </a:solidFill>
              <a:uFill>
                <a:solidFill>
                  <a:srgbClr val="ffffff"/>
                </a:solidFill>
              </a:uFill>
              <a:latin typeface="Arial"/>
            </a:endParaRPr>
          </a:p>
        </p:txBody>
      </p:sp>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18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2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Dos tópicos</a:t>
            </a:r>
            <a:endParaRPr lang="es-MX" sz="1800" spc="-1" strike="noStrike">
              <a:solidFill>
                <a:srgbClr val="000000"/>
              </a:solidFill>
              <a:uFill>
                <a:solidFill>
                  <a:srgbClr val="ffffff"/>
                </a:solidFill>
              </a:uFill>
              <a:latin typeface="Arial"/>
            </a:endParaRPr>
          </a:p>
        </p:txBody>
      </p:sp>
      <p:sp>
        <p:nvSpPr>
          <p:cNvPr id="823"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i="1" lang="es-MX" sz="2800" spc="-1" strike="noStrike">
                <a:solidFill>
                  <a:srgbClr val="000000"/>
                </a:solidFill>
                <a:uFill>
                  <a:solidFill>
                    <a:srgbClr val="ffffff"/>
                  </a:solidFill>
                </a:uFill>
                <a:latin typeface="Calibri"/>
                <a:ea typeface="DejaVu Sans"/>
              </a:rPr>
              <a:t>ServerSocketChannel</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i="1" lang="es-MX" sz="2800" spc="-1" strike="noStrike">
                <a:solidFill>
                  <a:srgbClr val="000000"/>
                </a:solidFill>
                <a:uFill>
                  <a:solidFill>
                    <a:srgbClr val="ffffff"/>
                  </a:solidFill>
                </a:uFill>
                <a:latin typeface="Calibri"/>
                <a:ea typeface="DejaVu Sans"/>
              </a:rPr>
              <a:t>Iterator</a:t>
            </a:r>
            <a:endParaRPr lang="es-MX" sz="1800" spc="-1" strike="noStrike">
              <a:solidFill>
                <a:srgbClr val="000000"/>
              </a:solidFill>
              <a:uFill>
                <a:solidFill>
                  <a:srgbClr val="ffffff"/>
                </a:solidFill>
              </a:uFill>
              <a:latin typeface="Arial"/>
            </a:endParaRPr>
          </a:p>
        </p:txBody>
      </p:sp>
    </p:spTree>
  </p:cSld>
  <p:timing>
    <p:tnLst>
      <p:par>
        <p:cTn id="267" dur="indefinite" restart="never" nodeType="tmRoot">
          <p:childTnLst>
            <p:seq>
              <p:cTn id="268" nodeType="mainSeq"/>
              <p:prevCondLst>
                <p:cond delay="0" evt="onPrev">
                  <p:tgtEl>
                    <p:sldTgt/>
                  </p:tgtEl>
                </p:cond>
              </p:prevCondLst>
              <p:nextCondLst>
                <p:cond delay="0" evt="onNext">
                  <p:tgtEl>
                    <p:sldTgt/>
                  </p:tgtEl>
                </p:cond>
              </p:nextCondLst>
            </p:seq>
          </p:childTnLst>
        </p:cTn>
      </p:par>
    </p:tnLst>
  </p:timing>
</p:sld>
</file>

<file path=ppt/slides/slide18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24"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ServerSocketChannel</a:t>
            </a:r>
            <a:endParaRPr lang="es-MX" sz="1800" spc="-1" strike="noStrike">
              <a:solidFill>
                <a:srgbClr val="000000"/>
              </a:solidFill>
              <a:uFill>
                <a:solidFill>
                  <a:srgbClr val="ffffff"/>
                </a:solidFill>
              </a:uFill>
              <a:latin typeface="Arial"/>
            </a:endParaRPr>
          </a:p>
        </p:txBody>
      </p:sp>
      <p:sp>
        <p:nvSpPr>
          <p:cNvPr id="825"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Según la documentación oficial de Java un canal es:</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Calibri"/>
                <a:ea typeface="DejaVu Sans"/>
              </a:rPr>
              <a:t>[…] representa una conexión abierta a una entidad como un dispositivo de hardware, un archivo, un socket de red o un componente de software que es capaz de realizar una o mas operaciones distintas de E/S; por ejemplo, leer o escribir. Un canal está abierto tras su creación, y una vez cerrado permanece cerrado. Una vez que un canal está cerrado, cualquier intento de llamar a una operación de E/S sobre él causará que se arroje una </a:t>
            </a:r>
            <a:r>
              <a:rPr i="1" lang="es-MX" sz="2400" spc="-1" strike="noStrike">
                <a:solidFill>
                  <a:srgbClr val="000000"/>
                </a:solidFill>
                <a:uFill>
                  <a:solidFill>
                    <a:srgbClr val="ffffff"/>
                  </a:solidFill>
                </a:uFill>
                <a:latin typeface="Calibri"/>
                <a:ea typeface="DejaVu Sans"/>
              </a:rPr>
              <a:t>CloseChannerException</a:t>
            </a:r>
            <a:r>
              <a:rPr lang="es-MX" sz="2400" spc="-1" strike="noStrike">
                <a:solidFill>
                  <a:srgbClr val="000000"/>
                </a:solidFill>
                <a:uFill>
                  <a:solidFill>
                    <a:srgbClr val="ffffff"/>
                  </a:solidFill>
                </a:uFill>
                <a:latin typeface="Calibri"/>
                <a:ea typeface="DejaVu Sans"/>
              </a:rPr>
              <a:t>.</a:t>
            </a:r>
            <a:endParaRPr lang="es-MX" sz="1800" spc="-1" strike="noStrike">
              <a:solidFill>
                <a:srgbClr val="000000"/>
              </a:solidFill>
              <a:uFill>
                <a:solidFill>
                  <a:srgbClr val="ffffff"/>
                </a:solidFill>
              </a:uFill>
              <a:latin typeface="Arial"/>
            </a:endParaRPr>
          </a:p>
        </p:txBody>
      </p:sp>
    </p:spTree>
  </p:cSld>
  <p:timing>
    <p:tnLst>
      <p:par>
        <p:cTn id="269" dur="indefinite" restart="never" nodeType="tmRoot">
          <p:childTnLst>
            <p:seq>
              <p:cTn id="270" nodeType="mainSeq"/>
              <p:prevCondLst>
                <p:cond delay="0" evt="onPrev">
                  <p:tgtEl>
                    <p:sldTgt/>
                  </p:tgtEl>
                </p:cond>
              </p:prevCondLst>
              <p:nextCondLst>
                <p:cond delay="0" evt="onNext">
                  <p:tgtEl>
                    <p:sldTgt/>
                  </p:tgtEl>
                </p:cond>
              </p:nextCondLst>
            </p:seq>
          </p:childTnLst>
        </p:cTn>
      </p:par>
    </p:tnLst>
  </p:timing>
</p:sld>
</file>

<file path=ppt/slides/slide18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26"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ServerSocketChannel</a:t>
            </a:r>
            <a:endParaRPr lang="es-MX" sz="1800" spc="-1" strike="noStrike">
              <a:solidFill>
                <a:srgbClr val="000000"/>
              </a:solidFill>
              <a:uFill>
                <a:solidFill>
                  <a:srgbClr val="ffffff"/>
                </a:solidFill>
              </a:uFill>
              <a:latin typeface="Arial"/>
            </a:endParaRPr>
          </a:p>
        </p:txBody>
      </p:sp>
      <p:sp>
        <p:nvSpPr>
          <p:cNvPr id="827"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Dicho de otra forma: un canal es una conexión entre un buffer y una fuente o un consumidor de datos.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datos pueden leerse de los canales mediante buffer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datos de un buffer se pueden escribirse en los canales</a:t>
            </a:r>
            <a:endParaRPr lang="es-MX" sz="1800" spc="-1" strike="noStrike">
              <a:solidFill>
                <a:srgbClr val="000000"/>
              </a:solidFill>
              <a:uFill>
                <a:solidFill>
                  <a:srgbClr val="ffffff"/>
                </a:solidFill>
              </a:uFill>
              <a:latin typeface="Arial"/>
            </a:endParaRPr>
          </a:p>
        </p:txBody>
      </p:sp>
    </p:spTree>
  </p:cSld>
  <p:timing>
    <p:tnLst>
      <p:par>
        <p:cTn id="271" dur="indefinite" restart="never" nodeType="tmRoot">
          <p:childTnLst>
            <p:seq>
              <p:cTn id="272" nodeType="mainSeq"/>
              <p:prevCondLst>
                <p:cond delay="0" evt="onPrev">
                  <p:tgtEl>
                    <p:sldTgt/>
                  </p:tgtEl>
                </p:cond>
              </p:prevCondLst>
              <p:nextCondLst>
                <p:cond delay="0" evt="onNext">
                  <p:tgtEl>
                    <p:sldTgt/>
                  </p:tgtEl>
                </p:cond>
              </p:nextCondLst>
            </p:seq>
          </p:childTnLst>
        </p:cTn>
      </p:par>
    </p:tnLst>
  </p:timing>
</p:sld>
</file>

<file path=ppt/slides/slide18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28"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ServerSocketChannel</a:t>
            </a:r>
            <a:endParaRPr lang="es-MX" sz="1800" spc="-1" strike="noStrike">
              <a:solidFill>
                <a:srgbClr val="000000"/>
              </a:solidFill>
              <a:uFill>
                <a:solidFill>
                  <a:srgbClr val="ffffff"/>
                </a:solidFill>
              </a:uFill>
              <a:latin typeface="Arial"/>
            </a:endParaRPr>
          </a:p>
        </p:txBody>
      </p:sp>
      <p:sp>
        <p:nvSpPr>
          <p:cNvPr id="829"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canales pueden funcionar con bloqueo o sin el</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Una operación de E/S con bloqueo no retorna hasta que se produce una de estas situaciones:</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Se completa la operación</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Se produce una interrupción debido al SO</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Se lanza una exception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Todos los métodos </a:t>
            </a:r>
            <a:r>
              <a:rPr lang="es-MX" sz="4300" spc="-1" strike="noStrike">
                <a:solidFill>
                  <a:srgbClr val="000000"/>
                </a:solidFill>
                <a:uFill>
                  <a:solidFill>
                    <a:srgbClr val="ffffff"/>
                  </a:solidFill>
                </a:uFill>
                <a:latin typeface="MoolBoran"/>
                <a:ea typeface="DejaVu Sans"/>
              </a:rPr>
              <a:t>read() y write() </a:t>
            </a:r>
            <a:r>
              <a:rPr lang="es-MX" sz="2800" spc="-1" strike="noStrike">
                <a:solidFill>
                  <a:srgbClr val="000000"/>
                </a:solidFill>
                <a:uFill>
                  <a:solidFill>
                    <a:srgbClr val="ffffff"/>
                  </a:solidFill>
                </a:uFill>
                <a:latin typeface="Calibri"/>
                <a:ea typeface="DejaVu Sans"/>
              </a:rPr>
              <a:t>de </a:t>
            </a:r>
            <a:r>
              <a:rPr lang="es-MX" sz="4300" spc="-1" strike="noStrike">
                <a:solidFill>
                  <a:srgbClr val="000000"/>
                </a:solidFill>
                <a:uFill>
                  <a:solidFill>
                    <a:srgbClr val="ffffff"/>
                  </a:solidFill>
                </a:uFill>
                <a:latin typeface="MoolBoran"/>
                <a:ea typeface="DejaVu Sans"/>
              </a:rPr>
              <a:t>java.io</a:t>
            </a:r>
            <a:r>
              <a:rPr lang="es-MX" sz="2800" spc="-1" strike="noStrike">
                <a:solidFill>
                  <a:srgbClr val="000000"/>
                </a:solidFill>
                <a:uFill>
                  <a:solidFill>
                    <a:srgbClr val="ffffff"/>
                  </a:solidFill>
                </a:uFill>
                <a:latin typeface="Calibri"/>
                <a:ea typeface="DejaVu Sans"/>
              </a:rPr>
              <a:t> producen bloqueo hasta que se produce alguno de los casos anteriores</a:t>
            </a:r>
            <a:endParaRPr lang="es-MX" sz="1800" spc="-1" strike="noStrike">
              <a:solidFill>
                <a:srgbClr val="000000"/>
              </a:solidFill>
              <a:uFill>
                <a:solidFill>
                  <a:srgbClr val="ffffff"/>
                </a:solidFill>
              </a:uFill>
              <a:latin typeface="Arial"/>
            </a:endParaRPr>
          </a:p>
        </p:txBody>
      </p:sp>
    </p:spTree>
  </p:cSld>
  <p:timing>
    <p:tnLst>
      <p:par>
        <p:cTn id="273" dur="indefinite" restart="never" nodeType="tmRoot">
          <p:childTnLst>
            <p:seq>
              <p:cTn id="274" nodeType="mainSeq"/>
              <p:prevCondLst>
                <p:cond delay="0" evt="onPrev">
                  <p:tgtEl>
                    <p:sldTgt/>
                  </p:tgtEl>
                </p:cond>
              </p:prevCondLst>
              <p:nextCondLst>
                <p:cond delay="0" evt="onNext">
                  <p:tgtEl>
                    <p:sldTgt/>
                  </p:tgtEl>
                </p:cond>
              </p:nextCondLst>
            </p:seq>
          </p:childTnLst>
        </p:cTn>
      </p:par>
    </p:tnLst>
  </p:timing>
</p:sld>
</file>

<file path=ppt/slides/slide18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30"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ServerSocketChannel</a:t>
            </a:r>
            <a:endParaRPr lang="es-MX" sz="1800" spc="-1" strike="noStrike">
              <a:solidFill>
                <a:srgbClr val="000000"/>
              </a:solidFill>
              <a:uFill>
                <a:solidFill>
                  <a:srgbClr val="ffffff"/>
                </a:solidFill>
              </a:uFill>
              <a:latin typeface="Arial"/>
            </a:endParaRPr>
          </a:p>
        </p:txBody>
      </p:sp>
      <p:sp>
        <p:nvSpPr>
          <p:cNvPr id="831"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Una operación de E/S sin bloqueo retorna al instante, devolviendo algún valor de retorno que indique si la operación fue exitosa o no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Un programa o hilo que ejecute una operación sin bloque no se quedara dormido esperando datos, una interrupción o una excepción; su curso de ejecución continuara.</a:t>
            </a:r>
            <a:endParaRPr lang="es-MX" sz="1800" spc="-1" strike="noStrike">
              <a:solidFill>
                <a:srgbClr val="000000"/>
              </a:solidFill>
              <a:uFill>
                <a:solidFill>
                  <a:srgbClr val="ffffff"/>
                </a:solidFill>
              </a:uFill>
              <a:latin typeface="Arial"/>
            </a:endParaRPr>
          </a:p>
        </p:txBody>
      </p:sp>
    </p:spTree>
  </p:cSld>
  <p:timing>
    <p:tnLst>
      <p:par>
        <p:cTn id="275" dur="indefinite" restart="never" nodeType="tmRoot">
          <p:childTnLst>
            <p:seq>
              <p:cTn id="276" nodeType="mainSeq"/>
              <p:prevCondLst>
                <p:cond delay="0" evt="onPrev">
                  <p:tgtEl>
                    <p:sldTgt/>
                  </p:tgtEl>
                </p:cond>
              </p:prevCondLst>
              <p:nextCondLst>
                <p:cond delay="0" evt="onNext">
                  <p:tgtEl>
                    <p:sldTgt/>
                  </p:tgtEl>
                </p:cond>
              </p:nextCondLst>
            </p:seq>
          </p:childTnLst>
        </p:cTn>
      </p:par>
    </p:tnLst>
  </p:timing>
</p:sld>
</file>

<file path=ppt/slides/slide18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3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ServerSocketChannel</a:t>
            </a:r>
            <a:endParaRPr lang="es-MX" sz="1800" spc="-1" strike="noStrike">
              <a:solidFill>
                <a:srgbClr val="000000"/>
              </a:solidFill>
              <a:uFill>
                <a:solidFill>
                  <a:srgbClr val="ffffff"/>
                </a:solidFill>
              </a:uFill>
              <a:latin typeface="Arial"/>
            </a:endParaRPr>
          </a:p>
        </p:txBody>
      </p:sp>
      <p:sp>
        <p:nvSpPr>
          <p:cNvPr id="833"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buffers son lo intermediarios entre canales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No es posible pasar directamente los datos de un canal a otro</a:t>
            </a:r>
            <a:endParaRPr lang="es-MX" sz="1800" spc="-1" strike="noStrike">
              <a:solidFill>
                <a:srgbClr val="000000"/>
              </a:solidFill>
              <a:uFill>
                <a:solidFill>
                  <a:srgbClr val="ffffff"/>
                </a:solidFill>
              </a:uFill>
              <a:latin typeface="Arial"/>
            </a:endParaRPr>
          </a:p>
        </p:txBody>
      </p:sp>
      <p:pic>
        <p:nvPicPr>
          <p:cNvPr id="834" name="Picture 2" descr=""/>
          <p:cNvPicPr/>
          <p:nvPr/>
        </p:nvPicPr>
        <p:blipFill>
          <a:blip r:embed="rId1"/>
          <a:stretch/>
        </p:blipFill>
        <p:spPr>
          <a:xfrm>
            <a:off x="2486160" y="3429000"/>
            <a:ext cx="7218720" cy="2818440"/>
          </a:xfrm>
          <a:prstGeom prst="rect">
            <a:avLst/>
          </a:prstGeom>
          <a:ln>
            <a:noFill/>
          </a:ln>
        </p:spPr>
      </p:pic>
    </p:spTree>
  </p:cSld>
  <p:timing>
    <p:tnLst>
      <p:par>
        <p:cTn id="277" dur="indefinite" restart="never" nodeType="tmRoot">
          <p:childTnLst>
            <p:seq>
              <p:cTn id="278" nodeType="mainSeq"/>
              <p:prevCondLst>
                <p:cond delay="0" evt="onPrev">
                  <p:tgtEl>
                    <p:sldTgt/>
                  </p:tgtEl>
                </p:cond>
              </p:prevCondLst>
              <p:nextCondLst>
                <p:cond delay="0" evt="onNext">
                  <p:tgtEl>
                    <p:sldTgt/>
                  </p:tgtEl>
                </p:cond>
              </p:nextCondLst>
            </p:seq>
          </p:childTnLst>
        </p:cTn>
      </p:par>
    </p:tnLst>
  </p:timing>
</p:sld>
</file>

<file path=ppt/slides/slide18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3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Jerarquia simplificada de java.nio.channel </a:t>
            </a:r>
            <a:endParaRPr lang="es-MX" sz="1800" spc="-1" strike="noStrike">
              <a:solidFill>
                <a:srgbClr val="000000"/>
              </a:solidFill>
              <a:uFill>
                <a:solidFill>
                  <a:srgbClr val="ffffff"/>
                </a:solidFill>
              </a:uFill>
              <a:latin typeface="Arial"/>
            </a:endParaRPr>
          </a:p>
        </p:txBody>
      </p:sp>
      <p:pic>
        <p:nvPicPr>
          <p:cNvPr id="836" name="Picture 2" descr=""/>
          <p:cNvPicPr/>
          <p:nvPr/>
        </p:nvPicPr>
        <p:blipFill>
          <a:blip r:embed="rId1"/>
          <a:stretch/>
        </p:blipFill>
        <p:spPr>
          <a:xfrm>
            <a:off x="2814480" y="1771560"/>
            <a:ext cx="6561720" cy="3313800"/>
          </a:xfrm>
          <a:prstGeom prst="rect">
            <a:avLst/>
          </a:prstGeom>
          <a:ln>
            <a:noFill/>
          </a:ln>
        </p:spPr>
      </p:pic>
    </p:spTree>
  </p:cSld>
  <p:timing>
    <p:tnLst>
      <p:par>
        <p:cTn id="279" dur="indefinite" restart="never" nodeType="tmRoot">
          <p:childTnLst>
            <p:seq>
              <p:cTn id="280" nodeType="mainSeq"/>
              <p:prevCondLst>
                <p:cond delay="0" evt="onPrev">
                  <p:tgtEl>
                    <p:sldTgt/>
                  </p:tgtEl>
                </p:cond>
              </p:prevCondLst>
              <p:nextCondLst>
                <p:cond delay="0" evt="onNext">
                  <p:tgtEl>
                    <p:sldTgt/>
                  </p:tgtEl>
                </p:cond>
              </p:nextCondLst>
            </p:seq>
          </p:childTnLst>
        </p:cTn>
      </p:par>
    </p:tnLst>
  </p:timing>
</p:sld>
</file>

<file path=ppt/slides/slide18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37"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Clase ServerSocketChannel</a:t>
            </a:r>
            <a:endParaRPr lang="es-MX" sz="1800" spc="-1" strike="noStrike">
              <a:solidFill>
                <a:srgbClr val="000000"/>
              </a:solidFill>
              <a:uFill>
                <a:solidFill>
                  <a:srgbClr val="ffffff"/>
                </a:solidFill>
              </a:uFill>
              <a:latin typeface="Arial"/>
            </a:endParaRPr>
          </a:p>
        </p:txBody>
      </p:sp>
      <p:sp>
        <p:nvSpPr>
          <p:cNvPr id="838"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La clase </a:t>
            </a:r>
            <a:r>
              <a:rPr lang="es-MX" sz="4000" spc="-1" strike="noStrike">
                <a:solidFill>
                  <a:srgbClr val="000000"/>
                </a:solidFill>
                <a:uFill>
                  <a:solidFill>
                    <a:srgbClr val="ffffff"/>
                  </a:solidFill>
                </a:uFill>
                <a:latin typeface="MoolBoran"/>
                <a:ea typeface="DejaVu Sans"/>
              </a:rPr>
              <a:t>java.nio.channels.ServerSocketChanel</a:t>
            </a:r>
            <a:r>
              <a:rPr lang="es-MX" sz="2800" spc="-1" strike="noStrike">
                <a:solidFill>
                  <a:srgbClr val="000000"/>
                </a:solidFill>
                <a:uFill>
                  <a:solidFill>
                    <a:srgbClr val="ffffff"/>
                  </a:solidFill>
                </a:uFill>
                <a:latin typeface="Calibri"/>
                <a:ea typeface="DejaVu Sans"/>
              </a:rPr>
              <a:t> es un canal seleccionable para sockets TCP pasivos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Viene a ser un envoltorio para un objeto </a:t>
            </a:r>
            <a:r>
              <a:rPr lang="es-MX" sz="4000" spc="-1" strike="noStrike">
                <a:solidFill>
                  <a:srgbClr val="000000"/>
                </a:solidFill>
                <a:uFill>
                  <a:solidFill>
                    <a:srgbClr val="ffffff"/>
                  </a:solidFill>
                </a:uFill>
                <a:latin typeface="MoolBoran"/>
                <a:ea typeface="DejaVu Sans"/>
              </a:rPr>
              <a:t>ServerSocket</a:t>
            </a:r>
            <a:r>
              <a:rPr lang="es-MX" sz="2800" spc="-1" strike="noStrike">
                <a:solidFill>
                  <a:srgbClr val="000000"/>
                </a:solidFill>
                <a:uFill>
                  <a:solidFill>
                    <a:srgbClr val="ffffff"/>
                  </a:solidFill>
                </a:uFill>
                <a:latin typeface="Calibri"/>
                <a:ea typeface="DejaVu Sans"/>
              </a:rPr>
              <a:t>, al cual asocia un canal.</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Para crearlo hay que usar el método </a:t>
            </a:r>
            <a:r>
              <a:rPr lang="es-MX" sz="4000" spc="-1" strike="noStrike">
                <a:solidFill>
                  <a:srgbClr val="000000"/>
                </a:solidFill>
                <a:uFill>
                  <a:solidFill>
                    <a:srgbClr val="ffffff"/>
                  </a:solidFill>
                </a:uFill>
                <a:latin typeface="MoolBoran"/>
                <a:ea typeface="DejaVu Sans"/>
              </a:rPr>
              <a:t>public static</a:t>
            </a:r>
            <a:r>
              <a:rPr lang="es-MX" sz="2800" spc="-1" strike="noStrike">
                <a:solidFill>
                  <a:srgbClr val="000000"/>
                </a:solidFill>
                <a:uFill>
                  <a:solidFill>
                    <a:srgbClr val="ffffff"/>
                  </a:solidFill>
                </a:uFill>
                <a:latin typeface="Calibri"/>
                <a:ea typeface="DejaVu Sans"/>
              </a:rPr>
              <a:t> </a:t>
            </a:r>
            <a:r>
              <a:rPr lang="es-MX" sz="4000" spc="-1" strike="noStrike">
                <a:solidFill>
                  <a:srgbClr val="000000"/>
                </a:solidFill>
                <a:uFill>
                  <a:solidFill>
                    <a:srgbClr val="ffffff"/>
                  </a:solidFill>
                </a:uFill>
                <a:latin typeface="MoolBoran"/>
                <a:ea typeface="DejaVu Sans"/>
              </a:rPr>
              <a:t>ServerSocketChannel open() throws IOException</a:t>
            </a:r>
            <a:endParaRPr lang="es-MX" sz="1800" spc="-1" strike="noStrike">
              <a:solidFill>
                <a:srgbClr val="000000"/>
              </a:solidFill>
              <a:uFill>
                <a:solidFill>
                  <a:srgbClr val="ffffff"/>
                </a:solidFill>
              </a:uFill>
              <a:latin typeface="Arial"/>
            </a:endParaRPr>
          </a:p>
        </p:txBody>
      </p:sp>
    </p:spTree>
  </p:cSld>
  <p:timing>
    <p:tnLst>
      <p:par>
        <p:cTn id="281" dur="indefinite" restart="never" nodeType="tmRoot">
          <p:childTnLst>
            <p:seq>
              <p:cTn id="282" nodeType="mainSeq"/>
              <p:prevCondLst>
                <p:cond delay="0" evt="onPrev">
                  <p:tgtEl>
                    <p:sldTgt/>
                  </p:tgtEl>
                </p:cond>
              </p:prevCondLst>
              <p:nextCondLst>
                <p:cond delay="0" evt="onNext">
                  <p:tgtEl>
                    <p:sldTgt/>
                  </p:tgtEl>
                </p:cond>
              </p:nextCondLst>
            </p:seq>
          </p:childTnLst>
        </p:cTn>
      </p:par>
    </p:tnLst>
  </p:timing>
</p:sld>
</file>

<file path=ppt/slides/slide18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39"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Clase ServerSocketChannel</a:t>
            </a:r>
            <a:endParaRPr lang="es-MX" sz="1800" spc="-1" strike="noStrike">
              <a:solidFill>
                <a:srgbClr val="000000"/>
              </a:solidFill>
              <a:uFill>
                <a:solidFill>
                  <a:srgbClr val="ffffff"/>
                </a:solidFill>
              </a:uFill>
              <a:latin typeface="Arial"/>
            </a:endParaRPr>
          </a:p>
        </p:txBody>
      </p:sp>
      <p:sp>
        <p:nvSpPr>
          <p:cNvPr id="840"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Un </a:t>
            </a:r>
            <a:r>
              <a:rPr lang="es-MX" sz="4700" spc="-1" strike="noStrike">
                <a:solidFill>
                  <a:srgbClr val="000000"/>
                </a:solidFill>
                <a:uFill>
                  <a:solidFill>
                    <a:srgbClr val="ffffff"/>
                  </a:solidFill>
                </a:uFill>
                <a:latin typeface="MoolBoran"/>
                <a:ea typeface="DejaVu Sans"/>
              </a:rPr>
              <a:t>ServerSocketChannel</a:t>
            </a:r>
            <a:r>
              <a:rPr lang="es-MX" sz="2800" spc="-1" strike="noStrike">
                <a:solidFill>
                  <a:srgbClr val="000000"/>
                </a:solidFill>
                <a:uFill>
                  <a:solidFill>
                    <a:srgbClr val="ffffff"/>
                  </a:solidFill>
                </a:uFill>
                <a:latin typeface="Calibri"/>
                <a:ea typeface="DejaVu Sans"/>
              </a:rPr>
              <a:t> recién creado no está ligado a ningún puerto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La liga se consigue usando el método </a:t>
            </a:r>
            <a:r>
              <a:rPr lang="es-MX" sz="5200" spc="-1" strike="noStrike">
                <a:solidFill>
                  <a:srgbClr val="000000"/>
                </a:solidFill>
                <a:uFill>
                  <a:solidFill>
                    <a:srgbClr val="ffffff"/>
                  </a:solidFill>
                </a:uFill>
                <a:latin typeface="MoolBoran"/>
                <a:ea typeface="DejaVu Sans"/>
              </a:rPr>
              <a:t>bind()</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El método </a:t>
            </a:r>
            <a:r>
              <a:rPr lang="es-MX" sz="5200" spc="-1" strike="noStrike">
                <a:solidFill>
                  <a:srgbClr val="000000"/>
                </a:solidFill>
                <a:uFill>
                  <a:solidFill>
                    <a:srgbClr val="ffffff"/>
                  </a:solidFill>
                </a:uFill>
                <a:latin typeface="MoolBoran"/>
                <a:ea typeface="DejaVu Sans"/>
              </a:rPr>
              <a:t>socket() </a:t>
            </a:r>
            <a:r>
              <a:rPr lang="es-MX" sz="2800" spc="-1" strike="noStrike">
                <a:solidFill>
                  <a:srgbClr val="000000"/>
                </a:solidFill>
                <a:uFill>
                  <a:solidFill>
                    <a:srgbClr val="ffffff"/>
                  </a:solidFill>
                </a:uFill>
                <a:latin typeface="Calibri"/>
                <a:ea typeface="DejaVu Sans"/>
              </a:rPr>
              <a:t>regresa el socket de servidor asociado al canal</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El método </a:t>
            </a:r>
            <a:r>
              <a:rPr lang="es-MX" sz="5200" spc="-1" strike="noStrike">
                <a:solidFill>
                  <a:srgbClr val="000000"/>
                </a:solidFill>
                <a:uFill>
                  <a:solidFill>
                    <a:srgbClr val="ffffff"/>
                  </a:solidFill>
                </a:uFill>
                <a:latin typeface="MoolBoran"/>
                <a:ea typeface="DejaVu Sans"/>
              </a:rPr>
              <a:t>accept() </a:t>
            </a:r>
            <a:r>
              <a:rPr lang="es-MX" sz="2800" spc="-1" strike="noStrike">
                <a:solidFill>
                  <a:srgbClr val="000000"/>
                </a:solidFill>
                <a:uFill>
                  <a:solidFill>
                    <a:srgbClr val="ffffff"/>
                  </a:solidFill>
                </a:uFill>
                <a:latin typeface="Calibri"/>
                <a:ea typeface="DejaVu Sans"/>
              </a:rPr>
              <a:t>acepta una conexión echa al socket del canal</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El método </a:t>
            </a:r>
            <a:r>
              <a:rPr lang="es-MX" sz="5700" spc="-1" strike="noStrike">
                <a:solidFill>
                  <a:srgbClr val="000000"/>
                </a:solidFill>
                <a:uFill>
                  <a:solidFill>
                    <a:srgbClr val="ffffff"/>
                  </a:solidFill>
                </a:uFill>
                <a:latin typeface="MoolBoran"/>
                <a:ea typeface="DejaVu Sans"/>
              </a:rPr>
              <a:t>configureBlocking(boolean bloqueo</a:t>
            </a:r>
            <a:r>
              <a:rPr lang="es-MX" sz="2800" spc="-1" strike="noStrike">
                <a:solidFill>
                  <a:srgbClr val="000000"/>
                </a:solidFill>
                <a:uFill>
                  <a:solidFill>
                    <a:srgbClr val="ffffff"/>
                  </a:solidFill>
                </a:uFill>
                <a:latin typeface="Calibri"/>
                <a:ea typeface="DejaVu Sans"/>
              </a:rPr>
              <a:t>) estable si el canal se bloquea o no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Si se configura sin bloque, el método </a:t>
            </a:r>
            <a:r>
              <a:rPr lang="es-MX" sz="5700" spc="-1" strike="noStrike">
                <a:solidFill>
                  <a:srgbClr val="000000"/>
                </a:solidFill>
                <a:uFill>
                  <a:solidFill>
                    <a:srgbClr val="ffffff"/>
                  </a:solidFill>
                </a:uFill>
                <a:latin typeface="MoolBoran"/>
                <a:ea typeface="DejaVu Sans"/>
              </a:rPr>
              <a:t>accept()</a:t>
            </a:r>
            <a:r>
              <a:rPr lang="es-MX" sz="2800" spc="-1" strike="noStrike">
                <a:solidFill>
                  <a:srgbClr val="000000"/>
                </a:solidFill>
                <a:uFill>
                  <a:solidFill>
                    <a:srgbClr val="ffffff"/>
                  </a:solidFill>
                </a:uFill>
                <a:latin typeface="Calibri"/>
                <a:ea typeface="DejaVu Sans"/>
              </a:rPr>
              <a:t> no bloqueará el programa en ejecución hasta que reciba una conexión</a:t>
            </a:r>
            <a:endParaRPr lang="es-MX" sz="1800" spc="-1" strike="noStrike">
              <a:solidFill>
                <a:srgbClr val="000000"/>
              </a:solidFill>
              <a:uFill>
                <a:solidFill>
                  <a:srgbClr val="ffffff"/>
                </a:solidFill>
              </a:uFill>
              <a:latin typeface="Arial"/>
            </a:endParaRPr>
          </a:p>
        </p:txBody>
      </p:sp>
    </p:spTree>
  </p:cSld>
  <p:timing>
    <p:tnLst>
      <p:par>
        <p:cTn id="283" dur="indefinite" restart="never" nodeType="tmRoot">
          <p:childTnLst>
            <p:seq>
              <p:cTn id="284" nodeType="mainSeq"/>
              <p:prevCondLst>
                <p:cond delay="0" evt="onPrev">
                  <p:tgtEl>
                    <p:sldTgt/>
                  </p:tgtEl>
                </p:cond>
              </p:prevCondLst>
              <p:nextCondLst>
                <p:cond delay="0" evt="onNext">
                  <p:tgtEl>
                    <p:sldTgt/>
                  </p:tgtEl>
                </p:cond>
              </p:nextCondLst>
            </p:seq>
          </p:childTnLst>
        </p:cTn>
      </p:par>
    </p:tnLst>
  </p:timing>
</p:sld>
</file>

<file path=ppt/slides/slide18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41"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Ejemplo</a:t>
            </a:r>
            <a:endParaRPr lang="es-MX" sz="1800" spc="-1" strike="noStrike">
              <a:solidFill>
                <a:srgbClr val="000000"/>
              </a:solidFill>
              <a:uFill>
                <a:solidFill>
                  <a:srgbClr val="ffffff"/>
                </a:solidFill>
              </a:uFill>
              <a:latin typeface="Arial"/>
            </a:endParaRPr>
          </a:p>
        </p:txBody>
      </p:sp>
      <p:sp>
        <p:nvSpPr>
          <p:cNvPr id="842"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a:lnSpc>
                <a:spcPct val="100000"/>
              </a:lnSpc>
            </a:pPr>
            <a:r>
              <a:rPr lang="es-MX" sz="4000" spc="-1" strike="noStrike">
                <a:solidFill>
                  <a:srgbClr val="000000"/>
                </a:solidFill>
                <a:uFill>
                  <a:solidFill>
                    <a:srgbClr val="ffffff"/>
                  </a:solidFill>
                </a:uFill>
                <a:latin typeface="MoolBoran"/>
                <a:ea typeface="DejaVu Sans"/>
              </a:rPr>
              <a:t>ServerSocketChannel canalServidor = ServerSocketChannel.open();</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canalServidor.socket().bind(new InetSocketAddres(“localhost”,9000));</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canalServidor.configureBlocking(false);</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While(true){</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	</a:t>
            </a:r>
            <a:r>
              <a:rPr lang="es-MX" sz="4000" spc="-1" strike="noStrike">
                <a:solidFill>
                  <a:srgbClr val="000000"/>
                </a:solidFill>
                <a:uFill>
                  <a:solidFill>
                    <a:srgbClr val="ffffff"/>
                  </a:solidFill>
                </a:uFill>
                <a:latin typeface="MoolBoran"/>
                <a:ea typeface="DejaVu Sans"/>
              </a:rPr>
              <a:t>SocketChannel canalSocket =canalServidor.accept();</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	</a:t>
            </a:r>
            <a:r>
              <a:rPr lang="es-MX" sz="4000" spc="-1" strike="noStrike">
                <a:solidFill>
                  <a:srgbClr val="000000"/>
                </a:solidFill>
                <a:uFill>
                  <a:solidFill>
                    <a:srgbClr val="ffffff"/>
                  </a:solidFill>
                </a:uFill>
                <a:latin typeface="MoolBoran"/>
                <a:ea typeface="DejaVu Sans"/>
              </a:rPr>
              <a:t>if(canalSocket == null){</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	</a:t>
            </a:r>
            <a:r>
              <a:rPr lang="es-MX" sz="4000" spc="-1" strike="noStrike">
                <a:solidFill>
                  <a:srgbClr val="000000"/>
                </a:solidFill>
                <a:uFill>
                  <a:solidFill>
                    <a:srgbClr val="ffffff"/>
                  </a:solidFill>
                </a:uFill>
                <a:latin typeface="MoolBoran"/>
                <a:ea typeface="DejaVu Sans"/>
              </a:rPr>
              <a:t>	</a:t>
            </a:r>
            <a:r>
              <a:rPr lang="es-MX" sz="4000" spc="-1" strike="noStrike">
                <a:solidFill>
                  <a:srgbClr val="000000"/>
                </a:solidFill>
                <a:uFill>
                  <a:solidFill>
                    <a:srgbClr val="ffffff"/>
                  </a:solidFill>
                </a:uFill>
                <a:latin typeface="MoolBoran"/>
                <a:ea typeface="DejaVu Sans"/>
              </a:rPr>
              <a:t>//Continua con su trabajo normal</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	</a:t>
            </a:r>
            <a:r>
              <a:rPr lang="es-MX" sz="4000" spc="-1" strike="noStrike">
                <a:solidFill>
                  <a:srgbClr val="000000"/>
                </a:solidFill>
                <a:uFill>
                  <a:solidFill>
                    <a:srgbClr val="ffffff"/>
                  </a:solidFill>
                </a:uFill>
                <a:latin typeface="MoolBoran"/>
                <a:ea typeface="DejaVu Sans"/>
              </a:rPr>
              <a:t>}else{</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	</a:t>
            </a:r>
            <a:r>
              <a:rPr lang="es-MX" sz="4000" spc="-1" strike="noStrike">
                <a:solidFill>
                  <a:srgbClr val="000000"/>
                </a:solidFill>
                <a:uFill>
                  <a:solidFill>
                    <a:srgbClr val="ffffff"/>
                  </a:solidFill>
                </a:uFill>
                <a:latin typeface="MoolBoran"/>
                <a:ea typeface="DejaVu Sans"/>
              </a:rPr>
              <a:t>	</a:t>
            </a:r>
            <a:r>
              <a:rPr lang="es-MX" sz="4000" spc="-1" strike="noStrike">
                <a:solidFill>
                  <a:srgbClr val="000000"/>
                </a:solidFill>
                <a:uFill>
                  <a:solidFill>
                    <a:srgbClr val="ffffff"/>
                  </a:solidFill>
                </a:uFill>
                <a:latin typeface="MoolBoran"/>
                <a:ea typeface="DejaVu Sans"/>
              </a:rPr>
              <a:t>//Aquí se manejan las conexiones</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	</a:t>
            </a:r>
            <a:r>
              <a:rPr lang="es-MX" sz="4000" spc="-1" strike="noStrike">
                <a:solidFill>
                  <a:srgbClr val="000000"/>
                </a:solidFill>
                <a:uFill>
                  <a:solidFill>
                    <a:srgbClr val="ffffff"/>
                  </a:solidFill>
                </a:uFill>
                <a:latin typeface="MoolBoran"/>
                <a:ea typeface="DejaVu Sans"/>
              </a:rPr>
              <a:t>}</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285" dur="indefinite" restart="never" nodeType="tmRoot">
          <p:childTnLst>
            <p:seq>
              <p:cTn id="286"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66" name="CustomShape 1"/>
          <p:cNvSpPr/>
          <p:nvPr/>
        </p:nvSpPr>
        <p:spPr>
          <a:xfrm>
            <a:off x="2246400" y="3821400"/>
            <a:ext cx="7771320" cy="2630880"/>
          </a:xfrm>
          <a:prstGeom prst="rect">
            <a:avLst/>
          </a:prstGeom>
          <a:noFill/>
          <a:ln>
            <a:noFill/>
          </a:ln>
        </p:spPr>
        <p:style>
          <a:lnRef idx="0"/>
          <a:fillRef idx="0"/>
          <a:effectRef idx="0"/>
          <a:fontRef idx="minor"/>
        </p:style>
        <p:txBody>
          <a:bodyPr lIns="90000" rIns="90000" tIns="45000" bIns="45000"/>
          <a:p>
            <a:pPr>
              <a:lnSpc>
                <a:spcPct val="100000"/>
              </a:lnSpc>
            </a:pPr>
            <a:r>
              <a:rPr lang="es-MX" sz="2400" spc="-1" strike="noStrike">
                <a:solidFill>
                  <a:srgbClr val="8b8b8b"/>
                </a:solidFill>
                <a:uFill>
                  <a:solidFill>
                    <a:srgbClr val="ffffff"/>
                  </a:solidFill>
                </a:uFill>
                <a:latin typeface="Calibri"/>
                <a:ea typeface="DejaVu Sans"/>
              </a:rPr>
              <a:t>Tamaño máximo de segmento: 576 bytes (PPP) ó MTU</a:t>
            </a:r>
            <a:endParaRPr lang="es-MX" sz="1800" spc="-1" strike="noStrike">
              <a:solidFill>
                <a:srgbClr val="000000"/>
              </a:solidFill>
              <a:uFill>
                <a:solidFill>
                  <a:srgbClr val="ffffff"/>
                </a:solidFill>
              </a:uFill>
              <a:latin typeface="Arial"/>
            </a:endParaRPr>
          </a:p>
        </p:txBody>
      </p:sp>
      <p:pic>
        <p:nvPicPr>
          <p:cNvPr id="367" name="Imagen 3" descr=""/>
          <p:cNvPicPr/>
          <p:nvPr/>
        </p:nvPicPr>
        <p:blipFill>
          <a:blip r:embed="rId1"/>
          <a:stretch/>
        </p:blipFill>
        <p:spPr>
          <a:xfrm>
            <a:off x="5057640" y="968400"/>
            <a:ext cx="6111720" cy="2675520"/>
          </a:xfrm>
          <a:prstGeom prst="rect">
            <a:avLst/>
          </a:prstGeom>
          <a:ln>
            <a:noFill/>
          </a:ln>
        </p:spPr>
      </p:pic>
      <p:sp>
        <p:nvSpPr>
          <p:cNvPr id="368" name="CustomShape 2"/>
          <p:cNvSpPr/>
          <p:nvPr/>
        </p:nvSpPr>
        <p:spPr>
          <a:xfrm>
            <a:off x="3953880" y="260640"/>
            <a:ext cx="4356360" cy="699120"/>
          </a:xfrm>
          <a:prstGeom prst="rect">
            <a:avLst/>
          </a:prstGeom>
          <a:noFill/>
          <a:ln>
            <a:noFill/>
          </a:ln>
        </p:spPr>
        <p:style>
          <a:lnRef idx="0"/>
          <a:fillRef idx="0"/>
          <a:effectRef idx="0"/>
          <a:fontRef idx="minor"/>
        </p:style>
        <p:txBody>
          <a:bodyPr wrap="none" lIns="90000" rIns="90000" tIns="45000" bIns="45000"/>
          <a:p>
            <a:pPr>
              <a:lnSpc>
                <a:spcPct val="100000"/>
              </a:lnSpc>
            </a:pPr>
            <a:r>
              <a:rPr lang="es-MX" sz="4000" spc="-1" strike="noStrike">
                <a:solidFill>
                  <a:srgbClr val="000000"/>
                </a:solidFill>
                <a:uFill>
                  <a:solidFill>
                    <a:srgbClr val="ffffff"/>
                  </a:solidFill>
                </a:uFill>
                <a:latin typeface="Calibri"/>
                <a:ea typeface="DejaVu Sans"/>
              </a:rPr>
              <a:t>Encabezado TCP</a:t>
            </a:r>
            <a:endParaRPr lang="es-MX" sz="1800" spc="-1" strike="noStrike">
              <a:solidFill>
                <a:srgbClr val="000000"/>
              </a:solidFill>
              <a:uFill>
                <a:solidFill>
                  <a:srgbClr val="ffffff"/>
                </a:solidFill>
              </a:uFill>
              <a:latin typeface="Arial"/>
            </a:endParaRPr>
          </a:p>
        </p:txBody>
      </p:sp>
    </p:spTree>
  </p:cSld>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19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43"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Clase SocketChannel</a:t>
            </a:r>
            <a:endParaRPr lang="es-MX" sz="1800" spc="-1" strike="noStrike">
              <a:solidFill>
                <a:srgbClr val="000000"/>
              </a:solidFill>
              <a:uFill>
                <a:solidFill>
                  <a:srgbClr val="ffffff"/>
                </a:solidFill>
              </a:uFill>
              <a:latin typeface="Arial"/>
            </a:endParaRPr>
          </a:p>
        </p:txBody>
      </p:sp>
      <p:sp>
        <p:nvSpPr>
          <p:cNvPr id="844"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La clase j</a:t>
            </a:r>
            <a:r>
              <a:rPr lang="es-MX" sz="4300" spc="-1" strike="noStrike">
                <a:solidFill>
                  <a:srgbClr val="000000"/>
                </a:solidFill>
                <a:uFill>
                  <a:solidFill>
                    <a:srgbClr val="ffffff"/>
                  </a:solidFill>
                </a:uFill>
                <a:latin typeface="MoolBoran"/>
                <a:ea typeface="DejaVu Sans"/>
              </a:rPr>
              <a:t>ava.nio.channels.SocketChannel</a:t>
            </a:r>
            <a:r>
              <a:rPr lang="es-MX" sz="2800" spc="-1" strike="noStrike">
                <a:solidFill>
                  <a:srgbClr val="000000"/>
                </a:solidFill>
                <a:uFill>
                  <a:solidFill>
                    <a:srgbClr val="ffffff"/>
                  </a:solidFill>
                </a:uFill>
                <a:latin typeface="Calibri"/>
                <a:ea typeface="DejaVu Sans"/>
              </a:rPr>
              <a:t> es un canal seleccionable para sockets TCP activos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Es un envoltorio para un objeto socket , que permite asociarlo a un canal</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objetos de esta clase se crean mediante llamadas al método  estático </a:t>
            </a:r>
            <a:r>
              <a:rPr lang="es-MX" sz="4000" spc="-1" strike="noStrike">
                <a:solidFill>
                  <a:srgbClr val="000000"/>
                </a:solidFill>
                <a:uFill>
                  <a:solidFill>
                    <a:srgbClr val="ffffff"/>
                  </a:solidFill>
                </a:uFill>
                <a:latin typeface="MoolBoran"/>
                <a:ea typeface="DejaVu Sans"/>
              </a:rPr>
              <a:t>open()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De la misma forma que el canal anterior se puede definir como bloqueante o no bloqueante</a:t>
            </a:r>
            <a:endParaRPr lang="es-MX" sz="1800" spc="-1" strike="noStrike">
              <a:solidFill>
                <a:srgbClr val="000000"/>
              </a:solidFill>
              <a:uFill>
                <a:solidFill>
                  <a:srgbClr val="ffffff"/>
                </a:solidFill>
              </a:uFill>
              <a:latin typeface="Arial"/>
            </a:endParaRPr>
          </a:p>
        </p:txBody>
      </p:sp>
    </p:spTree>
  </p:cSld>
  <p:timing>
    <p:tnLst>
      <p:par>
        <p:cTn id="287" dur="indefinite" restart="never" nodeType="tmRoot">
          <p:childTnLst>
            <p:seq>
              <p:cTn id="288" nodeType="mainSeq"/>
              <p:prevCondLst>
                <p:cond delay="0" evt="onPrev">
                  <p:tgtEl>
                    <p:sldTgt/>
                  </p:tgtEl>
                </p:cond>
              </p:prevCondLst>
              <p:nextCondLst>
                <p:cond delay="0" evt="onNext">
                  <p:tgtEl>
                    <p:sldTgt/>
                  </p:tgtEl>
                </p:cond>
              </p:nextCondLst>
            </p:seq>
          </p:childTnLst>
        </p:cTn>
      </p:par>
    </p:tnLst>
  </p:timing>
</p:sld>
</file>

<file path=ppt/slides/slide19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4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Ejemplo</a:t>
            </a:r>
            <a:endParaRPr lang="es-MX" sz="1800" spc="-1" strike="noStrike">
              <a:solidFill>
                <a:srgbClr val="000000"/>
              </a:solidFill>
              <a:uFill>
                <a:solidFill>
                  <a:srgbClr val="ffffff"/>
                </a:solidFill>
              </a:uFill>
              <a:latin typeface="Arial"/>
            </a:endParaRPr>
          </a:p>
        </p:txBody>
      </p:sp>
      <p:sp>
        <p:nvSpPr>
          <p:cNvPr id="846"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a:lnSpc>
                <a:spcPct val="100000"/>
              </a:lnSpc>
            </a:pPr>
            <a:r>
              <a:rPr lang="es-MX" sz="2400" spc="-1" strike="noStrike">
                <a:solidFill>
                  <a:srgbClr val="000000"/>
                </a:solidFill>
                <a:uFill>
                  <a:solidFill>
                    <a:srgbClr val="ffffff"/>
                  </a:solidFill>
                </a:uFill>
                <a:latin typeface="MoolBoran"/>
                <a:ea typeface="DejaVu Sans"/>
              </a:rPr>
              <a:t>//Se crea un objeto SocketChannel</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MoolBoran"/>
                <a:ea typeface="DejaVu Sans"/>
              </a:rPr>
              <a:t>SocketChannel canalSocket = SocketChannel.open();</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MoolBoran"/>
                <a:ea typeface="DejaVu Sans"/>
              </a:rPr>
              <a:t>//Se conecta usando un objeto InetSocketAddress</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MoolBoran"/>
                <a:ea typeface="DejaVu Sans"/>
              </a:rPr>
              <a:t>canalSocket.connect(new InetSocketAddres(“localhost”,9000);</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MoolBoran"/>
                <a:ea typeface="DejaVu Sans"/>
              </a:rPr>
              <a:t>//Se configura sin bloqueo</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MoolBoran"/>
                <a:ea typeface="DejaVu Sans"/>
              </a:rPr>
              <a:t>canalSocket.configureBlocking(false);</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MoolBoran"/>
                <a:ea typeface="DejaVu Sans"/>
              </a:rPr>
              <a:t>//Se crea un buffer y se lee del canal</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MoolBoran"/>
                <a:ea typeface="DejaVu Sans"/>
              </a:rPr>
              <a:t>ByteBuffer buffer = ByteBuffer.allocate(1024);</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MoolBoran"/>
                <a:ea typeface="DejaVu Sans"/>
              </a:rPr>
              <a:t>Buffer.clear();</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MoolBoran"/>
                <a:ea typeface="DejaVu Sans"/>
              </a:rPr>
              <a:t>canalSocket.read(buffer);</a:t>
            </a:r>
            <a:endParaRPr lang="es-MX" sz="1800" spc="-1" strike="noStrike">
              <a:solidFill>
                <a:srgbClr val="000000"/>
              </a:solidFill>
              <a:uFill>
                <a:solidFill>
                  <a:srgbClr val="ffffff"/>
                </a:solidFill>
              </a:uFill>
              <a:latin typeface="Arial"/>
            </a:endParaRPr>
          </a:p>
        </p:txBody>
      </p:sp>
    </p:spTree>
  </p:cSld>
  <p:timing>
    <p:tnLst>
      <p:par>
        <p:cTn id="289" dur="indefinite" restart="never" nodeType="tmRoot">
          <p:childTnLst>
            <p:seq>
              <p:cTn id="290" nodeType="mainSeq"/>
              <p:prevCondLst>
                <p:cond delay="0" evt="onPrev">
                  <p:tgtEl>
                    <p:sldTgt/>
                  </p:tgtEl>
                </p:cond>
              </p:prevCondLst>
              <p:nextCondLst>
                <p:cond delay="0" evt="onNext">
                  <p:tgtEl>
                    <p:sldTgt/>
                  </p:tgtEl>
                </p:cond>
              </p:nextCondLst>
            </p:seq>
          </p:childTnLst>
        </p:cTn>
      </p:par>
    </p:tnLst>
  </p:timing>
</p:sld>
</file>

<file path=ppt/slides/slide19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47"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SelectableChannel</a:t>
            </a:r>
            <a:endParaRPr lang="es-MX" sz="1800" spc="-1" strike="noStrike">
              <a:solidFill>
                <a:srgbClr val="000000"/>
              </a:solidFill>
              <a:uFill>
                <a:solidFill>
                  <a:srgbClr val="ffffff"/>
                </a:solidFill>
              </a:uFill>
              <a:latin typeface="Arial"/>
            </a:endParaRPr>
          </a:p>
        </p:txBody>
      </p:sp>
      <p:pic>
        <p:nvPicPr>
          <p:cNvPr id="848" name="Picture 2" descr=""/>
          <p:cNvPicPr/>
          <p:nvPr/>
        </p:nvPicPr>
        <p:blipFill>
          <a:blip r:embed="rId1"/>
          <a:stretch/>
        </p:blipFill>
        <p:spPr>
          <a:xfrm>
            <a:off x="2457360" y="2324160"/>
            <a:ext cx="7275960" cy="2208600"/>
          </a:xfrm>
          <a:prstGeom prst="rect">
            <a:avLst/>
          </a:prstGeom>
          <a:ln>
            <a:noFill/>
          </a:ln>
        </p:spPr>
      </p:pic>
    </p:spTree>
  </p:cSld>
  <p:timing>
    <p:tnLst>
      <p:par>
        <p:cTn id="291" dur="indefinite" restart="never" nodeType="tmRoot">
          <p:childTnLst>
            <p:seq>
              <p:cTn id="292" nodeType="mainSeq"/>
              <p:prevCondLst>
                <p:cond delay="0" evt="onPrev">
                  <p:tgtEl>
                    <p:sldTgt/>
                  </p:tgtEl>
                </p:cond>
              </p:prevCondLst>
              <p:nextCondLst>
                <p:cond delay="0" evt="onNext">
                  <p:tgtEl>
                    <p:sldTgt/>
                  </p:tgtEl>
                </p:cond>
              </p:nextCondLst>
            </p:seq>
          </p:childTnLst>
        </p:cTn>
      </p:par>
    </p:tnLst>
  </p:timing>
</p:sld>
</file>

<file path=ppt/slides/slide19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49"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Selector y SelectorKey</a:t>
            </a:r>
            <a:endParaRPr lang="es-MX" sz="1800" spc="-1" strike="noStrike">
              <a:solidFill>
                <a:srgbClr val="000000"/>
              </a:solidFill>
              <a:uFill>
                <a:solidFill>
                  <a:srgbClr val="ffffff"/>
                </a:solidFill>
              </a:uFill>
              <a:latin typeface="Arial"/>
            </a:endParaRPr>
          </a:p>
        </p:txBody>
      </p:sp>
      <p:sp>
        <p:nvSpPr>
          <p:cNvPr id="850"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La clase </a:t>
            </a:r>
            <a:r>
              <a:rPr lang="es-MX" sz="4000" spc="-1" strike="noStrike">
                <a:solidFill>
                  <a:srgbClr val="000000"/>
                </a:solidFill>
                <a:uFill>
                  <a:solidFill>
                    <a:srgbClr val="ffffff"/>
                  </a:solidFill>
                </a:uFill>
                <a:latin typeface="MoolBoran"/>
                <a:ea typeface="DejaVu Sans"/>
              </a:rPr>
              <a:t>java.nio.channels.Selector</a:t>
            </a:r>
            <a:r>
              <a:rPr lang="es-MX" sz="2800" spc="-1" strike="noStrike">
                <a:solidFill>
                  <a:srgbClr val="000000"/>
                </a:solidFill>
                <a:uFill>
                  <a:solidFill>
                    <a:srgbClr val="ffffff"/>
                  </a:solidFill>
                </a:uFill>
                <a:latin typeface="Calibri"/>
                <a:ea typeface="DejaVu Sans"/>
              </a:rPr>
              <a:t> es una de las principales de la API NIO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Un objeto </a:t>
            </a:r>
            <a:r>
              <a:rPr i="1" lang="es-MX" sz="2800" spc="-1" strike="noStrike">
                <a:solidFill>
                  <a:srgbClr val="000000"/>
                </a:solidFill>
                <a:uFill>
                  <a:solidFill>
                    <a:srgbClr val="ffffff"/>
                  </a:solidFill>
                </a:uFill>
                <a:latin typeface="Calibri"/>
                <a:ea typeface="DejaVu Sans"/>
              </a:rPr>
              <a:t>Selector</a:t>
            </a:r>
            <a:r>
              <a:rPr lang="es-MX" sz="2800" spc="-1" strike="noStrike">
                <a:solidFill>
                  <a:srgbClr val="000000"/>
                </a:solidFill>
                <a:uFill>
                  <a:solidFill>
                    <a:srgbClr val="ffffff"/>
                  </a:solidFill>
                </a:uFill>
                <a:latin typeface="Calibri"/>
                <a:ea typeface="DejaVu Sans"/>
              </a:rPr>
              <a:t> controla una serie de canales y lanza un aviso cuando uno de ellos lanza un suceso E/S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La clase Selector informa a la aplicación  de las operaciones de E/S que ocurren los canales que están activos</a:t>
            </a:r>
            <a:endParaRPr lang="es-MX" sz="1800" spc="-1" strike="noStrike">
              <a:solidFill>
                <a:srgbClr val="000000"/>
              </a:solidFill>
              <a:uFill>
                <a:solidFill>
                  <a:srgbClr val="ffffff"/>
                </a:solidFill>
              </a:uFill>
              <a:latin typeface="Arial"/>
            </a:endParaRPr>
          </a:p>
        </p:txBody>
      </p:sp>
    </p:spTree>
  </p:cSld>
  <p:timing>
    <p:tnLst>
      <p:par>
        <p:cTn id="293" dur="indefinite" restart="never" nodeType="tmRoot">
          <p:childTnLst>
            <p:seq>
              <p:cTn id="294" nodeType="mainSeq"/>
              <p:prevCondLst>
                <p:cond delay="0" evt="onPrev">
                  <p:tgtEl>
                    <p:sldTgt/>
                  </p:tgtEl>
                </p:cond>
              </p:prevCondLst>
              <p:nextCondLst>
                <p:cond delay="0" evt="onNext">
                  <p:tgtEl>
                    <p:sldTgt/>
                  </p:tgtEl>
                </p:cond>
              </p:nextCondLst>
            </p:seq>
          </p:childTnLst>
        </p:cTn>
      </p:par>
    </p:tnLst>
  </p:timing>
</p:sld>
</file>

<file path=ppt/slides/slide19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51"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Selector y SelectorKey</a:t>
            </a:r>
            <a:endParaRPr lang="es-MX" sz="1800" spc="-1" strike="noStrike">
              <a:solidFill>
                <a:srgbClr val="000000"/>
              </a:solidFill>
              <a:uFill>
                <a:solidFill>
                  <a:srgbClr val="ffffff"/>
                </a:solidFill>
              </a:uFill>
              <a:latin typeface="Arial"/>
            </a:endParaRPr>
          </a:p>
        </p:txBody>
      </p:sp>
      <p:sp>
        <p:nvSpPr>
          <p:cNvPr id="852"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La información sobre las operaciones de E/S se registra en un conjunto de claves, que son instancias de la clase </a:t>
            </a:r>
            <a:r>
              <a:rPr i="1" lang="es-MX" sz="2800" spc="-1" strike="noStrike">
                <a:solidFill>
                  <a:srgbClr val="000000"/>
                </a:solidFill>
                <a:uFill>
                  <a:solidFill>
                    <a:srgbClr val="ffffff"/>
                  </a:solidFill>
                </a:uFill>
                <a:latin typeface="Calibri"/>
                <a:ea typeface="DejaVu Sans"/>
              </a:rPr>
              <a:t>SelectorKey</a:t>
            </a:r>
            <a:r>
              <a:rPr lang="es-MX" sz="2800" spc="-1" strike="noStrike">
                <a:solidFill>
                  <a:srgbClr val="000000"/>
                </a:solidFill>
                <a:uFill>
                  <a:solidFill>
                    <a:srgbClr val="ffffff"/>
                  </a:solidFill>
                </a:uFill>
                <a:latin typeface="Calibri"/>
                <a:ea typeface="DejaVu Sans"/>
              </a:rPr>
              <a:t> </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Cada clave almacena información sobre el canal que desencadena  la operación y el tipo de ella (lectura, escritura, conexión entrante, conexión aceptada)</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En la clase </a:t>
            </a:r>
            <a:r>
              <a:rPr i="1" lang="es-MX" sz="2800" spc="-1" strike="noStrike">
                <a:solidFill>
                  <a:srgbClr val="000000"/>
                </a:solidFill>
                <a:uFill>
                  <a:solidFill>
                    <a:srgbClr val="ffffff"/>
                  </a:solidFill>
                </a:uFill>
                <a:latin typeface="Calibri"/>
                <a:ea typeface="DejaVu Sans"/>
              </a:rPr>
              <a:t>Selector</a:t>
            </a:r>
            <a:r>
              <a:rPr lang="es-MX" sz="2800" spc="-1" strike="noStrike">
                <a:solidFill>
                  <a:srgbClr val="000000"/>
                </a:solidFill>
                <a:uFill>
                  <a:solidFill>
                    <a:srgbClr val="ffffff"/>
                  </a:solidFill>
                </a:uFill>
                <a:latin typeface="Calibri"/>
                <a:ea typeface="DejaVu Sans"/>
              </a:rPr>
              <a:t>, las instancias se crean con el método estático open()</a:t>
            </a:r>
            <a:endParaRPr lang="es-MX" sz="1800" spc="-1" strike="noStrike">
              <a:solidFill>
                <a:srgbClr val="000000"/>
              </a:solidFill>
              <a:uFill>
                <a:solidFill>
                  <a:srgbClr val="ffffff"/>
                </a:solidFill>
              </a:uFill>
              <a:latin typeface="Arial"/>
            </a:endParaRPr>
          </a:p>
        </p:txBody>
      </p:sp>
    </p:spTree>
  </p:cSld>
  <p:timing>
    <p:tnLst>
      <p:par>
        <p:cTn id="295" dur="indefinite" restart="never" nodeType="tmRoot">
          <p:childTnLst>
            <p:seq>
              <p:cTn id="296" nodeType="mainSeq"/>
              <p:prevCondLst>
                <p:cond delay="0" evt="onPrev">
                  <p:tgtEl>
                    <p:sldTgt/>
                  </p:tgtEl>
                </p:cond>
              </p:prevCondLst>
              <p:nextCondLst>
                <p:cond delay="0" evt="onNext">
                  <p:tgtEl>
                    <p:sldTgt/>
                  </p:tgtEl>
                </p:cond>
              </p:nextCondLst>
            </p:seq>
          </p:childTnLst>
        </p:cTn>
      </p:par>
    </p:tnLst>
  </p:timing>
</p:sld>
</file>

<file path=ppt/slides/slide19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53"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Método select()</a:t>
            </a:r>
            <a:endParaRPr lang="es-MX" sz="1800" spc="-1" strike="noStrike">
              <a:solidFill>
                <a:srgbClr val="000000"/>
              </a:solidFill>
              <a:uFill>
                <a:solidFill>
                  <a:srgbClr val="ffffff"/>
                </a:solidFill>
              </a:uFill>
              <a:latin typeface="Arial"/>
            </a:endParaRPr>
          </a:p>
        </p:txBody>
      </p:sp>
      <p:sp>
        <p:nvSpPr>
          <p:cNvPr id="854"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El método </a:t>
            </a:r>
            <a:r>
              <a:rPr lang="es-MX" sz="4400" spc="-1" strike="noStrike">
                <a:solidFill>
                  <a:srgbClr val="000000"/>
                </a:solidFill>
                <a:uFill>
                  <a:solidFill>
                    <a:srgbClr val="ffffff"/>
                  </a:solidFill>
                </a:uFill>
                <a:latin typeface="MoolBoran"/>
                <a:ea typeface="DejaVu Sans"/>
              </a:rPr>
              <a:t>select()</a:t>
            </a:r>
            <a:r>
              <a:rPr lang="es-MX" sz="2800" spc="-1" strike="noStrike">
                <a:solidFill>
                  <a:srgbClr val="000000"/>
                </a:solidFill>
                <a:uFill>
                  <a:solidFill>
                    <a:srgbClr val="ffffff"/>
                  </a:solidFill>
                </a:uFill>
                <a:latin typeface="Calibri"/>
                <a:ea typeface="DejaVu Sans"/>
              </a:rPr>
              <a:t> bloquea el programa hasta que algún canal recibe datos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Su origen proviene de una llamada al sistema operativo UNIX, aunque mucho menos engorroso que en C</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Con una sola llamada a </a:t>
            </a:r>
            <a:r>
              <a:rPr lang="es-MX" sz="4400" spc="-1" strike="noStrike">
                <a:solidFill>
                  <a:srgbClr val="000000"/>
                </a:solidFill>
                <a:uFill>
                  <a:solidFill>
                    <a:srgbClr val="ffffff"/>
                  </a:solidFill>
                </a:uFill>
                <a:latin typeface="MoolBoran"/>
                <a:ea typeface="DejaVu Sans"/>
              </a:rPr>
              <a:t>select() </a:t>
            </a:r>
            <a:r>
              <a:rPr lang="es-MX" sz="2800" spc="-1" strike="noStrike">
                <a:solidFill>
                  <a:srgbClr val="000000"/>
                </a:solidFill>
                <a:uFill>
                  <a:solidFill>
                    <a:srgbClr val="ffffff"/>
                  </a:solidFill>
                </a:uFill>
                <a:latin typeface="Calibri"/>
                <a:ea typeface="DejaVu Sans"/>
              </a:rPr>
              <a:t>se espera simultáneamente a todas las entradas de los clientes</a:t>
            </a:r>
            <a:endParaRPr lang="es-MX" sz="1800" spc="-1" strike="noStrike">
              <a:solidFill>
                <a:srgbClr val="000000"/>
              </a:solidFill>
              <a:uFill>
                <a:solidFill>
                  <a:srgbClr val="ffffff"/>
                </a:solidFill>
              </a:uFill>
              <a:latin typeface="Arial"/>
            </a:endParaRPr>
          </a:p>
        </p:txBody>
      </p:sp>
    </p:spTree>
  </p:cSld>
  <p:timing>
    <p:tnLst>
      <p:par>
        <p:cTn id="297" dur="indefinite" restart="never" nodeType="tmRoot">
          <p:childTnLst>
            <p:seq>
              <p:cTn id="298" nodeType="mainSeq"/>
              <p:prevCondLst>
                <p:cond delay="0" evt="onPrev">
                  <p:tgtEl>
                    <p:sldTgt/>
                  </p:tgtEl>
                </p:cond>
              </p:prevCondLst>
              <p:nextCondLst>
                <p:cond delay="0" evt="onNext">
                  <p:tgtEl>
                    <p:sldTgt/>
                  </p:tgtEl>
                </p:cond>
              </p:nextCondLst>
            </p:seq>
          </p:childTnLst>
        </p:cTn>
      </p:par>
    </p:tnLst>
  </p:timing>
</p:sld>
</file>

<file path=ppt/slides/slide19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5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Ejemplo</a:t>
            </a:r>
            <a:endParaRPr lang="es-MX" sz="1800" spc="-1" strike="noStrike">
              <a:solidFill>
                <a:srgbClr val="000000"/>
              </a:solidFill>
              <a:uFill>
                <a:solidFill>
                  <a:srgbClr val="ffffff"/>
                </a:solidFill>
              </a:uFill>
              <a:latin typeface="Arial"/>
            </a:endParaRPr>
          </a:p>
        </p:txBody>
      </p:sp>
      <p:sp>
        <p:nvSpPr>
          <p:cNvPr id="856"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a:lnSpc>
                <a:spcPct val="100000"/>
              </a:lnSpc>
            </a:pPr>
            <a:r>
              <a:rPr lang="es-MX" sz="2000" spc="-1" strike="noStrike">
                <a:solidFill>
                  <a:srgbClr val="000000"/>
                </a:solidFill>
                <a:uFill>
                  <a:solidFill>
                    <a:srgbClr val="ffffff"/>
                  </a:solidFill>
                </a:uFill>
                <a:latin typeface="MoolBoran"/>
                <a:ea typeface="DejaVu Sans"/>
              </a:rPr>
              <a:t>//Se obtiene una dirección de socket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InetSocketAddres dir = new InetSocketAddres(“localhost”,9000);</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//Se crea el canal</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ServerSocketChannel canalServer = ServerSocketChannel.open();</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canalServer.configureBlocking(false);</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canalServer.socket().bind(dir);</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//Se crea un objeto Selector</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Selector selector = Selector.open();</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//Se registra el canal con el selector para que esté al tanto de lo que ocurre</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canalServer.register(selector, SelectionKey.OP_CONNECT | SelectionKey.OP_READ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	</a:t>
            </a:r>
            <a:r>
              <a:rPr lang="es-MX" sz="2000" spc="-1" strike="noStrike">
                <a:solidFill>
                  <a:srgbClr val="000000"/>
                </a:solidFill>
                <a:uFill>
                  <a:solidFill>
                    <a:srgbClr val="ffffff"/>
                  </a:solidFill>
                </a:uFill>
                <a:latin typeface="MoolBoran"/>
                <a:ea typeface="DejaVu Sans"/>
              </a:rPr>
              <a:t>	</a:t>
            </a:r>
            <a:r>
              <a:rPr lang="es-MX" sz="2000" spc="-1" strike="noStrike">
                <a:solidFill>
                  <a:srgbClr val="000000"/>
                </a:solidFill>
                <a:uFill>
                  <a:solidFill>
                    <a:srgbClr val="ffffff"/>
                  </a:solidFill>
                </a:uFill>
                <a:latin typeface="MoolBoran"/>
                <a:ea typeface="DejaVu Sans"/>
              </a:rPr>
              <a:t>|SelectionKey.OP_WRITE);</a:t>
            </a:r>
            <a:endParaRPr lang="es-MX" sz="1800" spc="-1" strike="noStrike">
              <a:solidFill>
                <a:srgbClr val="000000"/>
              </a:solidFill>
              <a:uFill>
                <a:solidFill>
                  <a:srgbClr val="ffffff"/>
                </a:solidFill>
              </a:uFill>
              <a:latin typeface="Arial"/>
            </a:endParaRPr>
          </a:p>
        </p:txBody>
      </p:sp>
    </p:spTree>
  </p:cSld>
  <p:timing>
    <p:tnLst>
      <p:par>
        <p:cTn id="299" dur="indefinite" restart="never" nodeType="tmRoot">
          <p:childTnLst>
            <p:seq>
              <p:cTn id="300" nodeType="mainSeq"/>
              <p:prevCondLst>
                <p:cond delay="0" evt="onPrev">
                  <p:tgtEl>
                    <p:sldTgt/>
                  </p:tgtEl>
                </p:cond>
              </p:prevCondLst>
              <p:nextCondLst>
                <p:cond delay="0" evt="onNext">
                  <p:tgtEl>
                    <p:sldTgt/>
                  </p:tgtEl>
                </p:cond>
              </p:nextCondLst>
            </p:seq>
          </p:childTnLst>
        </p:cTn>
      </p:par>
    </p:tnLst>
  </p:timing>
</p:sld>
</file>

<file path=ppt/slides/slide19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57"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Selector</a:t>
            </a:r>
            <a:endParaRPr lang="es-MX" sz="1800" spc="-1" strike="noStrike">
              <a:solidFill>
                <a:srgbClr val="000000"/>
              </a:solidFill>
              <a:uFill>
                <a:solidFill>
                  <a:srgbClr val="ffffff"/>
                </a:solidFill>
              </a:uFill>
              <a:latin typeface="Arial"/>
            </a:endParaRPr>
          </a:p>
        </p:txBody>
      </p:sp>
      <p:sp>
        <p:nvSpPr>
          <p:cNvPr id="858"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Para poder saber que suceso de E/S de los que estamos interesados ocurre, es necesario registrar el canal con un selector y especificar el tipo o tipos de sucesos de interés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Una clase es seleccionable si puede registrarse con un selector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Todos los canales que descienden  de la clase </a:t>
            </a:r>
            <a:r>
              <a:rPr i="1" lang="es-MX" sz="2800" spc="-1" strike="noStrike">
                <a:solidFill>
                  <a:srgbClr val="000000"/>
                </a:solidFill>
                <a:uFill>
                  <a:solidFill>
                    <a:srgbClr val="ffffff"/>
                  </a:solidFill>
                </a:uFill>
                <a:latin typeface="Calibri"/>
                <a:ea typeface="DejaVu Sans"/>
              </a:rPr>
              <a:t>SelectableChanne</a:t>
            </a:r>
            <a:r>
              <a:rPr lang="es-MX" sz="2800" spc="-1" strike="noStrike">
                <a:solidFill>
                  <a:srgbClr val="000000"/>
                </a:solidFill>
                <a:uFill>
                  <a:solidFill>
                    <a:srgbClr val="ffffff"/>
                  </a:solidFill>
                </a:uFill>
                <a:latin typeface="Calibri"/>
                <a:ea typeface="DejaVu Sans"/>
              </a:rPr>
              <a:t>l son seleccionables</a:t>
            </a:r>
            <a:endParaRPr lang="es-MX" sz="1800" spc="-1" strike="noStrike">
              <a:solidFill>
                <a:srgbClr val="000000"/>
              </a:solidFill>
              <a:uFill>
                <a:solidFill>
                  <a:srgbClr val="ffffff"/>
                </a:solidFill>
              </a:uFill>
              <a:latin typeface="Arial"/>
            </a:endParaRPr>
          </a:p>
        </p:txBody>
      </p:sp>
    </p:spTree>
  </p:cSld>
  <p:timing>
    <p:tnLst>
      <p:par>
        <p:cTn id="301" dur="indefinite" restart="never" nodeType="tmRoot">
          <p:childTnLst>
            <p:seq>
              <p:cTn id="302" nodeType="mainSeq"/>
              <p:prevCondLst>
                <p:cond delay="0" evt="onPrev">
                  <p:tgtEl>
                    <p:sldTgt/>
                  </p:tgtEl>
                </p:cond>
              </p:prevCondLst>
              <p:nextCondLst>
                <p:cond delay="0" evt="onNext">
                  <p:tgtEl>
                    <p:sldTgt/>
                  </p:tgtEl>
                </p:cond>
              </p:nextCondLst>
            </p:seq>
          </p:childTnLst>
        </p:cTn>
      </p:par>
    </p:tnLst>
  </p:timing>
</p:sld>
</file>

<file path=ppt/slides/slide19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59"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Sucesos de un selector</a:t>
            </a:r>
            <a:endParaRPr lang="es-MX" sz="1800" spc="-1" strike="noStrike">
              <a:solidFill>
                <a:srgbClr val="000000"/>
              </a:solidFill>
              <a:uFill>
                <a:solidFill>
                  <a:srgbClr val="ffffff"/>
                </a:solidFill>
              </a:uFill>
              <a:latin typeface="Arial"/>
            </a:endParaRPr>
          </a:p>
        </p:txBody>
      </p:sp>
      <p:sp>
        <p:nvSpPr>
          <p:cNvPr id="860"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sucesos que se pueden registrar mediante un selector se especifican con las siguientes constantes enteras:</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SelectionKey.OP_READ </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SelectionKey.OP_WRITE</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SelectionKey.OP_ACCEPT</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SelectionKey.OP_CONNECT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Distintos canales pueden registrarse para diversos sucesos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De ahí que se diga que un conjunto de canales se multiplexa con un selector</a:t>
            </a:r>
            <a:endParaRPr lang="es-MX" sz="1800" spc="-1" strike="noStrike">
              <a:solidFill>
                <a:srgbClr val="000000"/>
              </a:solidFill>
              <a:uFill>
                <a:solidFill>
                  <a:srgbClr val="ffffff"/>
                </a:solidFill>
              </a:uFill>
              <a:latin typeface="Arial"/>
            </a:endParaRPr>
          </a:p>
        </p:txBody>
      </p:sp>
    </p:spTree>
  </p:cSld>
  <p:timing>
    <p:tnLst>
      <p:par>
        <p:cTn id="303" dur="indefinite" restart="never" nodeType="tmRoot">
          <p:childTnLst>
            <p:seq>
              <p:cTn id="304" nodeType="mainSeq"/>
              <p:prevCondLst>
                <p:cond delay="0" evt="onPrev">
                  <p:tgtEl>
                    <p:sldTgt/>
                  </p:tgtEl>
                </p:cond>
              </p:prevCondLst>
              <p:nextCondLst>
                <p:cond delay="0" evt="onNext">
                  <p:tgtEl>
                    <p:sldTgt/>
                  </p:tgtEl>
                </p:cond>
              </p:nextCondLst>
            </p:seq>
          </p:childTnLst>
        </p:cTn>
      </p:par>
    </p:tnLst>
  </p:timing>
</p:sld>
</file>

<file path=ppt/slides/slide19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61"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Multiplexación de canales</a:t>
            </a:r>
            <a:endParaRPr lang="es-MX" sz="1800" spc="-1" strike="noStrike">
              <a:solidFill>
                <a:srgbClr val="000000"/>
              </a:solidFill>
              <a:uFill>
                <a:solidFill>
                  <a:srgbClr val="ffffff"/>
                </a:solidFill>
              </a:uFill>
              <a:latin typeface="Arial"/>
            </a:endParaRPr>
          </a:p>
        </p:txBody>
      </p:sp>
      <p:pic>
        <p:nvPicPr>
          <p:cNvPr id="862" name="Picture 2" descr=""/>
          <p:cNvPicPr/>
          <p:nvPr/>
        </p:nvPicPr>
        <p:blipFill>
          <a:blip r:embed="rId1"/>
          <a:stretch/>
        </p:blipFill>
        <p:spPr>
          <a:xfrm>
            <a:off x="2855520" y="1484640"/>
            <a:ext cx="6123600" cy="5018760"/>
          </a:xfrm>
          <a:prstGeom prst="rect">
            <a:avLst/>
          </a:prstGeom>
          <a:ln>
            <a:noFill/>
          </a:ln>
        </p:spPr>
      </p:pic>
    </p:spTree>
  </p:cSld>
  <p:timing>
    <p:tnLst>
      <p:par>
        <p:cTn id="305" dur="indefinite" restart="never" nodeType="tmRoot">
          <p:childTnLst>
            <p:seq>
              <p:cTn id="306"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95" name="CustomShape 1"/>
          <p:cNvSpPr/>
          <p:nvPr/>
        </p:nvSpPr>
        <p:spPr>
          <a:xfrm>
            <a:off x="831960" y="1709640"/>
            <a:ext cx="10514520" cy="2851560"/>
          </a:xfrm>
          <a:prstGeom prst="rect">
            <a:avLst/>
          </a:prstGeom>
          <a:noFill/>
          <a:ln>
            <a:noFill/>
          </a:ln>
        </p:spPr>
        <p:style>
          <a:lnRef idx="0"/>
          <a:fillRef idx="0"/>
          <a:effectRef idx="0"/>
          <a:fontRef idx="minor"/>
        </p:style>
        <p:txBody>
          <a:bodyPr lIns="90000" rIns="90000" tIns="45000" bIns="45000" anchor="b"/>
          <a:p>
            <a:pPr>
              <a:lnSpc>
                <a:spcPct val="100000"/>
              </a:lnSpc>
            </a:pPr>
            <a:r>
              <a:rPr lang="es-MX" sz="6000" spc="-1" strike="noStrike">
                <a:solidFill>
                  <a:srgbClr val="000000"/>
                </a:solidFill>
                <a:uFill>
                  <a:solidFill>
                    <a:srgbClr val="ffffff"/>
                  </a:solidFill>
                </a:uFill>
                <a:latin typeface="Calibri Light"/>
                <a:ea typeface="DejaVu Sans"/>
              </a:rPr>
              <a:t>Servicios definidos en la capa de transporte</a:t>
            </a:r>
            <a:endParaRPr lang="es-MX" sz="1800" spc="-1" strike="noStrike">
              <a:solidFill>
                <a:srgbClr val="000000"/>
              </a:solidFill>
              <a:uFill>
                <a:solidFill>
                  <a:srgbClr val="ffffff"/>
                </a:solidFill>
              </a:uFill>
              <a:latin typeface="Arial"/>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69" name="CustomShape 1"/>
          <p:cNvSpPr/>
          <p:nvPr/>
        </p:nvSpPr>
        <p:spPr>
          <a:xfrm>
            <a:off x="831960" y="1709640"/>
            <a:ext cx="10514520" cy="2851560"/>
          </a:xfrm>
          <a:prstGeom prst="rect">
            <a:avLst/>
          </a:prstGeom>
          <a:noFill/>
          <a:ln>
            <a:noFill/>
          </a:ln>
        </p:spPr>
        <p:style>
          <a:lnRef idx="0"/>
          <a:fillRef idx="0"/>
          <a:effectRef idx="0"/>
          <a:fontRef idx="minor"/>
        </p:style>
        <p:txBody>
          <a:bodyPr lIns="90000" rIns="90000" tIns="45000" bIns="45000" anchor="b"/>
          <a:p>
            <a:pPr>
              <a:lnSpc>
                <a:spcPct val="100000"/>
              </a:lnSpc>
            </a:pPr>
            <a:r>
              <a:rPr lang="es-MX" sz="6000" spc="-1" strike="noStrike">
                <a:solidFill>
                  <a:srgbClr val="000000"/>
                </a:solidFill>
                <a:uFill>
                  <a:solidFill>
                    <a:srgbClr val="ffffff"/>
                  </a:solidFill>
                </a:uFill>
                <a:latin typeface="Calibri Light"/>
                <a:ea typeface="DejaVu Sans"/>
              </a:rPr>
              <a:t>Modelo cliente/servidor</a:t>
            </a:r>
            <a:endParaRPr lang="es-MX" sz="1800" spc="-1" strike="noStrike">
              <a:solidFill>
                <a:srgbClr val="000000"/>
              </a:solidFill>
              <a:uFill>
                <a:solidFill>
                  <a:srgbClr val="ffffff"/>
                </a:solidFill>
              </a:uFill>
              <a:latin typeface="Arial"/>
            </a:endParaRPr>
          </a:p>
        </p:txBody>
      </p:sp>
      <p:sp>
        <p:nvSpPr>
          <p:cNvPr id="370" name="CustomShape 2"/>
          <p:cNvSpPr/>
          <p:nvPr/>
        </p:nvSpPr>
        <p:spPr>
          <a:xfrm>
            <a:off x="831960" y="4589640"/>
            <a:ext cx="10514520" cy="1499040"/>
          </a:xfrm>
          <a:prstGeom prst="rect">
            <a:avLst/>
          </a:prstGeom>
          <a:noFill/>
          <a:ln>
            <a:noFill/>
          </a:ln>
        </p:spPr>
        <p:style>
          <a:lnRef idx="0"/>
          <a:fillRef idx="0"/>
          <a:effectRef idx="0"/>
          <a:fontRef idx="minor"/>
        </p:style>
      </p:sp>
    </p:spTree>
  </p:cSld>
  <p:timing>
    <p:tnLst>
      <p:par>
        <p:cTn id="39" dur="indefinite" restart="never" nodeType="tmRoot">
          <p:childTnLst>
            <p:seq>
              <p:cTn id="40" nodeType="mainSeq"/>
              <p:prevCondLst>
                <p:cond delay="0" evt="onPrev">
                  <p:tgtEl>
                    <p:sldTgt/>
                  </p:tgtEl>
                </p:cond>
              </p:prevCondLst>
              <p:nextCondLst>
                <p:cond delay="0" evt="onNext">
                  <p:tgtEl>
                    <p:sldTgt/>
                  </p:tgtEl>
                </p:cond>
              </p:nextCondLst>
            </p:seq>
          </p:childTnLst>
        </p:cTn>
      </p:par>
    </p:tnLst>
  </p:timing>
</p:sld>
</file>

<file path=ppt/slides/slide20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63"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Interfaz Iterator</a:t>
            </a:r>
            <a:endParaRPr lang="es-MX" sz="1800" spc="-1" strike="noStrike">
              <a:solidFill>
                <a:srgbClr val="000000"/>
              </a:solidFill>
              <a:uFill>
                <a:solidFill>
                  <a:srgbClr val="ffffff"/>
                </a:solidFill>
              </a:uFill>
              <a:latin typeface="Arial"/>
            </a:endParaRPr>
          </a:p>
        </p:txBody>
      </p:sp>
      <p:sp>
        <p:nvSpPr>
          <p:cNvPr id="864"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La interfaz </a:t>
            </a:r>
            <a:r>
              <a:rPr i="1" lang="es-MX" sz="2800" spc="-1" strike="noStrike">
                <a:solidFill>
                  <a:srgbClr val="000000"/>
                </a:solidFill>
                <a:uFill>
                  <a:solidFill>
                    <a:srgbClr val="ffffff"/>
                  </a:solidFill>
                </a:uFill>
                <a:latin typeface="Calibri"/>
                <a:ea typeface="DejaVu Sans"/>
              </a:rPr>
              <a:t>Iterator</a:t>
            </a:r>
            <a:r>
              <a:rPr lang="es-MX" sz="2800" spc="-1" strike="noStrike">
                <a:solidFill>
                  <a:srgbClr val="000000"/>
                </a:solidFill>
                <a:uFill>
                  <a:solidFill>
                    <a:srgbClr val="ffffff"/>
                  </a:solidFill>
                </a:uFill>
                <a:latin typeface="Calibri"/>
                <a:ea typeface="DejaVu Sans"/>
              </a:rPr>
              <a:t> se encuentra en </a:t>
            </a:r>
            <a:r>
              <a:rPr lang="es-MX" sz="4000" spc="-1" strike="noStrike">
                <a:solidFill>
                  <a:srgbClr val="000000"/>
                </a:solidFill>
                <a:uFill>
                  <a:solidFill>
                    <a:srgbClr val="ffffff"/>
                  </a:solidFill>
                </a:uFill>
                <a:latin typeface="MoolBoran"/>
                <a:ea typeface="DejaVu Sans"/>
              </a:rPr>
              <a:t>java.lang</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Implementar Iterable tan solo obliga a sobrescribir el método </a:t>
            </a:r>
            <a:r>
              <a:rPr lang="es-MX" sz="4300" spc="-1" strike="noStrike">
                <a:solidFill>
                  <a:srgbClr val="000000"/>
                </a:solidFill>
                <a:uFill>
                  <a:solidFill>
                    <a:srgbClr val="ffffff"/>
                  </a:solidFill>
                </a:uFill>
                <a:latin typeface="MoolBoran"/>
                <a:ea typeface="DejaVu Sans"/>
              </a:rPr>
              <a:t>iterator()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Iterator es un tipo abstracto definido por la interfaz </a:t>
            </a:r>
            <a:r>
              <a:rPr i="1" lang="es-MX" sz="2800" spc="-1" strike="noStrike">
                <a:solidFill>
                  <a:srgbClr val="000000"/>
                </a:solidFill>
                <a:uFill>
                  <a:solidFill>
                    <a:srgbClr val="ffffff"/>
                  </a:solidFill>
                </a:uFill>
                <a:latin typeface="Calibri"/>
                <a:ea typeface="DejaVu Sans"/>
              </a:rPr>
              <a:t>List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No puede ser instanciado porque carece de constructor </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Se puede definir un objeto si se instancia en una clase que implemente la interface</a:t>
            </a:r>
            <a:endParaRPr lang="es-MX" sz="1800" spc="-1" strike="noStrike">
              <a:solidFill>
                <a:srgbClr val="000000"/>
              </a:solidFill>
              <a:uFill>
                <a:solidFill>
                  <a:srgbClr val="ffffff"/>
                </a:solidFill>
              </a:uFill>
              <a:latin typeface="Arial"/>
            </a:endParaRPr>
          </a:p>
        </p:txBody>
      </p:sp>
    </p:spTree>
  </p:cSld>
  <p:timing>
    <p:tnLst>
      <p:par>
        <p:cTn id="307" dur="indefinite" restart="never" nodeType="tmRoot">
          <p:childTnLst>
            <p:seq>
              <p:cTn id="308" nodeType="mainSeq"/>
              <p:prevCondLst>
                <p:cond delay="0" evt="onPrev">
                  <p:tgtEl>
                    <p:sldTgt/>
                  </p:tgtEl>
                </p:cond>
              </p:prevCondLst>
              <p:nextCondLst>
                <p:cond delay="0" evt="onNext">
                  <p:tgtEl>
                    <p:sldTgt/>
                  </p:tgtEl>
                </p:cond>
              </p:nextCondLst>
            </p:seq>
          </p:childTnLst>
        </p:cTn>
      </p:par>
    </p:tnLst>
  </p:timing>
</p:sld>
</file>

<file path=ppt/slides/slide20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6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Ejemplo</a:t>
            </a:r>
            <a:endParaRPr lang="es-MX" sz="1800" spc="-1" strike="noStrike">
              <a:solidFill>
                <a:srgbClr val="000000"/>
              </a:solidFill>
              <a:uFill>
                <a:solidFill>
                  <a:srgbClr val="ffffff"/>
                </a:solidFill>
              </a:uFill>
              <a:latin typeface="Arial"/>
            </a:endParaRPr>
          </a:p>
        </p:txBody>
      </p:sp>
      <p:sp>
        <p:nvSpPr>
          <p:cNvPr id="866"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Erroneo:</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MoolBoran"/>
                <a:ea typeface="DejaVu Sans"/>
              </a:rPr>
              <a:t>Iterator &lt;SelectionKey&gt; selecciones =  new Iterator &lt;SelectionKey&gt;();</a:t>
            </a:r>
            <a:endParaRPr lang="es-MX" sz="1800" spc="-1" strike="noStrike">
              <a:solidFill>
                <a:srgbClr val="000000"/>
              </a:solidFill>
              <a:uFill>
                <a:solidFill>
                  <a:srgbClr val="ffffff"/>
                </a:solidFill>
              </a:uFill>
              <a:latin typeface="Arial"/>
            </a:endParaRPr>
          </a:p>
          <a:p>
            <a:pPr indent="-216000">
              <a:lnSpc>
                <a:spcPct val="10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Correcto:</a:t>
            </a:r>
            <a:endParaRPr lang="es-MX" sz="1800" spc="-1" strike="noStrike">
              <a:solidFill>
                <a:srgbClr val="000000"/>
              </a:solidFill>
              <a:uFill>
                <a:solidFill>
                  <a:srgbClr val="ffffff"/>
                </a:solidFill>
              </a:uFill>
              <a:latin typeface="Arial"/>
            </a:endParaRPr>
          </a:p>
          <a:p>
            <a:pPr>
              <a:lnSpc>
                <a:spcPct val="100000"/>
              </a:lnSpc>
            </a:pPr>
            <a:r>
              <a:rPr lang="es-MX" sz="2400" spc="-1" strike="noStrike">
                <a:solidFill>
                  <a:srgbClr val="000000"/>
                </a:solidFill>
                <a:uFill>
                  <a:solidFill>
                    <a:srgbClr val="ffffff"/>
                  </a:solidFill>
                </a:uFill>
                <a:latin typeface="Calibri"/>
                <a:ea typeface="DejaVu Sans"/>
              </a:rPr>
              <a:t> </a:t>
            </a:r>
            <a:r>
              <a:rPr lang="es-MX" sz="2400" spc="-1" strike="noStrike">
                <a:solidFill>
                  <a:srgbClr val="000000"/>
                </a:solidFill>
                <a:uFill>
                  <a:solidFill>
                    <a:srgbClr val="ffffff"/>
                  </a:solidFill>
                </a:uFill>
                <a:latin typeface="MoolBoran"/>
                <a:ea typeface="DejaVu Sans"/>
              </a:rPr>
              <a:t>Iterator &lt;SelectionKey&gt;it =  selector.selectedKey().iterator();</a:t>
            </a:r>
            <a:endParaRPr lang="es-MX" sz="1800" spc="-1" strike="noStrike">
              <a:solidFill>
                <a:srgbClr val="000000"/>
              </a:solidFill>
              <a:uFill>
                <a:solidFill>
                  <a:srgbClr val="ffffff"/>
                </a:solidFill>
              </a:uFill>
              <a:latin typeface="Arial"/>
            </a:endParaRPr>
          </a:p>
        </p:txBody>
      </p:sp>
    </p:spTree>
  </p:cSld>
  <p:timing>
    <p:tnLst>
      <p:par>
        <p:cTn id="309" dur="indefinite" restart="never" nodeType="tmRoot">
          <p:childTnLst>
            <p:seq>
              <p:cTn id="310" nodeType="mainSeq"/>
              <p:prevCondLst>
                <p:cond delay="0" evt="onPrev">
                  <p:tgtEl>
                    <p:sldTgt/>
                  </p:tgtEl>
                </p:cond>
              </p:prevCondLst>
              <p:nextCondLst>
                <p:cond delay="0" evt="onNext">
                  <p:tgtEl>
                    <p:sldTgt/>
                  </p:tgtEl>
                </p:cond>
              </p:nextCondLst>
            </p:seq>
          </p:childTnLst>
        </p:cTn>
      </p:par>
    </p:tnLst>
  </p:timing>
</p:sld>
</file>

<file path=ppt/slides/slide20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67" name="CustomShape 1"/>
          <p:cNvSpPr/>
          <p:nvPr/>
        </p:nvSpPr>
        <p:spPr>
          <a:xfrm>
            <a:off x="831960" y="1709640"/>
            <a:ext cx="10514520" cy="2851560"/>
          </a:xfrm>
          <a:prstGeom prst="rect">
            <a:avLst/>
          </a:prstGeom>
          <a:noFill/>
          <a:ln>
            <a:noFill/>
          </a:ln>
        </p:spPr>
        <p:style>
          <a:lnRef idx="0"/>
          <a:fillRef idx="0"/>
          <a:effectRef idx="0"/>
          <a:fontRef idx="minor"/>
        </p:style>
        <p:txBody>
          <a:bodyPr lIns="90000" rIns="90000" tIns="45000" bIns="45000" anchor="b"/>
          <a:p>
            <a:pPr>
              <a:lnSpc>
                <a:spcPct val="100000"/>
              </a:lnSpc>
            </a:pPr>
            <a:r>
              <a:rPr lang="es-MX" sz="6000" spc="-1" strike="noStrike">
                <a:solidFill>
                  <a:srgbClr val="000000"/>
                </a:solidFill>
                <a:uFill>
                  <a:solidFill>
                    <a:srgbClr val="ffffff"/>
                  </a:solidFill>
                </a:uFill>
                <a:latin typeface="Calibri Light"/>
                <a:ea typeface="DejaVu Sans"/>
              </a:rPr>
              <a:t>Sockets orientados a conexión no bloqueantes en C</a:t>
            </a:r>
            <a:endParaRPr lang="es-MX" sz="1800" spc="-1" strike="noStrike">
              <a:solidFill>
                <a:srgbClr val="000000"/>
              </a:solidFill>
              <a:uFill>
                <a:solidFill>
                  <a:srgbClr val="ffffff"/>
                </a:solidFill>
              </a:uFill>
              <a:latin typeface="Arial"/>
            </a:endParaRPr>
          </a:p>
        </p:txBody>
      </p:sp>
      <p:sp>
        <p:nvSpPr>
          <p:cNvPr id="868" name="CustomShape 2"/>
          <p:cNvSpPr/>
          <p:nvPr/>
        </p:nvSpPr>
        <p:spPr>
          <a:xfrm>
            <a:off x="831960" y="4589640"/>
            <a:ext cx="10514520" cy="1499040"/>
          </a:xfrm>
          <a:prstGeom prst="rect">
            <a:avLst/>
          </a:prstGeom>
          <a:noFill/>
          <a:ln>
            <a:noFill/>
          </a:ln>
        </p:spPr>
        <p:style>
          <a:lnRef idx="0"/>
          <a:fillRef idx="0"/>
          <a:effectRef idx="0"/>
          <a:fontRef idx="minor"/>
        </p:style>
      </p:sp>
    </p:spTree>
  </p:cSld>
  <p:timing>
    <p:tnLst>
      <p:par>
        <p:cTn id="311" dur="indefinite" restart="never" nodeType="tmRoot">
          <p:childTnLst>
            <p:seq>
              <p:cTn id="312" nodeType="mainSeq"/>
              <p:prevCondLst>
                <p:cond delay="0" evt="onPrev">
                  <p:tgtEl>
                    <p:sldTgt/>
                  </p:tgtEl>
                </p:cond>
              </p:prevCondLst>
              <p:nextCondLst>
                <p:cond delay="0" evt="onNext">
                  <p:tgtEl>
                    <p:sldTgt/>
                  </p:tgtEl>
                </p:cond>
              </p:nextCondLst>
            </p:seq>
          </p:childTnLst>
        </p:cTn>
      </p:par>
    </p:tnLst>
  </p:timing>
</p:sld>
</file>

<file path=ppt/slides/slide20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69"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fcntl() y el polling</a:t>
            </a:r>
            <a:endParaRPr lang="es-MX" sz="1800" spc="-1" strike="noStrike">
              <a:solidFill>
                <a:srgbClr val="000000"/>
              </a:solidFill>
              <a:uFill>
                <a:solidFill>
                  <a:srgbClr val="ffffff"/>
                </a:solidFill>
              </a:uFill>
              <a:latin typeface="Arial"/>
            </a:endParaRPr>
          </a:p>
        </p:txBody>
      </p:sp>
      <p:sp>
        <p:nvSpPr>
          <p:cNvPr id="870"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fcntl() </a:t>
            </a:r>
            <a:r>
              <a:rPr lang="es-MX" sz="2800" spc="-1" strike="noStrike">
                <a:solidFill>
                  <a:srgbClr val="000000"/>
                </a:solidFill>
                <a:uFill>
                  <a:solidFill>
                    <a:srgbClr val="ffffff"/>
                  </a:solidFill>
                </a:uFill>
                <a:latin typeface="Calibri"/>
                <a:ea typeface="DejaVu Sans"/>
              </a:rPr>
              <a:t>es una función  que permite realizar diferentes operaciones sobre descriptores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El prototipo de la función es:</a:t>
            </a:r>
            <a:endParaRPr lang="es-MX" sz="1800" spc="-1" strike="noStrike">
              <a:solidFill>
                <a:srgbClr val="000000"/>
              </a:solidFill>
              <a:uFill>
                <a:solidFill>
                  <a:srgbClr val="ffffff"/>
                </a:solidFill>
              </a:uFill>
              <a:latin typeface="Arial"/>
            </a:endParaRPr>
          </a:p>
          <a:p>
            <a:pPr>
              <a:lnSpc>
                <a:spcPct val="100000"/>
              </a:lnSpc>
            </a:pPr>
            <a:r>
              <a:rPr lang="es-MX" sz="3600" spc="-1" strike="noStrike">
                <a:solidFill>
                  <a:srgbClr val="000000"/>
                </a:solidFill>
                <a:uFill>
                  <a:solidFill>
                    <a:srgbClr val="ffffff"/>
                  </a:solidFill>
                </a:uFill>
                <a:latin typeface="MoolBoran"/>
                <a:ea typeface="DejaVu Sans"/>
              </a:rPr>
              <a:t>#include &lt;fcntl.h&gt;</a:t>
            </a:r>
            <a:endParaRPr lang="es-MX" sz="1800" spc="-1" strike="noStrike">
              <a:solidFill>
                <a:srgbClr val="000000"/>
              </a:solidFill>
              <a:uFill>
                <a:solidFill>
                  <a:srgbClr val="ffffff"/>
                </a:solidFill>
              </a:uFill>
              <a:latin typeface="Arial"/>
            </a:endParaRPr>
          </a:p>
          <a:p>
            <a:pPr>
              <a:lnSpc>
                <a:spcPct val="100000"/>
              </a:lnSpc>
            </a:pPr>
            <a:r>
              <a:rPr lang="es-MX" sz="3600" spc="-1" strike="noStrike">
                <a:solidFill>
                  <a:srgbClr val="000000"/>
                </a:solidFill>
                <a:uFill>
                  <a:solidFill>
                    <a:srgbClr val="ffffff"/>
                  </a:solidFill>
                </a:uFill>
                <a:latin typeface="MoolBoran"/>
                <a:ea typeface="DejaVu Sans"/>
              </a:rPr>
              <a:t>int fcntl(int fd, int cmd, /*int arg*/)</a:t>
            </a:r>
            <a:endParaRPr lang="es-MX" sz="1800" spc="-1" strike="noStrike">
              <a:solidFill>
                <a:srgbClr val="000000"/>
              </a:solidFill>
              <a:uFill>
                <a:solidFill>
                  <a:srgbClr val="ffffff"/>
                </a:solidFill>
              </a:uFill>
              <a:latin typeface="Arial"/>
            </a:endParaRPr>
          </a:p>
        </p:txBody>
      </p:sp>
    </p:spTree>
  </p:cSld>
  <p:timing>
    <p:tnLst>
      <p:par>
        <p:cTn id="313" dur="indefinite" restart="never" nodeType="tmRoot">
          <p:childTnLst>
            <p:seq>
              <p:cTn id="314" nodeType="mainSeq"/>
              <p:prevCondLst>
                <p:cond delay="0" evt="onPrev">
                  <p:tgtEl>
                    <p:sldTgt/>
                  </p:tgtEl>
                </p:cond>
              </p:prevCondLst>
              <p:nextCondLst>
                <p:cond delay="0" evt="onNext">
                  <p:tgtEl>
                    <p:sldTgt/>
                  </p:tgtEl>
                </p:cond>
              </p:nextCondLst>
            </p:seq>
          </p:childTnLst>
        </p:cTn>
      </p:par>
    </p:tnLst>
  </p:timing>
</p:sld>
</file>

<file path=ppt/slides/slide20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71"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fcntl() y el polling</a:t>
            </a:r>
            <a:endParaRPr lang="es-MX" sz="1800" spc="-1" strike="noStrike">
              <a:solidFill>
                <a:srgbClr val="000000"/>
              </a:solidFill>
              <a:uFill>
                <a:solidFill>
                  <a:srgbClr val="ffffff"/>
                </a:solidFill>
              </a:uFill>
              <a:latin typeface="Arial"/>
            </a:endParaRPr>
          </a:p>
        </p:txBody>
      </p:sp>
      <p:sp>
        <p:nvSpPr>
          <p:cNvPr id="872"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Cada descriptor tiene asociado una serie de banderas que nos permite obtener información de dicho descriptor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Para obtener el valor de las banderas se hace una llamada a </a:t>
            </a:r>
            <a:r>
              <a:rPr lang="es-MX" sz="4000" spc="-1" strike="noStrike">
                <a:solidFill>
                  <a:srgbClr val="000000"/>
                </a:solidFill>
                <a:uFill>
                  <a:solidFill>
                    <a:srgbClr val="ffffff"/>
                  </a:solidFill>
                </a:uFill>
                <a:latin typeface="MoolBoran"/>
                <a:ea typeface="DejaVu Sans"/>
              </a:rPr>
              <a:t>fcntl()</a:t>
            </a:r>
            <a:r>
              <a:rPr lang="es-MX" sz="4000" spc="-1" strike="noStrike">
                <a:solidFill>
                  <a:srgbClr val="000000"/>
                </a:solidFill>
                <a:uFill>
                  <a:solidFill>
                    <a:srgbClr val="ffffff"/>
                  </a:solidFill>
                </a:uFill>
                <a:latin typeface="Calibri"/>
                <a:ea typeface="DejaVu Sans"/>
              </a:rPr>
              <a:t> </a:t>
            </a:r>
            <a:r>
              <a:rPr lang="es-MX" sz="2800" spc="-1" strike="noStrike">
                <a:solidFill>
                  <a:srgbClr val="000000"/>
                </a:solidFill>
                <a:uFill>
                  <a:solidFill>
                    <a:srgbClr val="ffffff"/>
                  </a:solidFill>
                </a:uFill>
                <a:latin typeface="Calibri"/>
                <a:ea typeface="DejaVu Sans"/>
              </a:rPr>
              <a:t>con el segundo parámetro con valor </a:t>
            </a:r>
            <a:r>
              <a:rPr lang="es-MX" sz="4000" spc="-1" strike="noStrike">
                <a:solidFill>
                  <a:srgbClr val="000000"/>
                </a:solidFill>
                <a:uFill>
                  <a:solidFill>
                    <a:srgbClr val="ffffff"/>
                  </a:solidFill>
                </a:uFill>
                <a:latin typeface="MoolBoran"/>
                <a:ea typeface="DejaVu Sans"/>
              </a:rPr>
              <a:t>F_GETFL</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Si queremos modificar el valor de una bandera se pasa como segundo parámetro </a:t>
            </a:r>
            <a:r>
              <a:rPr lang="es-MX" sz="4000" spc="-1" strike="noStrike">
                <a:solidFill>
                  <a:srgbClr val="000000"/>
                </a:solidFill>
                <a:uFill>
                  <a:solidFill>
                    <a:srgbClr val="ffffff"/>
                  </a:solidFill>
                </a:uFill>
                <a:latin typeface="MoolBoran"/>
                <a:ea typeface="DejaVu Sans"/>
              </a:rPr>
              <a:t>F_SETFL</a:t>
            </a:r>
            <a:endParaRPr lang="es-MX" sz="1800" spc="-1" strike="noStrike">
              <a:solidFill>
                <a:srgbClr val="000000"/>
              </a:solidFill>
              <a:uFill>
                <a:solidFill>
                  <a:srgbClr val="ffffff"/>
                </a:solidFill>
              </a:uFill>
              <a:latin typeface="Arial"/>
            </a:endParaRPr>
          </a:p>
        </p:txBody>
      </p:sp>
    </p:spTree>
  </p:cSld>
  <p:timing>
    <p:tnLst>
      <p:par>
        <p:cTn id="315" dur="indefinite" restart="never" nodeType="tmRoot">
          <p:childTnLst>
            <p:seq>
              <p:cTn id="316" nodeType="mainSeq"/>
              <p:prevCondLst>
                <p:cond delay="0" evt="onPrev">
                  <p:tgtEl>
                    <p:sldTgt/>
                  </p:tgtEl>
                </p:cond>
              </p:prevCondLst>
              <p:nextCondLst>
                <p:cond delay="0" evt="onNext">
                  <p:tgtEl>
                    <p:sldTgt/>
                  </p:tgtEl>
                </p:cond>
              </p:nextCondLst>
            </p:seq>
          </p:childTnLst>
        </p:cTn>
      </p:par>
    </p:tnLst>
  </p:timing>
</p:sld>
</file>

<file path=ppt/slides/slide20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73"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fcntl() y el polling</a:t>
            </a:r>
            <a:endParaRPr lang="es-MX" sz="1800" spc="-1" strike="noStrike">
              <a:solidFill>
                <a:srgbClr val="000000"/>
              </a:solidFill>
              <a:uFill>
                <a:solidFill>
                  <a:srgbClr val="ffffff"/>
                </a:solidFill>
              </a:uFill>
              <a:latin typeface="Arial"/>
            </a:endParaRPr>
          </a:p>
        </p:txBody>
      </p:sp>
      <p:sp>
        <p:nvSpPr>
          <p:cNvPr id="874"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Para hacer que un socket sea no bloqueante hay que activar la bandera </a:t>
            </a:r>
            <a:r>
              <a:rPr lang="es-MX" sz="4000" spc="-1" strike="noStrike">
                <a:solidFill>
                  <a:srgbClr val="000000"/>
                </a:solidFill>
                <a:uFill>
                  <a:solidFill>
                    <a:srgbClr val="ffffff"/>
                  </a:solidFill>
                </a:uFill>
                <a:latin typeface="MoolBoran"/>
                <a:ea typeface="DejaVu Sans"/>
              </a:rPr>
              <a:t>O_NONBLOCK</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if(fcntl(sd, F_SETFL, O_NONBLOCK) &lt; 0)</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   </a:t>
            </a:r>
            <a:r>
              <a:rPr lang="es-MX" sz="2000" spc="-1" strike="noStrike">
                <a:solidFill>
                  <a:srgbClr val="000000"/>
                </a:solidFill>
                <a:uFill>
                  <a:solidFill>
                    <a:srgbClr val="ffffff"/>
                  </a:solidFill>
                </a:uFill>
                <a:latin typeface="MoolBoran"/>
                <a:ea typeface="DejaVu Sans"/>
              </a:rPr>
              <a:t>perror(“fcntl: no se puede fijar operación no bloqueante”);</a:t>
            </a:r>
            <a:endParaRPr lang="es-MX" sz="1800" spc="-1" strike="noStrike">
              <a:solidFill>
                <a:srgbClr val="000000"/>
              </a:solidFill>
              <a:uFill>
                <a:solidFill>
                  <a:srgbClr val="ffffff"/>
                </a:solidFill>
              </a:uFill>
              <a:latin typeface="Arial"/>
            </a:endParaRPr>
          </a:p>
          <a:p>
            <a:pPr indent="-216000">
              <a:lnSpc>
                <a:spcPct val="100000"/>
              </a:lnSpc>
              <a:buClr>
                <a:srgbClr val="000000"/>
              </a:buClr>
              <a:buFont typeface="Arial"/>
              <a:buChar char="•"/>
            </a:pPr>
            <a:r>
              <a:rPr lang="es-MX" sz="2800" spc="-1" strike="noStrike">
                <a:solidFill>
                  <a:srgbClr val="000000"/>
                </a:solidFill>
                <a:uFill>
                  <a:solidFill>
                    <a:srgbClr val="ffffff"/>
                  </a:solidFill>
                </a:uFill>
                <a:latin typeface="Calibri"/>
                <a:ea typeface="DejaVu Sans"/>
              </a:rPr>
              <a:t>Ahora, cuando se realice una operación de lectura o escritura en un socket y no se pueda completar, la función regresará un valor de -1 y se asignara el valor de </a:t>
            </a:r>
            <a:r>
              <a:rPr lang="es-MX" sz="4000" spc="-1" strike="noStrike">
                <a:solidFill>
                  <a:srgbClr val="000000"/>
                </a:solidFill>
                <a:uFill>
                  <a:solidFill>
                    <a:srgbClr val="ffffff"/>
                  </a:solidFill>
                </a:uFill>
                <a:latin typeface="MoolBoran"/>
                <a:ea typeface="DejaVu Sans"/>
              </a:rPr>
              <a:t>EWOULDBLOCK</a:t>
            </a:r>
            <a:r>
              <a:rPr lang="es-MX" sz="2800" spc="-1" strike="noStrike">
                <a:solidFill>
                  <a:srgbClr val="000000"/>
                </a:solidFill>
                <a:uFill>
                  <a:solidFill>
                    <a:srgbClr val="ffffff"/>
                  </a:solidFill>
                </a:uFill>
                <a:latin typeface="Calibri"/>
                <a:ea typeface="DejaVu Sans"/>
              </a:rPr>
              <a:t> a la variable </a:t>
            </a:r>
            <a:r>
              <a:rPr i="1" lang="es-MX" sz="2800" spc="-1" strike="noStrike">
                <a:solidFill>
                  <a:srgbClr val="000000"/>
                </a:solidFill>
                <a:uFill>
                  <a:solidFill>
                    <a:srgbClr val="ffffff"/>
                  </a:solidFill>
                </a:uFill>
                <a:latin typeface="Calibri"/>
                <a:ea typeface="DejaVu Sans"/>
              </a:rPr>
              <a:t>errno</a:t>
            </a:r>
            <a:endParaRPr lang="es-MX" sz="1800" spc="-1" strike="noStrike">
              <a:solidFill>
                <a:srgbClr val="000000"/>
              </a:solidFill>
              <a:uFill>
                <a:solidFill>
                  <a:srgbClr val="ffffff"/>
                </a:solidFill>
              </a:uFill>
              <a:latin typeface="Arial"/>
            </a:endParaRPr>
          </a:p>
        </p:txBody>
      </p:sp>
    </p:spTree>
  </p:cSld>
  <p:timing>
    <p:tnLst>
      <p:par>
        <p:cTn id="317" dur="indefinite" restart="never" nodeType="tmRoot">
          <p:childTnLst>
            <p:seq>
              <p:cTn id="318" nodeType="mainSeq"/>
              <p:prevCondLst>
                <p:cond delay="0" evt="onPrev">
                  <p:tgtEl>
                    <p:sldTgt/>
                  </p:tgtEl>
                </p:cond>
              </p:prevCondLst>
              <p:nextCondLst>
                <p:cond delay="0" evt="onNext">
                  <p:tgtEl>
                    <p:sldTgt/>
                  </p:tgtEl>
                </p:cond>
              </p:nextCondLst>
            </p:seq>
          </p:childTnLst>
        </p:cTn>
      </p:par>
    </p:tnLst>
  </p:timing>
</p:sld>
</file>

<file path=ppt/slides/slide20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7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A sincronía usando señales</a:t>
            </a:r>
            <a:endParaRPr lang="es-MX" sz="1800" spc="-1" strike="noStrike">
              <a:solidFill>
                <a:srgbClr val="000000"/>
              </a:solidFill>
              <a:uFill>
                <a:solidFill>
                  <a:srgbClr val="ffffff"/>
                </a:solidFill>
              </a:uFill>
              <a:latin typeface="Arial"/>
            </a:endParaRPr>
          </a:p>
        </p:txBody>
      </p:sp>
      <p:sp>
        <p:nvSpPr>
          <p:cNvPr id="876"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La señal </a:t>
            </a:r>
            <a:r>
              <a:rPr i="1" lang="es-MX" sz="2800" spc="-1" strike="noStrike">
                <a:solidFill>
                  <a:srgbClr val="000000"/>
                </a:solidFill>
                <a:uFill>
                  <a:solidFill>
                    <a:srgbClr val="ffffff"/>
                  </a:solidFill>
                </a:uFill>
                <a:latin typeface="Calibri"/>
                <a:ea typeface="DejaVu Sans"/>
              </a:rPr>
              <a:t>SIGIO</a:t>
            </a:r>
            <a:r>
              <a:rPr lang="es-MX" sz="2800" spc="-1" strike="noStrike">
                <a:solidFill>
                  <a:srgbClr val="000000"/>
                </a:solidFill>
                <a:uFill>
                  <a:solidFill>
                    <a:srgbClr val="ffffff"/>
                  </a:solidFill>
                </a:uFill>
                <a:latin typeface="Calibri"/>
                <a:ea typeface="DejaVu Sans"/>
              </a:rPr>
              <a:t> se genera cuando cambia el estado de un socket, por ejemplo:</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Existen nuevos datos en el buffer o se ha liberado espacio</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Hay nuevas solicitudes de conexión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Para que el socket genere la señal SIGIO debemos de modificar la bandera </a:t>
            </a:r>
            <a:r>
              <a:rPr lang="es-MX" sz="3800" spc="-1" strike="noStrike">
                <a:solidFill>
                  <a:srgbClr val="000000"/>
                </a:solidFill>
                <a:uFill>
                  <a:solidFill>
                    <a:srgbClr val="ffffff"/>
                  </a:solidFill>
                </a:uFill>
                <a:latin typeface="MoolBoran"/>
                <a:ea typeface="DejaVu Sans"/>
              </a:rPr>
              <a:t>O_ASYNC</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if(fcntl(sd, F_SETFL, O_ASYNC | O_NONBLOCK) &lt; 0)</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    </a:t>
            </a:r>
            <a:r>
              <a:rPr lang="es-MX" sz="2000" spc="-1" strike="noStrike">
                <a:solidFill>
                  <a:srgbClr val="000000"/>
                </a:solidFill>
                <a:uFill>
                  <a:solidFill>
                    <a:srgbClr val="ffffff"/>
                  </a:solidFill>
                </a:uFill>
                <a:latin typeface="MoolBoran"/>
                <a:ea typeface="DejaVu Sans"/>
              </a:rPr>
              <a:t>perror(“Error en el fcntl”);</a:t>
            </a:r>
            <a:endParaRPr lang="es-MX" sz="1800" spc="-1" strike="noStrike">
              <a:solidFill>
                <a:srgbClr val="000000"/>
              </a:solidFill>
              <a:uFill>
                <a:solidFill>
                  <a:srgbClr val="ffffff"/>
                </a:solidFill>
              </a:uFill>
              <a:latin typeface="Arial"/>
            </a:endParaRPr>
          </a:p>
          <a:p>
            <a:pPr indent="-216000">
              <a:lnSpc>
                <a:spcPct val="10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mecanismos asíncronos utilizan esta señal para saber cuando están listos los datos en un socket</a:t>
            </a:r>
            <a:endParaRPr lang="es-MX" sz="1800" spc="-1" strike="noStrike">
              <a:solidFill>
                <a:srgbClr val="000000"/>
              </a:solidFill>
              <a:uFill>
                <a:solidFill>
                  <a:srgbClr val="ffffff"/>
                </a:solidFill>
              </a:uFill>
              <a:latin typeface="Arial"/>
            </a:endParaRPr>
          </a:p>
        </p:txBody>
      </p:sp>
    </p:spTree>
  </p:cSld>
  <p:timing>
    <p:tnLst>
      <p:par>
        <p:cTn id="319" dur="indefinite" restart="never" nodeType="tmRoot">
          <p:childTnLst>
            <p:seq>
              <p:cTn id="320" nodeType="mainSeq"/>
              <p:prevCondLst>
                <p:cond delay="0" evt="onPrev">
                  <p:tgtEl>
                    <p:sldTgt/>
                  </p:tgtEl>
                </p:cond>
              </p:prevCondLst>
              <p:nextCondLst>
                <p:cond delay="0" evt="onNext">
                  <p:tgtEl>
                    <p:sldTgt/>
                  </p:tgtEl>
                </p:cond>
              </p:nextCondLst>
            </p:seq>
          </p:childTnLst>
        </p:cTn>
      </p:par>
    </p:tnLst>
  </p:timing>
</p:sld>
</file>

<file path=ppt/slides/slide20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77"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select()</a:t>
            </a:r>
            <a:endParaRPr lang="es-MX" sz="1800" spc="-1" strike="noStrike">
              <a:solidFill>
                <a:srgbClr val="000000"/>
              </a:solidFill>
              <a:uFill>
                <a:solidFill>
                  <a:srgbClr val="ffffff"/>
                </a:solidFill>
              </a:uFill>
              <a:latin typeface="Arial"/>
            </a:endParaRPr>
          </a:p>
        </p:txBody>
      </p:sp>
      <p:sp>
        <p:nvSpPr>
          <p:cNvPr id="878"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Esta función te permite comprobar varios sockets al mismo tiempo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Te da información sobre los sockets del tipo:</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Listo para leer</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Listo para escribir</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A ocurrido una excepción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La función comprueba conjuntos de descriptores de fichero</a:t>
            </a:r>
            <a:endParaRPr lang="es-MX" sz="1800" spc="-1" strike="noStrike">
              <a:solidFill>
                <a:srgbClr val="000000"/>
              </a:solidFill>
              <a:uFill>
                <a:solidFill>
                  <a:srgbClr val="ffffff"/>
                </a:solidFill>
              </a:uFill>
              <a:latin typeface="Arial"/>
            </a:endParaRPr>
          </a:p>
        </p:txBody>
      </p:sp>
    </p:spTree>
  </p:cSld>
  <p:timing>
    <p:tnLst>
      <p:par>
        <p:cTn id="321" dur="indefinite" restart="never" nodeType="tmRoot">
          <p:childTnLst>
            <p:seq>
              <p:cTn id="322" nodeType="mainSeq"/>
              <p:prevCondLst>
                <p:cond delay="0" evt="onPrev">
                  <p:tgtEl>
                    <p:sldTgt/>
                  </p:tgtEl>
                </p:cond>
              </p:prevCondLst>
              <p:nextCondLst>
                <p:cond delay="0" evt="onNext">
                  <p:tgtEl>
                    <p:sldTgt/>
                  </p:tgtEl>
                </p:cond>
              </p:nextCondLst>
            </p:seq>
          </p:childTnLst>
        </p:cTn>
      </p:par>
    </p:tnLst>
  </p:timing>
</p:sld>
</file>

<file path=ppt/slides/slide20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79"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Prototipo de select</a:t>
            </a:r>
            <a:endParaRPr lang="es-MX" sz="1800" spc="-1" strike="noStrike">
              <a:solidFill>
                <a:srgbClr val="000000"/>
              </a:solidFill>
              <a:uFill>
                <a:solidFill>
                  <a:srgbClr val="ffffff"/>
                </a:solidFill>
              </a:uFill>
              <a:latin typeface="Arial"/>
            </a:endParaRPr>
          </a:p>
        </p:txBody>
      </p:sp>
      <p:sp>
        <p:nvSpPr>
          <p:cNvPr id="880"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Prototipo:</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#include &lt;sys/time.h&gt;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#include &lt;sys/types.h&gt;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#include &lt;unistd.h&gt;</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int select(int numfds, fd_set *readfds, fd_set *writefds, fd_set *exceptfds, struct timeval *timeout)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Donde:</a:t>
            </a:r>
            <a:endParaRPr lang="es-MX" sz="1800" spc="-1" strike="noStrike">
              <a:solidFill>
                <a:srgbClr val="000000"/>
              </a:solidFill>
              <a:uFill>
                <a:solidFill>
                  <a:srgbClr val="ffffff"/>
                </a:solidFill>
              </a:uFill>
              <a:latin typeface="Arial"/>
            </a:endParaRPr>
          </a:p>
          <a:p>
            <a:pPr lvl="2" marL="914400" indent="-216000">
              <a:lnSpc>
                <a:spcPct val="100000"/>
              </a:lnSpc>
              <a:buClr>
                <a:srgbClr val="000000"/>
              </a:buClr>
              <a:buFont typeface="Arial"/>
              <a:buChar char="•"/>
            </a:pPr>
            <a:r>
              <a:rPr i="1" lang="es-MX" sz="2000" spc="-1" strike="noStrike">
                <a:solidFill>
                  <a:srgbClr val="000000"/>
                </a:solidFill>
                <a:uFill>
                  <a:solidFill>
                    <a:srgbClr val="ffffff"/>
                  </a:solidFill>
                </a:uFill>
                <a:latin typeface="Calibri"/>
                <a:ea typeface="DejaVu Sans"/>
              </a:rPr>
              <a:t>numfds</a:t>
            </a:r>
            <a:r>
              <a:rPr lang="es-MX" sz="2000" spc="-1" strike="noStrike">
                <a:solidFill>
                  <a:srgbClr val="000000"/>
                </a:solidFill>
                <a:uFill>
                  <a:solidFill>
                    <a:srgbClr val="ffffff"/>
                  </a:solidFill>
                </a:uFill>
                <a:latin typeface="Calibri"/>
                <a:ea typeface="DejaVu Sans"/>
              </a:rPr>
              <a:t> debe de tener el mayor número de descriptor mas uno</a:t>
            </a:r>
            <a:endParaRPr lang="es-MX" sz="1800" spc="-1" strike="noStrike">
              <a:solidFill>
                <a:srgbClr val="000000"/>
              </a:solidFill>
              <a:uFill>
                <a:solidFill>
                  <a:srgbClr val="ffffff"/>
                </a:solidFill>
              </a:uFill>
              <a:latin typeface="Arial"/>
            </a:endParaRPr>
          </a:p>
          <a:p>
            <a:pPr lvl="2" marL="914400" indent="-216000">
              <a:lnSpc>
                <a:spcPct val="100000"/>
              </a:lnSpc>
              <a:buClr>
                <a:srgbClr val="000000"/>
              </a:buClr>
              <a:buFont typeface="Arial"/>
              <a:buChar char="•"/>
            </a:pPr>
            <a:r>
              <a:rPr i="1" lang="es-MX" sz="2000" spc="-1" strike="noStrike">
                <a:solidFill>
                  <a:srgbClr val="000000"/>
                </a:solidFill>
                <a:uFill>
                  <a:solidFill>
                    <a:srgbClr val="ffffff"/>
                  </a:solidFill>
                </a:uFill>
                <a:latin typeface="Calibri"/>
                <a:ea typeface="DejaVu Sans"/>
              </a:rPr>
              <a:t>readfds</a:t>
            </a:r>
            <a:r>
              <a:rPr lang="es-MX" sz="2000" spc="-1" strike="noStrike">
                <a:solidFill>
                  <a:srgbClr val="000000"/>
                </a:solidFill>
                <a:uFill>
                  <a:solidFill>
                    <a:srgbClr val="ffffff"/>
                  </a:solidFill>
                </a:uFill>
                <a:latin typeface="Calibri"/>
                <a:ea typeface="DejaVu Sans"/>
              </a:rPr>
              <a:t> es el conjunto de descriptores de lectura</a:t>
            </a:r>
            <a:endParaRPr lang="es-MX" sz="1800" spc="-1" strike="noStrike">
              <a:solidFill>
                <a:srgbClr val="000000"/>
              </a:solidFill>
              <a:uFill>
                <a:solidFill>
                  <a:srgbClr val="ffffff"/>
                </a:solidFill>
              </a:uFill>
              <a:latin typeface="Arial"/>
            </a:endParaRPr>
          </a:p>
          <a:p>
            <a:pPr lvl="2" marL="914400" indent="-216000">
              <a:lnSpc>
                <a:spcPct val="100000"/>
              </a:lnSpc>
              <a:buClr>
                <a:srgbClr val="000000"/>
              </a:buClr>
              <a:buFont typeface="Arial"/>
              <a:buChar char="•"/>
            </a:pPr>
            <a:r>
              <a:rPr i="1" lang="es-MX" sz="2000" spc="-1" strike="noStrike">
                <a:solidFill>
                  <a:srgbClr val="000000"/>
                </a:solidFill>
                <a:uFill>
                  <a:solidFill>
                    <a:srgbClr val="ffffff"/>
                  </a:solidFill>
                </a:uFill>
                <a:latin typeface="Calibri"/>
                <a:ea typeface="DejaVu Sans"/>
              </a:rPr>
              <a:t>writefds</a:t>
            </a:r>
            <a:r>
              <a:rPr lang="es-MX" sz="2000" spc="-1" strike="noStrike">
                <a:solidFill>
                  <a:srgbClr val="000000"/>
                </a:solidFill>
                <a:uFill>
                  <a:solidFill>
                    <a:srgbClr val="ffffff"/>
                  </a:solidFill>
                </a:uFill>
                <a:latin typeface="Calibri"/>
                <a:ea typeface="DejaVu Sans"/>
              </a:rPr>
              <a:t> es el conjunto de descriptores de escritura</a:t>
            </a:r>
            <a:endParaRPr lang="es-MX" sz="1800" spc="-1" strike="noStrike">
              <a:solidFill>
                <a:srgbClr val="000000"/>
              </a:solidFill>
              <a:uFill>
                <a:solidFill>
                  <a:srgbClr val="ffffff"/>
                </a:solidFill>
              </a:uFill>
              <a:latin typeface="Arial"/>
            </a:endParaRPr>
          </a:p>
          <a:p>
            <a:pPr lvl="2" marL="914400" indent="-216000">
              <a:lnSpc>
                <a:spcPct val="100000"/>
              </a:lnSpc>
              <a:buClr>
                <a:srgbClr val="000000"/>
              </a:buClr>
              <a:buFont typeface="Arial"/>
              <a:buChar char="•"/>
            </a:pPr>
            <a:r>
              <a:rPr i="1" lang="es-MX" sz="2000" spc="-1" strike="noStrike">
                <a:solidFill>
                  <a:srgbClr val="000000"/>
                </a:solidFill>
                <a:uFill>
                  <a:solidFill>
                    <a:srgbClr val="ffffff"/>
                  </a:solidFill>
                </a:uFill>
                <a:latin typeface="Calibri"/>
                <a:ea typeface="DejaVu Sans"/>
              </a:rPr>
              <a:t>exceptfds</a:t>
            </a:r>
            <a:r>
              <a:rPr lang="es-MX" sz="2000" spc="-1" strike="noStrike">
                <a:solidFill>
                  <a:srgbClr val="000000"/>
                </a:solidFill>
                <a:uFill>
                  <a:solidFill>
                    <a:srgbClr val="ffffff"/>
                  </a:solidFill>
                </a:uFill>
                <a:latin typeface="Calibri"/>
                <a:ea typeface="DejaVu Sans"/>
              </a:rPr>
              <a:t> es el conjunto de descriptores de excepciones</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323" dur="indefinite" restart="never" nodeType="tmRoot">
          <p:childTnLst>
            <p:seq>
              <p:cTn id="324" nodeType="mainSeq"/>
              <p:prevCondLst>
                <p:cond delay="0" evt="onPrev">
                  <p:tgtEl>
                    <p:sldTgt/>
                  </p:tgtEl>
                </p:cond>
              </p:prevCondLst>
              <p:nextCondLst>
                <p:cond delay="0" evt="onNext">
                  <p:tgtEl>
                    <p:sldTgt/>
                  </p:tgtEl>
                </p:cond>
              </p:nextCondLst>
            </p:seq>
          </p:childTnLst>
        </p:cTn>
      </p:par>
    </p:tnLst>
  </p:timing>
</p:sld>
</file>

<file path=ppt/slides/slide20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81"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select()</a:t>
            </a:r>
            <a:endParaRPr lang="es-MX" sz="1800" spc="-1" strike="noStrike">
              <a:solidFill>
                <a:srgbClr val="000000"/>
              </a:solidFill>
              <a:uFill>
                <a:solidFill>
                  <a:srgbClr val="ffffff"/>
                </a:solidFill>
              </a:uFill>
              <a:latin typeface="Arial"/>
            </a:endParaRPr>
          </a:p>
        </p:txBody>
      </p:sp>
      <p:sp>
        <p:nvSpPr>
          <p:cNvPr id="882"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Si se quiere saber si se puede leer desde un socket se agrega este al conjunto </a:t>
            </a:r>
            <a:r>
              <a:rPr i="1" lang="es-MX" sz="2800" spc="-1" strike="noStrike">
                <a:solidFill>
                  <a:srgbClr val="000000"/>
                </a:solidFill>
                <a:uFill>
                  <a:solidFill>
                    <a:srgbClr val="ffffff"/>
                  </a:solidFill>
                </a:uFill>
                <a:latin typeface="Calibri"/>
                <a:ea typeface="DejaVu Sans"/>
              </a:rPr>
              <a:t>readfds</a:t>
            </a:r>
            <a:r>
              <a:rPr lang="es-MX" sz="2800" spc="-1" strike="noStrike">
                <a:solidFill>
                  <a:srgbClr val="000000"/>
                </a:solidFill>
                <a:uFill>
                  <a:solidFill>
                    <a:srgbClr val="ffffff"/>
                  </a:solidFill>
                </a:uFill>
                <a:latin typeface="Calibri"/>
                <a:ea typeface="DejaVu Sans"/>
              </a:rPr>
              <a:t>, si se quiere saber si se escribió en un socket se agrega a </a:t>
            </a:r>
            <a:r>
              <a:rPr i="1" lang="es-MX" sz="2800" spc="-1" strike="noStrike">
                <a:solidFill>
                  <a:srgbClr val="000000"/>
                </a:solidFill>
                <a:uFill>
                  <a:solidFill>
                    <a:srgbClr val="ffffff"/>
                  </a:solidFill>
                </a:uFill>
                <a:latin typeface="Calibri"/>
                <a:ea typeface="DejaVu Sans"/>
              </a:rPr>
              <a:t>writefds</a:t>
            </a:r>
            <a:r>
              <a:rPr lang="es-MX" sz="2800" spc="-1" strike="noStrike">
                <a:solidFill>
                  <a:srgbClr val="000000"/>
                </a:solidFill>
                <a:uFill>
                  <a:solidFill>
                    <a:srgbClr val="ffffff"/>
                  </a:solidFill>
                </a:uFill>
                <a:latin typeface="Calibri"/>
                <a:ea typeface="DejaVu Sans"/>
              </a:rPr>
              <a:t> y de igual forma con las excepciones usando </a:t>
            </a:r>
            <a:r>
              <a:rPr i="1" lang="es-MX" sz="2800" spc="-1" strike="noStrike">
                <a:solidFill>
                  <a:srgbClr val="000000"/>
                </a:solidFill>
                <a:uFill>
                  <a:solidFill>
                    <a:srgbClr val="ffffff"/>
                  </a:solidFill>
                </a:uFill>
                <a:latin typeface="Calibri"/>
                <a:ea typeface="DejaVu Sans"/>
              </a:rPr>
              <a:t>excepfds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Para poder hacerlo se usan las siguientes macros:</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3800" spc="-1" strike="noStrike">
                <a:solidFill>
                  <a:srgbClr val="000000"/>
                </a:solidFill>
                <a:uFill>
                  <a:solidFill>
                    <a:srgbClr val="ffffff"/>
                  </a:solidFill>
                </a:uFill>
                <a:latin typeface="MoolBoran"/>
                <a:ea typeface="DejaVu Sans"/>
              </a:rPr>
              <a:t>FD_ZERO (fd_set *set)</a:t>
            </a:r>
            <a:r>
              <a:rPr lang="es-MX" sz="2400" spc="-1" strike="noStrike">
                <a:solidFill>
                  <a:srgbClr val="000000"/>
                </a:solidFill>
                <a:uFill>
                  <a:solidFill>
                    <a:srgbClr val="ffffff"/>
                  </a:solidFill>
                </a:uFill>
                <a:latin typeface="Calibri"/>
                <a:ea typeface="DejaVu Sans"/>
              </a:rPr>
              <a:t>; borra un conjunto de descriptores</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3800" spc="-1" strike="noStrike">
                <a:solidFill>
                  <a:srgbClr val="000000"/>
                </a:solidFill>
                <a:uFill>
                  <a:solidFill>
                    <a:srgbClr val="ffffff"/>
                  </a:solidFill>
                </a:uFill>
                <a:latin typeface="MoolBoran"/>
                <a:ea typeface="DejaVu Sans"/>
              </a:rPr>
              <a:t>FD_SET(int fd, fd_set *set); </a:t>
            </a:r>
            <a:r>
              <a:rPr lang="es-MX" sz="2400" spc="-1" strike="noStrike">
                <a:solidFill>
                  <a:srgbClr val="000000"/>
                </a:solidFill>
                <a:uFill>
                  <a:solidFill>
                    <a:srgbClr val="ffffff"/>
                  </a:solidFill>
                </a:uFill>
                <a:latin typeface="Calibri"/>
                <a:ea typeface="DejaVu Sans"/>
              </a:rPr>
              <a:t>agrega un descriptor a un conjunto</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3800" spc="-1" strike="noStrike">
                <a:solidFill>
                  <a:srgbClr val="000000"/>
                </a:solidFill>
                <a:uFill>
                  <a:solidFill>
                    <a:srgbClr val="ffffff"/>
                  </a:solidFill>
                </a:uFill>
                <a:latin typeface="MoolBoran"/>
                <a:ea typeface="DejaVu Sans"/>
              </a:rPr>
              <a:t>FD_CLR(int fd, fd_set *set); </a:t>
            </a:r>
            <a:r>
              <a:rPr lang="es-MX" sz="2400" spc="-1" strike="noStrike">
                <a:solidFill>
                  <a:srgbClr val="000000"/>
                </a:solidFill>
                <a:uFill>
                  <a:solidFill>
                    <a:srgbClr val="ffffff"/>
                  </a:solidFill>
                </a:uFill>
                <a:latin typeface="Calibri"/>
                <a:ea typeface="DejaVu Sans"/>
              </a:rPr>
              <a:t>borra un descriptor de un conjunto</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4100" spc="-1" strike="noStrike">
                <a:solidFill>
                  <a:srgbClr val="000000"/>
                </a:solidFill>
                <a:uFill>
                  <a:solidFill>
                    <a:srgbClr val="ffffff"/>
                  </a:solidFill>
                </a:uFill>
                <a:latin typeface="MoolBoran"/>
                <a:ea typeface="DejaVu Sans"/>
              </a:rPr>
              <a:t>FD_ISSET(int fd, fd_set *set); </a:t>
            </a:r>
            <a:r>
              <a:rPr lang="es-MX" sz="2400" spc="-1" strike="noStrike">
                <a:solidFill>
                  <a:srgbClr val="000000"/>
                </a:solidFill>
                <a:uFill>
                  <a:solidFill>
                    <a:srgbClr val="ffffff"/>
                  </a:solidFill>
                </a:uFill>
                <a:latin typeface="Calibri"/>
                <a:ea typeface="DejaVu Sans"/>
              </a:rPr>
              <a:t>pregunta si </a:t>
            </a:r>
            <a:r>
              <a:rPr i="1" lang="es-MX" sz="2400" spc="-1" strike="noStrike">
                <a:solidFill>
                  <a:srgbClr val="000000"/>
                </a:solidFill>
                <a:uFill>
                  <a:solidFill>
                    <a:srgbClr val="ffffff"/>
                  </a:solidFill>
                </a:uFill>
                <a:latin typeface="Calibri"/>
                <a:ea typeface="DejaVu Sans"/>
              </a:rPr>
              <a:t>fd</a:t>
            </a:r>
            <a:r>
              <a:rPr lang="es-MX" sz="2400" spc="-1" strike="noStrike">
                <a:solidFill>
                  <a:srgbClr val="000000"/>
                </a:solidFill>
                <a:uFill>
                  <a:solidFill>
                    <a:srgbClr val="ffffff"/>
                  </a:solidFill>
                </a:uFill>
                <a:latin typeface="Calibri"/>
                <a:ea typeface="DejaVu Sans"/>
              </a:rPr>
              <a:t> está en un conjunto</a:t>
            </a:r>
            <a:endParaRPr lang="es-MX" sz="1800" spc="-1" strike="noStrike">
              <a:solidFill>
                <a:srgbClr val="000000"/>
              </a:solidFill>
              <a:uFill>
                <a:solidFill>
                  <a:srgbClr val="ffffff"/>
                </a:solidFill>
              </a:uFill>
              <a:latin typeface="Arial"/>
            </a:endParaRPr>
          </a:p>
        </p:txBody>
      </p:sp>
    </p:spTree>
  </p:cSld>
  <p:timing>
    <p:tnLst>
      <p:par>
        <p:cTn id="325" dur="indefinite" restart="never" nodeType="tmRoot">
          <p:childTnLst>
            <p:seq>
              <p:cTn id="326"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71"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Modelo cliente-servidor</a:t>
            </a:r>
            <a:endParaRPr lang="es-MX" sz="1800" spc="-1" strike="noStrike">
              <a:solidFill>
                <a:srgbClr val="000000"/>
              </a:solidFill>
              <a:uFill>
                <a:solidFill>
                  <a:srgbClr val="ffffff"/>
                </a:solidFill>
              </a:uFill>
              <a:latin typeface="Arial"/>
            </a:endParaRPr>
          </a:p>
        </p:txBody>
      </p:sp>
      <p:sp>
        <p:nvSpPr>
          <p:cNvPr id="372"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términos de cliente y servidor se refieren a los roles que realizan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El cliente inicia la comunicación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El servidor espera pasivamente y responde a la llamada del cliente.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Juntos conforman la aplicación</a:t>
            </a:r>
            <a:endParaRPr lang="es-MX" sz="1800" spc="-1" strike="noStrike">
              <a:solidFill>
                <a:srgbClr val="000000"/>
              </a:solidFill>
              <a:uFill>
                <a:solidFill>
                  <a:srgbClr val="ffffff"/>
                </a:solidFill>
              </a:uFill>
              <a:latin typeface="Arial"/>
            </a:endParaRPr>
          </a:p>
        </p:txBody>
      </p:sp>
    </p:spTree>
  </p:cSld>
  <p:timing>
    <p:tnLst>
      <p:par>
        <p:cTn id="41" dur="indefinite" restart="never" nodeType="tmRoot">
          <p:childTnLst>
            <p:seq>
              <p:cTn id="42" nodeType="mainSeq"/>
              <p:prevCondLst>
                <p:cond delay="0" evt="onPrev">
                  <p:tgtEl>
                    <p:sldTgt/>
                  </p:tgtEl>
                </p:cond>
              </p:prevCondLst>
              <p:nextCondLst>
                <p:cond delay="0" evt="onNext">
                  <p:tgtEl>
                    <p:sldTgt/>
                  </p:tgtEl>
                </p:cond>
              </p:nextCondLst>
            </p:seq>
          </p:childTnLst>
        </p:cTn>
      </p:par>
    </p:tnLst>
  </p:timing>
</p:sld>
</file>

<file path=ppt/slides/slide2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83"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struct timeval</a:t>
            </a:r>
            <a:endParaRPr lang="es-MX" sz="1800" spc="-1" strike="noStrike">
              <a:solidFill>
                <a:srgbClr val="000000"/>
              </a:solidFill>
              <a:uFill>
                <a:solidFill>
                  <a:srgbClr val="ffffff"/>
                </a:solidFill>
              </a:uFill>
              <a:latin typeface="Arial"/>
            </a:endParaRPr>
          </a:p>
        </p:txBody>
      </p:sp>
      <p:sp>
        <p:nvSpPr>
          <p:cNvPr id="884"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Es una estructura de tiempo que permite establecer un periodo máximo de espera</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La estructura tiene los campos:</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struct timeval {</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    </a:t>
            </a:r>
            <a:r>
              <a:rPr lang="es-MX" sz="2000" spc="-1" strike="noStrike">
                <a:solidFill>
                  <a:srgbClr val="000000"/>
                </a:solidFill>
                <a:uFill>
                  <a:solidFill>
                    <a:srgbClr val="ffffff"/>
                  </a:solidFill>
                </a:uFill>
                <a:latin typeface="MoolBoran"/>
                <a:ea typeface="DejaVu Sans"/>
              </a:rPr>
              <a:t>int tv_sec;   // Número de segundos</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    </a:t>
            </a:r>
            <a:r>
              <a:rPr lang="es-MX" sz="2000" spc="-1" strike="noStrike">
                <a:solidFill>
                  <a:srgbClr val="000000"/>
                </a:solidFill>
                <a:uFill>
                  <a:solidFill>
                    <a:srgbClr val="ffffff"/>
                  </a:solidFill>
                </a:uFill>
                <a:latin typeface="MoolBoran"/>
                <a:ea typeface="DejaVu Sans"/>
              </a:rPr>
              <a:t>int tv_usec;// Número de microsegundo</a:t>
            </a:r>
            <a:endParaRPr lang="es-MX" sz="1800" spc="-1" strike="noStrike">
              <a:solidFill>
                <a:srgbClr val="000000"/>
              </a:solidFill>
              <a:uFill>
                <a:solidFill>
                  <a:srgbClr val="ffffff"/>
                </a:solidFill>
              </a:uFill>
              <a:latin typeface="Arial"/>
            </a:endParaRPr>
          </a:p>
          <a:p>
            <a:pPr>
              <a:lnSpc>
                <a:spcPct val="100000"/>
              </a:lnSpc>
            </a:pPr>
            <a:r>
              <a:rPr lang="es-MX" sz="2000" spc="-1" strike="noStrike">
                <a:solidFill>
                  <a:srgbClr val="000000"/>
                </a:solidFill>
                <a:uFill>
                  <a:solidFill>
                    <a:srgbClr val="ffffff"/>
                  </a:solidFill>
                </a:uFill>
                <a:latin typeface="MoolBoran"/>
                <a:ea typeface="DejaVu Sans"/>
              </a:rPr>
              <a:t>}</a:t>
            </a:r>
            <a:endParaRPr lang="es-MX" sz="1800" spc="-1" strike="noStrike">
              <a:solidFill>
                <a:srgbClr val="000000"/>
              </a:solidFill>
              <a:uFill>
                <a:solidFill>
                  <a:srgbClr val="ffffff"/>
                </a:solidFill>
              </a:uFill>
              <a:latin typeface="Arial"/>
            </a:endParaRPr>
          </a:p>
        </p:txBody>
      </p:sp>
    </p:spTree>
  </p:cSld>
  <p:timing>
    <p:tnLst>
      <p:par>
        <p:cTn id="327" dur="indefinite" restart="never" nodeType="tmRoot">
          <p:childTnLst>
            <p:seq>
              <p:cTn id="328"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73"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Modelo cliente/servidor</a:t>
            </a:r>
            <a:endParaRPr lang="es-MX" sz="1800" spc="-1" strike="noStrike">
              <a:solidFill>
                <a:srgbClr val="000000"/>
              </a:solidFill>
              <a:uFill>
                <a:solidFill>
                  <a:srgbClr val="ffffff"/>
                </a:solidFill>
              </a:uFill>
              <a:latin typeface="Arial"/>
            </a:endParaRPr>
          </a:p>
        </p:txBody>
      </p:sp>
      <p:pic>
        <p:nvPicPr>
          <p:cNvPr id="374" name="Picture 3" descr=""/>
          <p:cNvPicPr/>
          <p:nvPr/>
        </p:nvPicPr>
        <p:blipFill>
          <a:blip r:embed="rId1"/>
          <a:stretch/>
        </p:blipFill>
        <p:spPr>
          <a:xfrm>
            <a:off x="2135520" y="2709000"/>
            <a:ext cx="7976520" cy="2439000"/>
          </a:xfrm>
          <a:prstGeom prst="rect">
            <a:avLst/>
          </a:prstGeom>
          <a:ln>
            <a:noFill/>
          </a:ln>
        </p:spPr>
      </p:pic>
    </p:spTree>
  </p:cSld>
  <p:timing>
    <p:tnLst>
      <p:par>
        <p:cTn id="43" dur="indefinite" restart="never" nodeType="tmRoot">
          <p:childTnLst>
            <p:seq>
              <p:cTn id="44"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7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Funcionamiento del cliente</a:t>
            </a:r>
            <a:endParaRPr lang="es-MX" sz="1800" spc="-1" strike="noStrike">
              <a:solidFill>
                <a:srgbClr val="000000"/>
              </a:solidFill>
              <a:uFill>
                <a:solidFill>
                  <a:srgbClr val="ffffff"/>
                </a:solidFill>
              </a:uFill>
              <a:latin typeface="Arial"/>
            </a:endParaRPr>
          </a:p>
        </p:txBody>
      </p:sp>
      <p:sp>
        <p:nvSpPr>
          <p:cNvPr id="376"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Crea un socket </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Establece la conexión con el servidor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Se comunica enviando y recibiendo mensajes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Cierra la conexión</a:t>
            </a:r>
            <a:endParaRPr lang="es-MX" sz="1800" spc="-1" strike="noStrike">
              <a:solidFill>
                <a:srgbClr val="000000"/>
              </a:solidFill>
              <a:uFill>
                <a:solidFill>
                  <a:srgbClr val="ffffff"/>
                </a:solidFill>
              </a:uFill>
              <a:latin typeface="Arial"/>
            </a:endParaRPr>
          </a:p>
        </p:txBody>
      </p:sp>
    </p:spTree>
  </p:cSld>
  <p:timing>
    <p:tnLst>
      <p:par>
        <p:cTn id="45" dur="indefinite" restart="never" nodeType="tmRoot">
          <p:childTnLst>
            <p:seq>
              <p:cTn id="46"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77"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Funcionamiento del servidor</a:t>
            </a:r>
            <a:endParaRPr lang="es-MX" sz="1800" spc="-1" strike="noStrike">
              <a:solidFill>
                <a:srgbClr val="000000"/>
              </a:solidFill>
              <a:uFill>
                <a:solidFill>
                  <a:srgbClr val="ffffff"/>
                </a:solidFill>
              </a:uFill>
              <a:latin typeface="Arial"/>
            </a:endParaRPr>
          </a:p>
        </p:txBody>
      </p:sp>
      <p:sp>
        <p:nvSpPr>
          <p:cNvPr id="378"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Crea un socket y lo asocia a un puerto local determinado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Espera hasta que alguien se conecte </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Repite de forma ininterrumpida:</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Acepta cada nueva conexión al socket</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Se comunica enviando y recibiendo mensajes con el cliente</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Cierra la conexión con cada cliente</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47" dur="indefinite" restart="never" nodeType="tmRoot">
          <p:childTnLst>
            <p:seq>
              <p:cTn id="48"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79" name="CustomShape 1"/>
          <p:cNvSpPr/>
          <p:nvPr/>
        </p:nvSpPr>
        <p:spPr>
          <a:xfrm>
            <a:off x="1981080" y="274680"/>
            <a:ext cx="3393720" cy="27932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Diagrama de flujo</a:t>
            </a:r>
            <a:endParaRPr lang="es-MX" sz="1800" spc="-1" strike="noStrike">
              <a:solidFill>
                <a:srgbClr val="000000"/>
              </a:solidFill>
              <a:uFill>
                <a:solidFill>
                  <a:srgbClr val="ffffff"/>
                </a:solidFill>
              </a:uFill>
              <a:latin typeface="Arial"/>
            </a:endParaRPr>
          </a:p>
        </p:txBody>
      </p:sp>
      <p:pic>
        <p:nvPicPr>
          <p:cNvPr id="380" name="Imagen 4" descr=""/>
          <p:cNvPicPr/>
          <p:nvPr/>
        </p:nvPicPr>
        <p:blipFill>
          <a:blip r:embed="rId1"/>
          <a:stretch/>
        </p:blipFill>
        <p:spPr>
          <a:xfrm>
            <a:off x="5298480" y="487440"/>
            <a:ext cx="5325480" cy="5983200"/>
          </a:xfrm>
          <a:prstGeom prst="rect">
            <a:avLst/>
          </a:prstGeom>
          <a:ln>
            <a:noFill/>
          </a:ln>
        </p:spPr>
      </p:pic>
    </p:spTree>
  </p:cSld>
  <p:timing>
    <p:tnLst>
      <p:par>
        <p:cTn id="49" dur="indefinite" restart="never" nodeType="tmRoot">
          <p:childTnLst>
            <p:seq>
              <p:cTn id="50"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81" name="CustomShape 1"/>
          <p:cNvSpPr/>
          <p:nvPr/>
        </p:nvSpPr>
        <p:spPr>
          <a:xfrm>
            <a:off x="831960" y="1709640"/>
            <a:ext cx="10514520" cy="2851560"/>
          </a:xfrm>
          <a:prstGeom prst="rect">
            <a:avLst/>
          </a:prstGeom>
          <a:noFill/>
          <a:ln>
            <a:noFill/>
          </a:ln>
        </p:spPr>
        <p:style>
          <a:lnRef idx="0"/>
          <a:fillRef idx="0"/>
          <a:effectRef idx="0"/>
          <a:fontRef idx="minor"/>
        </p:style>
        <p:txBody>
          <a:bodyPr lIns="90000" rIns="90000" tIns="45000" bIns="45000" anchor="b"/>
          <a:p>
            <a:pPr algn="ctr">
              <a:lnSpc>
                <a:spcPct val="100000"/>
              </a:lnSpc>
            </a:pPr>
            <a:r>
              <a:rPr lang="es-MX" sz="6000" spc="-1" strike="noStrike">
                <a:solidFill>
                  <a:srgbClr val="000000"/>
                </a:solidFill>
                <a:uFill>
                  <a:solidFill>
                    <a:srgbClr val="ffffff"/>
                  </a:solidFill>
                </a:uFill>
                <a:latin typeface="Calibri Light"/>
                <a:ea typeface="DejaVu Sans"/>
              </a:rPr>
              <a:t>Conexiones en el dominio de internet</a:t>
            </a:r>
            <a:endParaRPr lang="es-MX" sz="1800" spc="-1" strike="noStrike">
              <a:solidFill>
                <a:srgbClr val="000000"/>
              </a:solidFill>
              <a:uFill>
                <a:solidFill>
                  <a:srgbClr val="ffffff"/>
                </a:solidFill>
              </a:uFill>
              <a:latin typeface="Arial"/>
            </a:endParaRPr>
          </a:p>
        </p:txBody>
      </p:sp>
    </p:spTree>
  </p:cSld>
  <p:timing>
    <p:tnLst>
      <p:par>
        <p:cTn id="51" dur="indefinite" restart="never" nodeType="tmRoot">
          <p:childTnLst>
            <p:seq>
              <p:cTn id="52" nodeType="mainSeq"/>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8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¿Qué es un socket?</a:t>
            </a:r>
            <a:endParaRPr lang="es-MX" sz="1800" spc="-1" strike="noStrike">
              <a:solidFill>
                <a:srgbClr val="000000"/>
              </a:solidFill>
              <a:uFill>
                <a:solidFill>
                  <a:srgbClr val="ffffff"/>
                </a:solidFill>
              </a:uFill>
              <a:latin typeface="Arial"/>
            </a:endParaRPr>
          </a:p>
        </p:txBody>
      </p:sp>
      <p:pic>
        <p:nvPicPr>
          <p:cNvPr id="383" name="Imagen 1" descr=""/>
          <p:cNvPicPr/>
          <p:nvPr/>
        </p:nvPicPr>
        <p:blipFill>
          <a:blip r:embed="rId1"/>
          <a:stretch/>
        </p:blipFill>
        <p:spPr>
          <a:xfrm>
            <a:off x="4013280" y="2121480"/>
            <a:ext cx="2811600" cy="2781000"/>
          </a:xfrm>
          <a:prstGeom prst="rect">
            <a:avLst/>
          </a:prstGeom>
          <a:ln>
            <a:noFill/>
          </a:ln>
        </p:spPr>
      </p:pic>
    </p:spTree>
  </p:cSld>
  <p:timing>
    <p:tnLst>
      <p:par>
        <p:cTn id="53" dur="indefinite" restart="never" nodeType="tmRoot">
          <p:childTnLst>
            <p:seq>
              <p:cTn id="54" nodeType="mainSeq"/>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84"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100000"/>
              </a:lnSpc>
            </a:pPr>
            <a:r>
              <a:rPr lang="es-MX" sz="4400" spc="-1" strike="noStrike">
                <a:solidFill>
                  <a:srgbClr val="000000"/>
                </a:solidFill>
                <a:uFill>
                  <a:solidFill>
                    <a:srgbClr val="ffffff"/>
                  </a:solidFill>
                </a:uFill>
                <a:latin typeface="Calibri Light"/>
                <a:ea typeface="DejaVu Sans"/>
              </a:rPr>
              <a:t>Sockets</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
        <p:nvSpPr>
          <p:cNvPr id="385"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Un </a:t>
            </a:r>
            <a:r>
              <a:rPr i="1" lang="es-MX" sz="2800" spc="-1" strike="noStrike">
                <a:solidFill>
                  <a:srgbClr val="000000"/>
                </a:solidFill>
                <a:uFill>
                  <a:solidFill>
                    <a:srgbClr val="ffffff"/>
                  </a:solidFill>
                </a:uFill>
                <a:latin typeface="Calibri"/>
                <a:ea typeface="DejaVu Sans"/>
              </a:rPr>
              <a:t>socket</a:t>
            </a:r>
            <a:r>
              <a:rPr lang="es-MX" sz="2800" spc="-1" strike="noStrike">
                <a:solidFill>
                  <a:srgbClr val="000000"/>
                </a:solidFill>
                <a:uFill>
                  <a:solidFill>
                    <a:srgbClr val="ffffff"/>
                  </a:solidFill>
                </a:uFill>
                <a:latin typeface="Calibri"/>
                <a:ea typeface="DejaVu Sans"/>
              </a:rPr>
              <a:t> es una abstracción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Representa un extremo en una comunicación bidireccional entre dos aplicaciones que se comunican a través de la red.</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55" dur="indefinite" restart="never" nodeType="tmRoot">
          <p:childTnLst>
            <p:seq>
              <p:cTn id="56" nodeType="mainSeq"/>
              <p:prevCondLst>
                <p:cond delay="0" evt="onPrev">
                  <p:tgtEl>
                    <p:sldTgt/>
                  </p:tgtEl>
                </p:cond>
              </p:prevCondLst>
              <p:nextCondLst>
                <p:cond delay="0" evt="onNext">
                  <p:tgtEl>
                    <p:sldTgt/>
                  </p:tgtEl>
                </p:cond>
              </p:nextCondLst>
            </p:seq>
          </p:childTnLst>
        </p:cTn>
      </p:par>
    </p:tnLst>
  </p:timing>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86"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Sockets</a:t>
            </a:r>
            <a:endParaRPr lang="es-MX" sz="1800" spc="-1" strike="noStrike">
              <a:solidFill>
                <a:srgbClr val="000000"/>
              </a:solidFill>
              <a:uFill>
                <a:solidFill>
                  <a:srgbClr val="ffffff"/>
                </a:solidFill>
              </a:uFill>
              <a:latin typeface="Arial"/>
            </a:endParaRPr>
          </a:p>
        </p:txBody>
      </p:sp>
      <p:sp>
        <p:nvSpPr>
          <p:cNvPr id="387"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Diferentes tipos de sockets corresponden a diferentes tipos de protocolos.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Solo trabajaremos con sockets de TCP/IP</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Sockets de flujo representan el extremo de una conexión TCP</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Sockets de datagrama son un servicio de mejor esfuerzo para el envío individual de datos.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Un socket TCP/IP se identifica con un número de puerto y una dirección IP</a:t>
            </a:r>
            <a:endParaRPr lang="es-MX" sz="1800" spc="-1" strike="noStrike">
              <a:solidFill>
                <a:srgbClr val="000000"/>
              </a:solidFill>
              <a:uFill>
                <a:solidFill>
                  <a:srgbClr val="ffffff"/>
                </a:solidFill>
              </a:uFill>
              <a:latin typeface="Arial"/>
            </a:endParaRPr>
          </a:p>
        </p:txBody>
      </p:sp>
    </p:spTree>
  </p:cSld>
  <p:timing>
    <p:tnLst>
      <p:par>
        <p:cTn id="57" dur="indefinite" restart="never" nodeType="tmRoot">
          <p:childTnLst>
            <p:seq>
              <p:cTn id="58"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96"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Arquitectura TCP/IP (RFC 1180)</a:t>
            </a:r>
            <a:endParaRPr lang="es-MX" sz="1800" spc="-1" strike="noStrike">
              <a:solidFill>
                <a:srgbClr val="000000"/>
              </a:solidFill>
              <a:uFill>
                <a:solidFill>
                  <a:srgbClr val="ffffff"/>
                </a:solidFill>
              </a:uFill>
              <a:latin typeface="Arial"/>
            </a:endParaRPr>
          </a:p>
        </p:txBody>
      </p:sp>
      <p:sp>
        <p:nvSpPr>
          <p:cNvPr id="297" name="CustomShape 2"/>
          <p:cNvSpPr/>
          <p:nvPr/>
        </p:nvSpPr>
        <p:spPr>
          <a:xfrm>
            <a:off x="1981080" y="1600200"/>
            <a:ext cx="8228520" cy="1050840"/>
          </a:xfrm>
          <a:prstGeom prst="roundRect">
            <a:avLst>
              <a:gd name="adj" fmla="val 10000"/>
            </a:avLst>
          </a:prstGeom>
          <a:solidFill>
            <a:srgbClr val="4f81bd"/>
          </a:solidFill>
          <a:ln w="25560">
            <a:solidFill>
              <a:srgbClr val="ffffff"/>
            </a:solidFill>
            <a:round/>
          </a:ln>
        </p:spPr>
        <p:style>
          <a:lnRef idx="0"/>
          <a:fillRef idx="0"/>
          <a:effectRef idx="0"/>
          <a:fontRef idx="minor"/>
        </p:style>
        <p:txBody>
          <a:bodyPr lIns="1830960" rIns="79920" tIns="79920" bIns="79920"/>
          <a:p>
            <a:pPr>
              <a:lnSpc>
                <a:spcPct val="90000"/>
              </a:lnSpc>
            </a:pPr>
            <a:r>
              <a:rPr lang="es-MX" sz="2100" spc="-1" strike="noStrike">
                <a:solidFill>
                  <a:srgbClr val="ffffff"/>
                </a:solidFill>
                <a:uFill>
                  <a:solidFill>
                    <a:srgbClr val="ffffff"/>
                  </a:solidFill>
                </a:uFill>
                <a:latin typeface="Calibri"/>
                <a:ea typeface="DejaVu Sans"/>
              </a:rPr>
              <a:t>Aplicación</a:t>
            </a:r>
            <a:endParaRPr lang="es-MX" sz="1800" spc="-1" strike="noStrike">
              <a:solidFill>
                <a:srgbClr val="000000"/>
              </a:solidFill>
              <a:uFill>
                <a:solidFill>
                  <a:srgbClr val="ffffff"/>
                </a:solidFill>
              </a:uFill>
              <a:latin typeface="Arial"/>
            </a:endParaRPr>
          </a:p>
          <a:p>
            <a:pPr lvl="1" marL="457200" indent="-216000">
              <a:lnSpc>
                <a:spcPct val="90000"/>
              </a:lnSpc>
              <a:buClr>
                <a:srgbClr val="ffffff"/>
              </a:buClr>
              <a:buFont typeface="Symbol"/>
              <a:buChar char=""/>
            </a:pPr>
            <a:r>
              <a:rPr lang="es-MX" sz="1600" spc="-1" strike="noStrike">
                <a:solidFill>
                  <a:srgbClr val="ffffff"/>
                </a:solidFill>
                <a:uFill>
                  <a:solidFill>
                    <a:srgbClr val="ffffff"/>
                  </a:solidFill>
                </a:uFill>
                <a:latin typeface="Calibri"/>
                <a:ea typeface="DejaVu Sans"/>
              </a:rPr>
              <a:t>HTTP, FTP, TFTP, etc.</a:t>
            </a:r>
            <a:endParaRPr lang="es-MX" sz="1800" spc="-1" strike="noStrike">
              <a:solidFill>
                <a:srgbClr val="000000"/>
              </a:solidFill>
              <a:uFill>
                <a:solidFill>
                  <a:srgbClr val="ffffff"/>
                </a:solidFill>
              </a:uFill>
              <a:latin typeface="Arial"/>
            </a:endParaRPr>
          </a:p>
        </p:txBody>
      </p:sp>
      <p:sp>
        <p:nvSpPr>
          <p:cNvPr id="298" name="CustomShape 3"/>
          <p:cNvSpPr/>
          <p:nvPr/>
        </p:nvSpPr>
        <p:spPr>
          <a:xfrm>
            <a:off x="2086560" y="1705320"/>
            <a:ext cx="1644840" cy="840600"/>
          </a:xfrm>
          <a:prstGeom prst="roundRect">
            <a:avLst>
              <a:gd name="adj" fmla="val 10000"/>
            </a:avLst>
          </a:prstGeom>
          <a:blipFill>
            <a:blip r:embed="rId1"/>
            <a:stretch>
              <a:fillRect/>
            </a:stretch>
          </a:blipFill>
          <a:ln w="25560">
            <a:solidFill>
              <a:srgbClr val="ffffff"/>
            </a:solidFill>
            <a:round/>
          </a:ln>
        </p:spPr>
        <p:style>
          <a:lnRef idx="0"/>
          <a:fillRef idx="0"/>
          <a:effectRef idx="0"/>
          <a:fontRef idx="minor"/>
        </p:style>
      </p:sp>
      <p:sp>
        <p:nvSpPr>
          <p:cNvPr id="299" name="CustomShape 4"/>
          <p:cNvSpPr/>
          <p:nvPr/>
        </p:nvSpPr>
        <p:spPr>
          <a:xfrm>
            <a:off x="1981080" y="2757240"/>
            <a:ext cx="8228520" cy="1050840"/>
          </a:xfrm>
          <a:prstGeom prst="roundRect">
            <a:avLst>
              <a:gd name="adj" fmla="val 10000"/>
            </a:avLst>
          </a:prstGeom>
          <a:solidFill>
            <a:srgbClr val="4f81bd"/>
          </a:solidFill>
          <a:ln w="25560">
            <a:solidFill>
              <a:srgbClr val="ffffff"/>
            </a:solidFill>
            <a:round/>
          </a:ln>
        </p:spPr>
        <p:style>
          <a:lnRef idx="0"/>
          <a:fillRef idx="0"/>
          <a:effectRef idx="0"/>
          <a:fontRef idx="minor"/>
        </p:style>
        <p:txBody>
          <a:bodyPr lIns="1830960" rIns="79920" tIns="79920" bIns="79920"/>
          <a:p>
            <a:pPr>
              <a:lnSpc>
                <a:spcPct val="90000"/>
              </a:lnSpc>
            </a:pPr>
            <a:r>
              <a:rPr lang="es-MX" sz="2100" spc="-1" strike="noStrike">
                <a:solidFill>
                  <a:srgbClr val="ffffff"/>
                </a:solidFill>
                <a:uFill>
                  <a:solidFill>
                    <a:srgbClr val="ffffff"/>
                  </a:solidFill>
                </a:uFill>
                <a:latin typeface="Calibri"/>
                <a:ea typeface="DejaVu Sans"/>
              </a:rPr>
              <a:t>Transporte</a:t>
            </a:r>
            <a:endParaRPr lang="es-MX" sz="1800" spc="-1" strike="noStrike">
              <a:solidFill>
                <a:srgbClr val="000000"/>
              </a:solidFill>
              <a:uFill>
                <a:solidFill>
                  <a:srgbClr val="ffffff"/>
                </a:solidFill>
              </a:uFill>
              <a:latin typeface="Arial"/>
            </a:endParaRPr>
          </a:p>
          <a:p>
            <a:pPr lvl="1" marL="457200" indent="-216000">
              <a:lnSpc>
                <a:spcPct val="90000"/>
              </a:lnSpc>
              <a:buClr>
                <a:srgbClr val="ffffff"/>
              </a:buClr>
              <a:buFont typeface="Symbol"/>
              <a:buChar char=""/>
            </a:pPr>
            <a:r>
              <a:rPr lang="es-MX" sz="1600" spc="-1" strike="noStrike">
                <a:solidFill>
                  <a:srgbClr val="ffffff"/>
                </a:solidFill>
                <a:uFill>
                  <a:solidFill>
                    <a:srgbClr val="ffffff"/>
                  </a:solidFill>
                </a:uFill>
                <a:latin typeface="Calibri"/>
                <a:ea typeface="DejaVu Sans"/>
              </a:rPr>
              <a:t>TCP</a:t>
            </a:r>
            <a:endParaRPr lang="es-MX" sz="1800" spc="-1" strike="noStrike">
              <a:solidFill>
                <a:srgbClr val="000000"/>
              </a:solidFill>
              <a:uFill>
                <a:solidFill>
                  <a:srgbClr val="ffffff"/>
                </a:solidFill>
              </a:uFill>
              <a:latin typeface="Arial"/>
            </a:endParaRPr>
          </a:p>
          <a:p>
            <a:pPr lvl="1" marL="457200" indent="-216000">
              <a:lnSpc>
                <a:spcPct val="90000"/>
              </a:lnSpc>
              <a:buClr>
                <a:srgbClr val="ffffff"/>
              </a:buClr>
              <a:buFont typeface="Symbol"/>
              <a:buChar char=""/>
            </a:pPr>
            <a:r>
              <a:rPr lang="es-MX" sz="1600" spc="-1" strike="noStrike">
                <a:solidFill>
                  <a:srgbClr val="ffffff"/>
                </a:solidFill>
                <a:uFill>
                  <a:solidFill>
                    <a:srgbClr val="ffffff"/>
                  </a:solidFill>
                </a:uFill>
                <a:latin typeface="Calibri"/>
                <a:ea typeface="DejaVu Sans"/>
              </a:rPr>
              <a:t>UDP</a:t>
            </a:r>
            <a:endParaRPr lang="es-MX" sz="1800" spc="-1" strike="noStrike">
              <a:solidFill>
                <a:srgbClr val="000000"/>
              </a:solidFill>
              <a:uFill>
                <a:solidFill>
                  <a:srgbClr val="ffffff"/>
                </a:solidFill>
              </a:uFill>
              <a:latin typeface="Arial"/>
            </a:endParaRPr>
          </a:p>
        </p:txBody>
      </p:sp>
      <p:sp>
        <p:nvSpPr>
          <p:cNvPr id="300" name="CustomShape 5"/>
          <p:cNvSpPr/>
          <p:nvPr/>
        </p:nvSpPr>
        <p:spPr>
          <a:xfrm>
            <a:off x="2315160" y="2849400"/>
            <a:ext cx="1187640" cy="866520"/>
          </a:xfrm>
          <a:prstGeom prst="roundRect">
            <a:avLst>
              <a:gd name="adj" fmla="val 10000"/>
            </a:avLst>
          </a:prstGeom>
          <a:blipFill>
            <a:blip r:embed="rId2"/>
            <a:stretch>
              <a:fillRect/>
            </a:stretch>
          </a:blipFill>
          <a:ln w="25560">
            <a:solidFill>
              <a:srgbClr val="ffffff"/>
            </a:solidFill>
            <a:round/>
          </a:ln>
        </p:spPr>
        <p:style>
          <a:lnRef idx="0"/>
          <a:fillRef idx="0"/>
          <a:effectRef idx="0"/>
          <a:fontRef idx="minor"/>
        </p:style>
      </p:sp>
      <p:sp>
        <p:nvSpPr>
          <p:cNvPr id="301" name="CustomShape 6"/>
          <p:cNvSpPr/>
          <p:nvPr/>
        </p:nvSpPr>
        <p:spPr>
          <a:xfrm>
            <a:off x="1981080" y="3914280"/>
            <a:ext cx="8228520" cy="1050840"/>
          </a:xfrm>
          <a:prstGeom prst="roundRect">
            <a:avLst>
              <a:gd name="adj" fmla="val 10000"/>
            </a:avLst>
          </a:prstGeom>
          <a:solidFill>
            <a:srgbClr val="4f81bd"/>
          </a:solidFill>
          <a:ln w="25560">
            <a:solidFill>
              <a:srgbClr val="ffffff"/>
            </a:solidFill>
            <a:round/>
          </a:ln>
        </p:spPr>
        <p:style>
          <a:lnRef idx="0"/>
          <a:fillRef idx="0"/>
          <a:effectRef idx="0"/>
          <a:fontRef idx="minor"/>
        </p:style>
        <p:txBody>
          <a:bodyPr lIns="1830960" rIns="79920" tIns="79920" bIns="79920"/>
          <a:p>
            <a:pPr>
              <a:lnSpc>
                <a:spcPct val="90000"/>
              </a:lnSpc>
            </a:pPr>
            <a:r>
              <a:rPr lang="es-MX" sz="2100" spc="-1" strike="noStrike">
                <a:solidFill>
                  <a:srgbClr val="ffffff"/>
                </a:solidFill>
                <a:uFill>
                  <a:solidFill>
                    <a:srgbClr val="ffffff"/>
                  </a:solidFill>
                </a:uFill>
                <a:latin typeface="Calibri"/>
                <a:ea typeface="DejaVu Sans"/>
              </a:rPr>
              <a:t>Internet</a:t>
            </a:r>
            <a:endParaRPr lang="es-MX" sz="1800" spc="-1" strike="noStrike">
              <a:solidFill>
                <a:srgbClr val="000000"/>
              </a:solidFill>
              <a:uFill>
                <a:solidFill>
                  <a:srgbClr val="ffffff"/>
                </a:solidFill>
              </a:uFill>
              <a:latin typeface="Arial"/>
            </a:endParaRPr>
          </a:p>
          <a:p>
            <a:pPr lvl="1" marL="457200" indent="-216000">
              <a:lnSpc>
                <a:spcPct val="90000"/>
              </a:lnSpc>
              <a:buClr>
                <a:srgbClr val="ffffff"/>
              </a:buClr>
              <a:buFont typeface="Symbol"/>
              <a:buChar char=""/>
            </a:pPr>
            <a:r>
              <a:rPr lang="es-MX" sz="1600" spc="-1" strike="noStrike">
                <a:solidFill>
                  <a:srgbClr val="ffffff"/>
                </a:solidFill>
                <a:uFill>
                  <a:solidFill>
                    <a:srgbClr val="ffffff"/>
                  </a:solidFill>
                </a:uFill>
                <a:latin typeface="Calibri"/>
                <a:ea typeface="DejaVu Sans"/>
              </a:rPr>
              <a:t>IP, ICMP, IGMP, ARP, etc.</a:t>
            </a:r>
            <a:endParaRPr lang="es-MX" sz="1800" spc="-1" strike="noStrike">
              <a:solidFill>
                <a:srgbClr val="000000"/>
              </a:solidFill>
              <a:uFill>
                <a:solidFill>
                  <a:srgbClr val="ffffff"/>
                </a:solidFill>
              </a:uFill>
              <a:latin typeface="Arial"/>
            </a:endParaRPr>
          </a:p>
        </p:txBody>
      </p:sp>
      <p:sp>
        <p:nvSpPr>
          <p:cNvPr id="302" name="CustomShape 7"/>
          <p:cNvSpPr/>
          <p:nvPr/>
        </p:nvSpPr>
        <p:spPr>
          <a:xfrm>
            <a:off x="2086560" y="4019760"/>
            <a:ext cx="1644840" cy="840600"/>
          </a:xfrm>
          <a:prstGeom prst="roundRect">
            <a:avLst>
              <a:gd name="adj" fmla="val 10000"/>
            </a:avLst>
          </a:prstGeom>
          <a:blipFill>
            <a:blip r:embed="rId3"/>
            <a:stretch>
              <a:fillRect/>
            </a:stretch>
          </a:blipFill>
          <a:ln w="25560">
            <a:solidFill>
              <a:srgbClr val="ffffff"/>
            </a:solidFill>
            <a:round/>
          </a:ln>
        </p:spPr>
        <p:style>
          <a:lnRef idx="0"/>
          <a:fillRef idx="0"/>
          <a:effectRef idx="0"/>
          <a:fontRef idx="minor"/>
        </p:style>
      </p:sp>
      <p:sp>
        <p:nvSpPr>
          <p:cNvPr id="303" name="CustomShape 8"/>
          <p:cNvSpPr/>
          <p:nvPr/>
        </p:nvSpPr>
        <p:spPr>
          <a:xfrm>
            <a:off x="1981080" y="5071680"/>
            <a:ext cx="8228520" cy="1050840"/>
          </a:xfrm>
          <a:prstGeom prst="roundRect">
            <a:avLst>
              <a:gd name="adj" fmla="val 10000"/>
            </a:avLst>
          </a:prstGeom>
          <a:solidFill>
            <a:srgbClr val="4f81bd"/>
          </a:solidFill>
          <a:ln w="25560">
            <a:solidFill>
              <a:srgbClr val="ffffff"/>
            </a:solidFill>
            <a:round/>
          </a:ln>
        </p:spPr>
        <p:style>
          <a:lnRef idx="0"/>
          <a:fillRef idx="0"/>
          <a:effectRef idx="0"/>
          <a:fontRef idx="minor"/>
        </p:style>
        <p:txBody>
          <a:bodyPr lIns="1830960" rIns="79920" tIns="79920" bIns="79920"/>
          <a:p>
            <a:pPr>
              <a:lnSpc>
                <a:spcPct val="90000"/>
              </a:lnSpc>
            </a:pPr>
            <a:r>
              <a:rPr lang="es-MX" sz="2100" spc="-1" strike="noStrike">
                <a:solidFill>
                  <a:srgbClr val="ffffff"/>
                </a:solidFill>
                <a:uFill>
                  <a:solidFill>
                    <a:srgbClr val="ffffff"/>
                  </a:solidFill>
                </a:uFill>
                <a:latin typeface="Calibri"/>
                <a:ea typeface="DejaVu Sans"/>
              </a:rPr>
              <a:t>Acceso a la red</a:t>
            </a:r>
            <a:endParaRPr lang="es-MX" sz="1800" spc="-1" strike="noStrike">
              <a:solidFill>
                <a:srgbClr val="000000"/>
              </a:solidFill>
              <a:uFill>
                <a:solidFill>
                  <a:srgbClr val="ffffff"/>
                </a:solidFill>
              </a:uFill>
              <a:latin typeface="Arial"/>
            </a:endParaRPr>
          </a:p>
          <a:p>
            <a:pPr lvl="1" marL="457200" indent="-216000">
              <a:lnSpc>
                <a:spcPct val="90000"/>
              </a:lnSpc>
              <a:buClr>
                <a:srgbClr val="ffffff"/>
              </a:buClr>
              <a:buFont typeface="Symbol"/>
              <a:buChar char=""/>
            </a:pPr>
            <a:r>
              <a:rPr lang="es-MX" sz="1600" spc="-1" strike="noStrike">
                <a:solidFill>
                  <a:srgbClr val="ffffff"/>
                </a:solidFill>
                <a:uFill>
                  <a:solidFill>
                    <a:srgbClr val="ffffff"/>
                  </a:solidFill>
                </a:uFill>
                <a:latin typeface="Calibri"/>
                <a:ea typeface="DejaVu Sans"/>
              </a:rPr>
              <a:t>LLC</a:t>
            </a:r>
            <a:endParaRPr lang="es-MX" sz="1800" spc="-1" strike="noStrike">
              <a:solidFill>
                <a:srgbClr val="000000"/>
              </a:solidFill>
              <a:uFill>
                <a:solidFill>
                  <a:srgbClr val="ffffff"/>
                </a:solidFill>
              </a:uFill>
              <a:latin typeface="Arial"/>
            </a:endParaRPr>
          </a:p>
          <a:p>
            <a:pPr lvl="1" marL="457200" indent="-216000">
              <a:lnSpc>
                <a:spcPct val="90000"/>
              </a:lnSpc>
              <a:buClr>
                <a:srgbClr val="ffffff"/>
              </a:buClr>
              <a:buFont typeface="Symbol"/>
              <a:buChar char=""/>
            </a:pPr>
            <a:r>
              <a:rPr lang="es-MX" sz="1600" spc="-1" strike="noStrike">
                <a:solidFill>
                  <a:srgbClr val="ffffff"/>
                </a:solidFill>
                <a:uFill>
                  <a:solidFill>
                    <a:srgbClr val="ffffff"/>
                  </a:solidFill>
                </a:uFill>
                <a:latin typeface="Calibri"/>
                <a:ea typeface="DejaVu Sans"/>
              </a:rPr>
              <a:t>MAC</a:t>
            </a:r>
            <a:endParaRPr lang="es-MX" sz="1800" spc="-1" strike="noStrike">
              <a:solidFill>
                <a:srgbClr val="000000"/>
              </a:solidFill>
              <a:uFill>
                <a:solidFill>
                  <a:srgbClr val="ffffff"/>
                </a:solidFill>
              </a:uFill>
              <a:latin typeface="Arial"/>
            </a:endParaRPr>
          </a:p>
        </p:txBody>
      </p:sp>
      <p:sp>
        <p:nvSpPr>
          <p:cNvPr id="304" name="CustomShape 9"/>
          <p:cNvSpPr/>
          <p:nvPr/>
        </p:nvSpPr>
        <p:spPr>
          <a:xfrm>
            <a:off x="2086560" y="5176800"/>
            <a:ext cx="1644840" cy="840600"/>
          </a:xfrm>
          <a:prstGeom prst="roundRect">
            <a:avLst>
              <a:gd name="adj" fmla="val 10000"/>
            </a:avLst>
          </a:prstGeom>
          <a:blipFill>
            <a:blip r:embed="rId4"/>
            <a:stretch>
              <a:fillRect/>
            </a:stretch>
          </a:blipFill>
          <a:ln w="25560">
            <a:solidFill>
              <a:srgbClr val="ffffff"/>
            </a:solidFill>
            <a:round/>
          </a:ln>
        </p:spPr>
        <p:style>
          <a:lnRef idx="0"/>
          <a:fillRef idx="0"/>
          <a:effectRef idx="0"/>
          <a:fontRef idx="minor"/>
        </p:style>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88"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Sockets bloqueantes y no bloqueantes</a:t>
            </a:r>
            <a:endParaRPr lang="es-MX" sz="1800" spc="-1" strike="noStrike">
              <a:solidFill>
                <a:srgbClr val="000000"/>
              </a:solidFill>
              <a:uFill>
                <a:solidFill>
                  <a:srgbClr val="ffffff"/>
                </a:solidFill>
              </a:uFill>
              <a:latin typeface="Arial"/>
            </a:endParaRPr>
          </a:p>
        </p:txBody>
      </p:sp>
      <p:sp>
        <p:nvSpPr>
          <p:cNvPr id="389"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No se trata de sockets diferentes realmente, son solo opciones para las formas en las que trabajan </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sockets bloqueantes son aquellos que se quedan esperando hasta que existe información para establecer una conexión, leer o escribir un mensaje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sockets no bloqueantes interrogan si hay datos para procesar y en caso de que no se así, continúan con el código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El socket no bloqueante se definen modificando sus opciones</a:t>
            </a:r>
            <a:endParaRPr lang="es-MX" sz="1800" spc="-1" strike="noStrike">
              <a:solidFill>
                <a:srgbClr val="000000"/>
              </a:solidFill>
              <a:uFill>
                <a:solidFill>
                  <a:srgbClr val="ffffff"/>
                </a:solidFill>
              </a:uFill>
              <a:latin typeface="Arial"/>
            </a:endParaRPr>
          </a:p>
        </p:txBody>
      </p:sp>
    </p:spTree>
  </p:cSld>
  <p:timing>
    <p:tnLst>
      <p:par>
        <p:cTn id="59" dur="indefinite" restart="never" nodeType="tmRoot">
          <p:childTnLst>
            <p:seq>
              <p:cTn id="60" nodeType="mainSeq"/>
              <p:prevCondLst>
                <p:cond delay="0" evt="onPrev">
                  <p:tgtEl>
                    <p:sldTgt/>
                  </p:tgtEl>
                </p:cond>
              </p:prevCondLst>
              <p:nextCondLst>
                <p:cond delay="0" evt="onNext">
                  <p:tgtEl>
                    <p:sldTgt/>
                  </p:tgtEl>
                </p:cond>
              </p:nextCondLst>
            </p:seq>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90"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API de sockets</a:t>
            </a:r>
            <a:endParaRPr lang="es-MX" sz="1800" spc="-1" strike="noStrike">
              <a:solidFill>
                <a:srgbClr val="000000"/>
              </a:solidFill>
              <a:uFill>
                <a:solidFill>
                  <a:srgbClr val="ffffff"/>
                </a:solidFill>
              </a:uFill>
              <a:latin typeface="Arial"/>
            </a:endParaRPr>
          </a:p>
        </p:txBody>
      </p:sp>
      <p:sp>
        <p:nvSpPr>
          <p:cNvPr id="391"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Interfaz de programación de aplicaciones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Conjunto de subrutinas, funciones y procedimientos (o métodos) que ofrece cierta biblioteca para ser utilizado por otro software.</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61" dur="indefinite" restart="never" nodeType="tmRoot">
          <p:childTnLst>
            <p:seq>
              <p:cTn id="62" nodeType="mainSeq"/>
              <p:prevCondLst>
                <p:cond delay="0" evt="onPrev">
                  <p:tgtEl>
                    <p:sldTgt/>
                  </p:tgtEl>
                </p:cond>
              </p:prevCondLst>
              <p:nextCondLst>
                <p:cond delay="0" evt="onNext">
                  <p:tgtEl>
                    <p:sldTgt/>
                  </p:tgtEl>
                </p:cond>
              </p:nextCondLst>
            </p:seq>
          </p:childTnLst>
        </p:cTn>
      </p:par>
    </p:tnLst>
  </p:timing>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9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Sockets API</a:t>
            </a:r>
            <a:endParaRPr lang="es-MX" sz="1800" spc="-1" strike="noStrike">
              <a:solidFill>
                <a:srgbClr val="000000"/>
              </a:solidFill>
              <a:uFill>
                <a:solidFill>
                  <a:srgbClr val="ffffff"/>
                </a:solidFill>
              </a:uFill>
              <a:latin typeface="Arial"/>
            </a:endParaRPr>
          </a:p>
        </p:txBody>
      </p:sp>
      <p:sp>
        <p:nvSpPr>
          <p:cNvPr id="393" name="CustomShape 2"/>
          <p:cNvSpPr/>
          <p:nvPr/>
        </p:nvSpPr>
        <p:spPr>
          <a:xfrm>
            <a:off x="1847520" y="5244120"/>
            <a:ext cx="1896480" cy="5493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200" spc="-1" strike="noStrike">
                <a:solidFill>
                  <a:srgbClr val="000000"/>
                </a:solidFill>
                <a:uFill>
                  <a:solidFill>
                    <a:srgbClr val="ffffff"/>
                  </a:solidFill>
                </a:uFill>
                <a:latin typeface="Calibri"/>
                <a:ea typeface="DejaVu Sans"/>
              </a:rPr>
              <a:t>Enlace de Red</a:t>
            </a:r>
            <a:endParaRPr lang="es-MX" sz="1800" spc="-1" strike="noStrike">
              <a:solidFill>
                <a:srgbClr val="000000"/>
              </a:solidFill>
              <a:uFill>
                <a:solidFill>
                  <a:srgbClr val="ffffff"/>
                </a:solidFill>
              </a:uFill>
              <a:latin typeface="Arial"/>
            </a:endParaRPr>
          </a:p>
        </p:txBody>
      </p:sp>
      <p:sp>
        <p:nvSpPr>
          <p:cNvPr id="394" name="CustomShape 3"/>
          <p:cNvSpPr/>
          <p:nvPr/>
        </p:nvSpPr>
        <p:spPr>
          <a:xfrm>
            <a:off x="1847520" y="4693680"/>
            <a:ext cx="1896480" cy="5493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200" spc="-1" strike="noStrike">
                <a:solidFill>
                  <a:srgbClr val="000000"/>
                </a:solidFill>
                <a:uFill>
                  <a:solidFill>
                    <a:srgbClr val="ffffff"/>
                  </a:solidFill>
                </a:uFill>
                <a:latin typeface="Calibri"/>
                <a:ea typeface="DejaVu Sans"/>
              </a:rPr>
              <a:t>Internet</a:t>
            </a:r>
            <a:endParaRPr lang="es-MX" sz="1800" spc="-1" strike="noStrike">
              <a:solidFill>
                <a:srgbClr val="000000"/>
              </a:solidFill>
              <a:uFill>
                <a:solidFill>
                  <a:srgbClr val="ffffff"/>
                </a:solidFill>
              </a:uFill>
              <a:latin typeface="Arial"/>
            </a:endParaRPr>
          </a:p>
        </p:txBody>
      </p:sp>
      <p:sp>
        <p:nvSpPr>
          <p:cNvPr id="395" name="CustomShape 4"/>
          <p:cNvSpPr/>
          <p:nvPr/>
        </p:nvSpPr>
        <p:spPr>
          <a:xfrm>
            <a:off x="1847520" y="4143240"/>
            <a:ext cx="1896480" cy="5493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200" spc="-1" strike="noStrike">
                <a:solidFill>
                  <a:srgbClr val="000000"/>
                </a:solidFill>
                <a:uFill>
                  <a:solidFill>
                    <a:srgbClr val="ffffff"/>
                  </a:solidFill>
                </a:uFill>
                <a:latin typeface="Calibri"/>
                <a:ea typeface="DejaVu Sans"/>
              </a:rPr>
              <a:t>Transporte</a:t>
            </a:r>
            <a:endParaRPr lang="es-MX" sz="1800" spc="-1" strike="noStrike">
              <a:solidFill>
                <a:srgbClr val="000000"/>
              </a:solidFill>
              <a:uFill>
                <a:solidFill>
                  <a:srgbClr val="ffffff"/>
                </a:solidFill>
              </a:uFill>
              <a:latin typeface="Arial"/>
            </a:endParaRPr>
          </a:p>
        </p:txBody>
      </p:sp>
      <p:sp>
        <p:nvSpPr>
          <p:cNvPr id="396" name="CustomShape 5"/>
          <p:cNvSpPr/>
          <p:nvPr/>
        </p:nvSpPr>
        <p:spPr>
          <a:xfrm>
            <a:off x="5695920" y="5244120"/>
            <a:ext cx="1896480" cy="5493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200" spc="-1" strike="noStrike">
                <a:solidFill>
                  <a:srgbClr val="000000"/>
                </a:solidFill>
                <a:uFill>
                  <a:solidFill>
                    <a:srgbClr val="ffffff"/>
                  </a:solidFill>
                </a:uFill>
                <a:latin typeface="Calibri"/>
                <a:ea typeface="DejaVu Sans"/>
              </a:rPr>
              <a:t>Enlace de Red</a:t>
            </a:r>
            <a:endParaRPr lang="es-MX" sz="1800" spc="-1" strike="noStrike">
              <a:solidFill>
                <a:srgbClr val="000000"/>
              </a:solidFill>
              <a:uFill>
                <a:solidFill>
                  <a:srgbClr val="ffffff"/>
                </a:solidFill>
              </a:uFill>
              <a:latin typeface="Arial"/>
            </a:endParaRPr>
          </a:p>
        </p:txBody>
      </p:sp>
      <p:sp>
        <p:nvSpPr>
          <p:cNvPr id="397" name="CustomShape 6"/>
          <p:cNvSpPr/>
          <p:nvPr/>
        </p:nvSpPr>
        <p:spPr>
          <a:xfrm>
            <a:off x="5695920" y="4693680"/>
            <a:ext cx="1896480" cy="5493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200" spc="-1" strike="noStrike">
                <a:solidFill>
                  <a:srgbClr val="000000"/>
                </a:solidFill>
                <a:uFill>
                  <a:solidFill>
                    <a:srgbClr val="ffffff"/>
                  </a:solidFill>
                </a:uFill>
                <a:latin typeface="Calibri"/>
                <a:ea typeface="DejaVu Sans"/>
              </a:rPr>
              <a:t>Internet</a:t>
            </a:r>
            <a:endParaRPr lang="es-MX" sz="1800" spc="-1" strike="noStrike">
              <a:solidFill>
                <a:srgbClr val="000000"/>
              </a:solidFill>
              <a:uFill>
                <a:solidFill>
                  <a:srgbClr val="ffffff"/>
                </a:solidFill>
              </a:uFill>
              <a:latin typeface="Arial"/>
            </a:endParaRPr>
          </a:p>
        </p:txBody>
      </p:sp>
      <p:sp>
        <p:nvSpPr>
          <p:cNvPr id="398" name="CustomShape 7"/>
          <p:cNvSpPr/>
          <p:nvPr/>
        </p:nvSpPr>
        <p:spPr>
          <a:xfrm>
            <a:off x="5695920" y="4143240"/>
            <a:ext cx="1896480" cy="5493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200" spc="-1" strike="noStrike">
                <a:solidFill>
                  <a:srgbClr val="000000"/>
                </a:solidFill>
                <a:uFill>
                  <a:solidFill>
                    <a:srgbClr val="ffffff"/>
                  </a:solidFill>
                </a:uFill>
                <a:latin typeface="Calibri"/>
                <a:ea typeface="DejaVu Sans"/>
              </a:rPr>
              <a:t>Transporte</a:t>
            </a:r>
            <a:endParaRPr lang="es-MX" sz="1800" spc="-1" strike="noStrike">
              <a:solidFill>
                <a:srgbClr val="000000"/>
              </a:solidFill>
              <a:uFill>
                <a:solidFill>
                  <a:srgbClr val="ffffff"/>
                </a:solidFill>
              </a:uFill>
              <a:latin typeface="Arial"/>
            </a:endParaRPr>
          </a:p>
        </p:txBody>
      </p:sp>
      <p:sp>
        <p:nvSpPr>
          <p:cNvPr id="399" name="CustomShape 8"/>
          <p:cNvSpPr/>
          <p:nvPr/>
        </p:nvSpPr>
        <p:spPr>
          <a:xfrm>
            <a:off x="1839600" y="2456280"/>
            <a:ext cx="1896480" cy="5493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200" spc="-1" strike="noStrike">
                <a:solidFill>
                  <a:srgbClr val="000000"/>
                </a:solidFill>
                <a:uFill>
                  <a:solidFill>
                    <a:srgbClr val="ffffff"/>
                  </a:solidFill>
                </a:uFill>
                <a:latin typeface="Calibri"/>
                <a:ea typeface="DejaVu Sans"/>
              </a:rPr>
              <a:t>Aplicación Servidor</a:t>
            </a:r>
            <a:endParaRPr lang="es-MX" sz="1800" spc="-1" strike="noStrike">
              <a:solidFill>
                <a:srgbClr val="000000"/>
              </a:solidFill>
              <a:uFill>
                <a:solidFill>
                  <a:srgbClr val="ffffff"/>
                </a:solidFill>
              </a:uFill>
              <a:latin typeface="Arial"/>
            </a:endParaRPr>
          </a:p>
        </p:txBody>
      </p:sp>
      <p:sp>
        <p:nvSpPr>
          <p:cNvPr id="400" name="CustomShape 9"/>
          <p:cNvSpPr/>
          <p:nvPr/>
        </p:nvSpPr>
        <p:spPr>
          <a:xfrm>
            <a:off x="5691960" y="2456280"/>
            <a:ext cx="1896480" cy="5493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200" spc="-1" strike="noStrike">
                <a:solidFill>
                  <a:srgbClr val="000000"/>
                </a:solidFill>
                <a:uFill>
                  <a:solidFill>
                    <a:srgbClr val="ffffff"/>
                  </a:solidFill>
                </a:uFill>
                <a:latin typeface="Calibri"/>
                <a:ea typeface="DejaVu Sans"/>
              </a:rPr>
              <a:t>Aplicación Cliente</a:t>
            </a:r>
            <a:endParaRPr lang="es-MX" sz="1800" spc="-1" strike="noStrike">
              <a:solidFill>
                <a:srgbClr val="000000"/>
              </a:solidFill>
              <a:uFill>
                <a:solidFill>
                  <a:srgbClr val="ffffff"/>
                </a:solidFill>
              </a:uFill>
              <a:latin typeface="Arial"/>
            </a:endParaRPr>
          </a:p>
        </p:txBody>
      </p:sp>
      <p:sp>
        <p:nvSpPr>
          <p:cNvPr id="401" name="CustomShape 10"/>
          <p:cNvSpPr/>
          <p:nvPr/>
        </p:nvSpPr>
        <p:spPr>
          <a:xfrm>
            <a:off x="2599200" y="3006720"/>
            <a:ext cx="307080" cy="1135440"/>
          </a:xfrm>
          <a:prstGeom prst="upDownArrow">
            <a:avLst>
              <a:gd name="adj1" fmla="val 50000"/>
              <a:gd name="adj2" fmla="val 50000"/>
            </a:avLst>
          </a:prstGeom>
          <a:noFill/>
          <a:ln w="25560">
            <a:solidFill>
              <a:srgbClr val="000000"/>
            </a:solidFill>
            <a:round/>
          </a:ln>
        </p:spPr>
        <p:style>
          <a:lnRef idx="0"/>
          <a:fillRef idx="0"/>
          <a:effectRef idx="0"/>
          <a:fontRef idx="minor"/>
        </p:style>
      </p:sp>
      <p:sp>
        <p:nvSpPr>
          <p:cNvPr id="402" name="CustomShape 11"/>
          <p:cNvSpPr/>
          <p:nvPr/>
        </p:nvSpPr>
        <p:spPr>
          <a:xfrm>
            <a:off x="6486480" y="2988720"/>
            <a:ext cx="307080" cy="1135440"/>
          </a:xfrm>
          <a:prstGeom prst="upDownArrow">
            <a:avLst>
              <a:gd name="adj1" fmla="val 50000"/>
              <a:gd name="adj2" fmla="val 50000"/>
            </a:avLst>
          </a:prstGeom>
          <a:noFill/>
          <a:ln w="25560">
            <a:solidFill>
              <a:srgbClr val="000000"/>
            </a:solidFill>
            <a:round/>
          </a:ln>
        </p:spPr>
        <p:style>
          <a:lnRef idx="0"/>
          <a:fillRef idx="0"/>
          <a:effectRef idx="0"/>
          <a:fontRef idx="minor"/>
        </p:style>
      </p:sp>
      <p:sp>
        <p:nvSpPr>
          <p:cNvPr id="403" name="CustomShape 12"/>
          <p:cNvSpPr/>
          <p:nvPr/>
        </p:nvSpPr>
        <p:spPr>
          <a:xfrm>
            <a:off x="6936480" y="3300480"/>
            <a:ext cx="1362960" cy="272160"/>
          </a:xfrm>
          <a:prstGeom prst="rect">
            <a:avLst/>
          </a:prstGeom>
          <a:noFill/>
          <a:ln>
            <a:noFill/>
          </a:ln>
        </p:spPr>
        <p:style>
          <a:lnRef idx="0"/>
          <a:fillRef idx="0"/>
          <a:effectRef idx="0"/>
          <a:fontRef idx="minor"/>
        </p:style>
        <p:txBody>
          <a:bodyPr wrap="none" lIns="90000" rIns="90000" tIns="45000" bIns="45000"/>
          <a:p>
            <a:pPr>
              <a:lnSpc>
                <a:spcPct val="100000"/>
              </a:lnSpc>
            </a:pPr>
            <a:r>
              <a:rPr b="1" lang="es-MX" sz="1200" spc="-1" strike="noStrike">
                <a:solidFill>
                  <a:srgbClr val="000000"/>
                </a:solidFill>
                <a:uFill>
                  <a:solidFill>
                    <a:srgbClr val="ffffff"/>
                  </a:solidFill>
                </a:uFill>
                <a:latin typeface="Calibri"/>
                <a:ea typeface="DejaVu Sans"/>
              </a:rPr>
              <a:t>API de Socket</a:t>
            </a:r>
            <a:endParaRPr lang="es-MX" sz="1800" spc="-1" strike="noStrike">
              <a:solidFill>
                <a:srgbClr val="000000"/>
              </a:solidFill>
              <a:uFill>
                <a:solidFill>
                  <a:srgbClr val="ffffff"/>
                </a:solidFill>
              </a:uFill>
              <a:latin typeface="Arial"/>
            </a:endParaRPr>
          </a:p>
        </p:txBody>
      </p:sp>
      <p:sp>
        <p:nvSpPr>
          <p:cNvPr id="404" name="CustomShape 13"/>
          <p:cNvSpPr/>
          <p:nvPr/>
        </p:nvSpPr>
        <p:spPr>
          <a:xfrm>
            <a:off x="2976840" y="3300480"/>
            <a:ext cx="1362960" cy="272160"/>
          </a:xfrm>
          <a:prstGeom prst="rect">
            <a:avLst/>
          </a:prstGeom>
          <a:noFill/>
          <a:ln>
            <a:noFill/>
          </a:ln>
        </p:spPr>
        <p:style>
          <a:lnRef idx="0"/>
          <a:fillRef idx="0"/>
          <a:effectRef idx="0"/>
          <a:fontRef idx="minor"/>
        </p:style>
        <p:txBody>
          <a:bodyPr wrap="none" lIns="90000" rIns="90000" tIns="45000" bIns="45000"/>
          <a:p>
            <a:pPr>
              <a:lnSpc>
                <a:spcPct val="100000"/>
              </a:lnSpc>
            </a:pPr>
            <a:r>
              <a:rPr b="1" lang="es-MX" sz="1200" spc="-1" strike="noStrike">
                <a:solidFill>
                  <a:srgbClr val="000000"/>
                </a:solidFill>
                <a:uFill>
                  <a:solidFill>
                    <a:srgbClr val="ffffff"/>
                  </a:solidFill>
                </a:uFill>
                <a:latin typeface="Calibri"/>
                <a:ea typeface="DejaVu Sans"/>
              </a:rPr>
              <a:t>API de Socket</a:t>
            </a:r>
            <a:endParaRPr lang="es-MX" sz="1800" spc="-1" strike="noStrike">
              <a:solidFill>
                <a:srgbClr val="000000"/>
              </a:solidFill>
              <a:uFill>
                <a:solidFill>
                  <a:srgbClr val="ffffff"/>
                </a:solidFill>
              </a:uFill>
              <a:latin typeface="Arial"/>
            </a:endParaRPr>
          </a:p>
        </p:txBody>
      </p:sp>
      <p:sp>
        <p:nvSpPr>
          <p:cNvPr id="405" name="CustomShape 14"/>
          <p:cNvSpPr/>
          <p:nvPr/>
        </p:nvSpPr>
        <p:spPr>
          <a:xfrm flipH="1" flipV="1">
            <a:off x="3904560" y="4708440"/>
            <a:ext cx="1576080" cy="1440"/>
          </a:xfrm>
          <a:prstGeom prst="rect">
            <a:avLst/>
          </a:prstGeom>
          <a:noFill/>
          <a:ln w="19080">
            <a:solidFill>
              <a:srgbClr val="000000"/>
            </a:solidFill>
            <a:round/>
            <a:tailEnd len="med" type="triangle" w="med"/>
          </a:ln>
        </p:spPr>
        <p:style>
          <a:lnRef idx="0"/>
          <a:fillRef idx="0"/>
          <a:effectRef idx="0"/>
          <a:fontRef idx="minor"/>
        </p:style>
      </p:sp>
      <p:sp>
        <p:nvSpPr>
          <p:cNvPr id="406" name="CustomShape 15"/>
          <p:cNvSpPr/>
          <p:nvPr/>
        </p:nvSpPr>
        <p:spPr>
          <a:xfrm flipH="1" flipV="1" rot="10800000">
            <a:off x="7085160" y="4970520"/>
            <a:ext cx="1576080" cy="1440"/>
          </a:xfrm>
          <a:prstGeom prst="rect">
            <a:avLst/>
          </a:prstGeom>
          <a:noFill/>
          <a:ln w="19080">
            <a:solidFill>
              <a:srgbClr val="000000"/>
            </a:solidFill>
            <a:round/>
            <a:tailEnd len="med" type="triangle" w="med"/>
          </a:ln>
        </p:spPr>
        <p:style>
          <a:lnRef idx="0"/>
          <a:fillRef idx="0"/>
          <a:effectRef idx="0"/>
          <a:fontRef idx="minor"/>
        </p:style>
      </p:sp>
    </p:spTree>
  </p:cSld>
  <p:timing>
    <p:tnLst>
      <p:par>
        <p:cTn id="63" dur="indefinite" restart="never" nodeType="tmRoot">
          <p:childTnLst>
            <p:seq>
              <p:cTn id="64" nodeType="mainSeq"/>
              <p:prevCondLst>
                <p:cond delay="0" evt="onPrev">
                  <p:tgtEl>
                    <p:sldTgt/>
                  </p:tgtEl>
                </p:cond>
              </p:prevCondLst>
              <p:nextCondLst>
                <p:cond delay="0" evt="onNext">
                  <p:tgtEl>
                    <p:sldTgt/>
                  </p:tgtEl>
                </p:cond>
              </p:nextCondLst>
            </p:seq>
          </p:childTnLst>
        </p:cTn>
      </p:par>
    </p:tnLst>
  </p:timing>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07" name="CustomShape 1"/>
          <p:cNvSpPr/>
          <p:nvPr/>
        </p:nvSpPr>
        <p:spPr>
          <a:xfrm>
            <a:off x="831960" y="1709640"/>
            <a:ext cx="10514520" cy="2851560"/>
          </a:xfrm>
          <a:prstGeom prst="rect">
            <a:avLst/>
          </a:prstGeom>
          <a:noFill/>
          <a:ln>
            <a:noFill/>
          </a:ln>
        </p:spPr>
        <p:style>
          <a:lnRef idx="0"/>
          <a:fillRef idx="0"/>
          <a:effectRef idx="0"/>
          <a:fontRef idx="minor"/>
        </p:style>
        <p:txBody>
          <a:bodyPr lIns="90000" rIns="90000" tIns="45000" bIns="45000" anchor="b"/>
          <a:p>
            <a:pPr algn="ctr">
              <a:lnSpc>
                <a:spcPct val="100000"/>
              </a:lnSpc>
            </a:pPr>
            <a:r>
              <a:rPr lang="es-MX" sz="6000" spc="-1" strike="noStrike">
                <a:solidFill>
                  <a:srgbClr val="000000"/>
                </a:solidFill>
                <a:uFill>
                  <a:solidFill>
                    <a:srgbClr val="ffffff"/>
                  </a:solidFill>
                </a:uFill>
                <a:latin typeface="Calibri Light"/>
                <a:ea typeface="DejaVu Sans"/>
              </a:rPr>
              <a:t>Sockets orientados a conexión bloqueantes</a:t>
            </a:r>
            <a:endParaRPr lang="es-MX" sz="1800" spc="-1" strike="noStrike">
              <a:solidFill>
                <a:srgbClr val="000000"/>
              </a:solidFill>
              <a:uFill>
                <a:solidFill>
                  <a:srgbClr val="ffffff"/>
                </a:solidFill>
              </a:uFill>
              <a:latin typeface="Arial"/>
            </a:endParaRPr>
          </a:p>
        </p:txBody>
      </p:sp>
    </p:spTree>
  </p:cSld>
  <p:timing>
    <p:tnLst>
      <p:par>
        <p:cTn id="65" dur="indefinite" restart="never" nodeType="tmRoot">
          <p:childTnLst>
            <p:seq>
              <p:cTn id="66" nodeType="mainSeq"/>
              <p:prevCondLst>
                <p:cond delay="0" evt="onPrev">
                  <p:tgtEl>
                    <p:sldTgt/>
                  </p:tgtEl>
                </p:cond>
              </p:prevCondLst>
              <p:nextCondLst>
                <p:cond delay="0" evt="onNext">
                  <p:tgtEl>
                    <p:sldTgt/>
                  </p:tgtEl>
                </p:cond>
              </p:nextCondLst>
            </p:seq>
          </p:childTnLst>
        </p:cTn>
      </p:par>
    </p:tnLst>
  </p:timing>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08"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Socket de flujo bloqueantes</a:t>
            </a:r>
            <a:endParaRPr lang="es-MX" sz="1800" spc="-1" strike="noStrike">
              <a:solidFill>
                <a:srgbClr val="000000"/>
              </a:solidFill>
              <a:uFill>
                <a:solidFill>
                  <a:srgbClr val="ffffff"/>
                </a:solidFill>
              </a:uFill>
              <a:latin typeface="Arial"/>
            </a:endParaRPr>
          </a:p>
        </p:txBody>
      </p:sp>
      <p:sp>
        <p:nvSpPr>
          <p:cNvPr id="409"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Es el tipo de socket que utiliza el protocolo TCP y por tanto tiene todas las características relacionadas</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67" dur="indefinite" restart="never" nodeType="tmRoot">
          <p:childTnLst>
            <p:seq>
              <p:cTn id="68" nodeType="mainSeq"/>
              <p:prevCondLst>
                <p:cond delay="0" evt="onPrev">
                  <p:tgtEl>
                    <p:sldTgt/>
                  </p:tgtEl>
                </p:cond>
              </p:prevCondLst>
              <p:nextCondLst>
                <p:cond delay="0" evt="onNext">
                  <p:tgtEl>
                    <p:sldTgt/>
                  </p:tgtEl>
                </p:cond>
              </p:nextCondLst>
            </p:seq>
          </p:childTnLst>
        </p:cTn>
      </p:par>
    </p:tnLst>
  </p:timing>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10"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API java</a:t>
            </a:r>
            <a:endParaRPr lang="es-MX" sz="1800" spc="-1" strike="noStrike">
              <a:solidFill>
                <a:srgbClr val="000000"/>
              </a:solidFill>
              <a:uFill>
                <a:solidFill>
                  <a:srgbClr val="ffffff"/>
                </a:solidFill>
              </a:uFill>
              <a:latin typeface="Arial"/>
            </a:endParaRPr>
          </a:p>
        </p:txBody>
      </p:sp>
      <p:sp>
        <p:nvSpPr>
          <p:cNvPr id="411" name="CustomShape 2"/>
          <p:cNvSpPr/>
          <p:nvPr/>
        </p:nvSpPr>
        <p:spPr>
          <a:xfrm>
            <a:off x="1981080" y="2637000"/>
            <a:ext cx="8228520" cy="3488040"/>
          </a:xfrm>
          <a:prstGeom prst="rect">
            <a:avLst/>
          </a:prstGeom>
          <a:noFill/>
          <a:ln>
            <a:noFill/>
          </a:ln>
        </p:spPr>
        <p:style>
          <a:lnRef idx="0"/>
          <a:fillRef idx="0"/>
          <a:effectRef idx="0"/>
          <a:fontRef idx="minor"/>
        </p:style>
        <p:txBody>
          <a:bodyPr lIns="90000" rIns="90000" tIns="45000" bIns="45000"/>
          <a:p>
            <a:pPr>
              <a:lnSpc>
                <a:spcPct val="100000"/>
              </a:lnSpc>
            </a:pPr>
            <a:r>
              <a:rPr i="1" lang="es-MX" sz="2800" spc="-1" strike="noStrike">
                <a:solidFill>
                  <a:srgbClr val="000000"/>
                </a:solidFill>
                <a:uFill>
                  <a:solidFill>
                    <a:srgbClr val="ffffff"/>
                  </a:solidFill>
                </a:uFill>
                <a:latin typeface="Calibri"/>
                <a:ea typeface="DejaVu Sans"/>
              </a:rPr>
              <a:t>https://docs.oracle.com/javase/8/docs/api</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69" dur="indefinite" restart="never" nodeType="tmRoot">
          <p:childTnLst>
            <p:seq>
              <p:cTn id="70" nodeType="mainSeq"/>
              <p:prevCondLst>
                <p:cond delay="0" evt="onPrev">
                  <p:tgtEl>
                    <p:sldTgt/>
                  </p:tgtEl>
                </p:cond>
              </p:prevCondLst>
              <p:nextCondLst>
                <p:cond delay="0" evt="onNext">
                  <p:tgtEl>
                    <p:sldTgt/>
                  </p:tgtEl>
                </p:cond>
              </p:nextCondLst>
            </p:seq>
          </p:childTnLst>
        </p:cTn>
      </p:par>
    </p:tnLst>
  </p:timing>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1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Clase Socket</a:t>
            </a:r>
            <a:endParaRPr lang="es-MX" sz="1800" spc="-1" strike="noStrike">
              <a:solidFill>
                <a:srgbClr val="000000"/>
              </a:solidFill>
              <a:uFill>
                <a:solidFill>
                  <a:srgbClr val="ffffff"/>
                </a:solidFill>
              </a:uFill>
              <a:latin typeface="Arial"/>
            </a:endParaRPr>
          </a:p>
        </p:txBody>
      </p:sp>
      <p:sp>
        <p:nvSpPr>
          <p:cNvPr id="413"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Implementa un socket de flujo del lado del cliente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Se le llama simplemente socket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Se encuentra en el paquete </a:t>
            </a:r>
            <a:r>
              <a:rPr lang="es-MX" sz="4200" spc="-1" strike="noStrike">
                <a:solidFill>
                  <a:srgbClr val="000000"/>
                </a:solidFill>
                <a:uFill>
                  <a:solidFill>
                    <a:srgbClr val="ffffff"/>
                  </a:solidFill>
                </a:uFill>
                <a:latin typeface="MoolBoran"/>
                <a:ea typeface="DejaVu Sans"/>
              </a:rPr>
              <a:t>java.net</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71" dur="indefinite" restart="never" nodeType="tmRoot">
          <p:childTnLst>
            <p:seq>
              <p:cTn id="72" nodeType="mainSeq"/>
              <p:prevCondLst>
                <p:cond delay="0" evt="onPrev">
                  <p:tgtEl>
                    <p:sldTgt/>
                  </p:tgtEl>
                </p:cond>
              </p:prevCondLst>
              <p:nextCondLst>
                <p:cond delay="0" evt="onNext">
                  <p:tgtEl>
                    <p:sldTgt/>
                  </p:tgtEl>
                </p:cond>
              </p:nextCondLst>
            </p:seq>
          </p:childTnLst>
        </p:cTn>
      </p:par>
    </p:tnLst>
  </p:timing>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14"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Constructores principales de Socket</a:t>
            </a:r>
            <a:endParaRPr lang="es-MX" sz="1800" spc="-1" strike="noStrike">
              <a:solidFill>
                <a:srgbClr val="000000"/>
              </a:solidFill>
              <a:uFill>
                <a:solidFill>
                  <a:srgbClr val="ffffff"/>
                </a:solidFill>
              </a:uFill>
              <a:latin typeface="Arial"/>
            </a:endParaRPr>
          </a:p>
        </p:txBody>
      </p:sp>
      <p:sp>
        <p:nvSpPr>
          <p:cNvPr id="415"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Socket();</a:t>
            </a:r>
            <a:r>
              <a:rPr lang="es-MX" sz="2800" spc="-1" strike="noStrike">
                <a:solidFill>
                  <a:srgbClr val="000000"/>
                </a:solidFill>
                <a:uFill>
                  <a:solidFill>
                    <a:srgbClr val="ffffff"/>
                  </a:solidFill>
                </a:uFill>
                <a:latin typeface="Calibri"/>
                <a:ea typeface="DejaVu Sans"/>
              </a:rPr>
              <a:t> crea un socket de flujo desconectado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Socket(InetAddress address, int port); </a:t>
            </a:r>
            <a:r>
              <a:rPr lang="es-MX" sz="2800" spc="-1" strike="noStrike">
                <a:solidFill>
                  <a:srgbClr val="000000"/>
                </a:solidFill>
                <a:uFill>
                  <a:solidFill>
                    <a:srgbClr val="ffffff"/>
                  </a:solidFill>
                </a:uFill>
                <a:latin typeface="Calibri"/>
                <a:ea typeface="DejaVu Sans"/>
              </a:rPr>
              <a:t>Crea un socket de flujo y lo conecta a un número de puerto en una IP definida</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Socket(InetAddress address, int port, InetAddress localAddress, int localPort); </a:t>
            </a:r>
            <a:r>
              <a:rPr lang="es-MX" sz="2800" spc="-1" strike="noStrike">
                <a:solidFill>
                  <a:srgbClr val="000000"/>
                </a:solidFill>
                <a:uFill>
                  <a:solidFill>
                    <a:srgbClr val="ffffff"/>
                  </a:solidFill>
                </a:uFill>
                <a:latin typeface="Calibri"/>
                <a:ea typeface="DejaVu Sans"/>
              </a:rPr>
              <a:t>Crea un socket de flujo, ligado a una dirección y puerto local y lo conecta a un número de puerto en una IP definida remota</a:t>
            </a:r>
            <a:endParaRPr lang="es-MX" sz="1800" spc="-1" strike="noStrike">
              <a:solidFill>
                <a:srgbClr val="000000"/>
              </a:solidFill>
              <a:uFill>
                <a:solidFill>
                  <a:srgbClr val="ffffff"/>
                </a:solidFill>
              </a:uFill>
              <a:latin typeface="Arial"/>
            </a:endParaRPr>
          </a:p>
        </p:txBody>
      </p:sp>
    </p:spTree>
  </p:cSld>
  <p:timing>
    <p:tnLst>
      <p:par>
        <p:cTn id="73" dur="indefinite" restart="never" nodeType="tmRoot">
          <p:childTnLst>
            <p:seq>
              <p:cTn id="74" nodeType="mainSeq"/>
              <p:prevCondLst>
                <p:cond delay="0" evt="onPrev">
                  <p:tgtEl>
                    <p:sldTgt/>
                  </p:tgtEl>
                </p:cond>
              </p:prevCondLst>
              <p:nextCondLst>
                <p:cond delay="0" evt="onNext">
                  <p:tgtEl>
                    <p:sldTgt/>
                  </p:tgtEl>
                </p:cond>
              </p:nextCondLst>
            </p:seq>
          </p:childTnLst>
        </p:cTn>
      </p:par>
    </p:tnLst>
  </p:timing>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16"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Métodos principales de Socket</a:t>
            </a:r>
            <a:endParaRPr lang="es-MX" sz="1800" spc="-1" strike="noStrike">
              <a:solidFill>
                <a:srgbClr val="000000"/>
              </a:solidFill>
              <a:uFill>
                <a:solidFill>
                  <a:srgbClr val="ffffff"/>
                </a:solidFill>
              </a:uFill>
              <a:latin typeface="Arial"/>
            </a:endParaRPr>
          </a:p>
        </p:txBody>
      </p:sp>
      <p:sp>
        <p:nvSpPr>
          <p:cNvPr id="417" name="CustomShape 2"/>
          <p:cNvSpPr/>
          <p:nvPr/>
        </p:nvSpPr>
        <p:spPr>
          <a:xfrm>
            <a:off x="838080" y="1825560"/>
            <a:ext cx="10514520" cy="47750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bind(SocketAddress bindport)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close()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400" spc="-1" strike="noStrike">
                <a:solidFill>
                  <a:srgbClr val="000000"/>
                </a:solidFill>
                <a:uFill>
                  <a:solidFill>
                    <a:srgbClr val="ffffff"/>
                  </a:solidFill>
                </a:uFill>
                <a:latin typeface="MoolBoran"/>
                <a:ea typeface="DejaVu Sans"/>
              </a:rPr>
              <a:t>void </a:t>
            </a:r>
            <a:r>
              <a:rPr lang="es-MX" sz="4300" spc="-1" strike="noStrike">
                <a:solidFill>
                  <a:srgbClr val="000000"/>
                </a:solidFill>
                <a:uFill>
                  <a:solidFill>
                    <a:srgbClr val="ffffff"/>
                  </a:solidFill>
                </a:uFill>
                <a:latin typeface="MoolBoran"/>
                <a:ea typeface="DejaVu Sans"/>
              </a:rPr>
              <a:t>connect(SocketAddress dst)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400" spc="-1" strike="noStrike">
                <a:solidFill>
                  <a:srgbClr val="000000"/>
                </a:solidFill>
                <a:uFill>
                  <a:solidFill>
                    <a:srgbClr val="ffffff"/>
                  </a:solidFill>
                </a:uFill>
                <a:latin typeface="MoolBoran"/>
                <a:ea typeface="DejaVu Sans"/>
              </a:rPr>
              <a:t>void </a:t>
            </a:r>
            <a:r>
              <a:rPr lang="es-MX" sz="4300" spc="-1" strike="noStrike">
                <a:solidFill>
                  <a:srgbClr val="000000"/>
                </a:solidFill>
                <a:uFill>
                  <a:solidFill>
                    <a:srgbClr val="ffffff"/>
                  </a:solidFill>
                </a:uFill>
                <a:latin typeface="MoolBoran"/>
                <a:ea typeface="DejaVu Sans"/>
              </a:rPr>
              <a:t>connect(SocketAddress dst, int t) </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SochetChannel getChannel()</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InetAddress getInetAddress()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InputStream getInputStream()</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OutputStream getOutputStream()</a:t>
            </a:r>
            <a:endParaRPr lang="es-MX" sz="1800" spc="-1" strike="noStrike">
              <a:solidFill>
                <a:srgbClr val="000000"/>
              </a:solidFill>
              <a:uFill>
                <a:solidFill>
                  <a:srgbClr val="ffffff"/>
                </a:solidFill>
              </a:uFill>
              <a:latin typeface="Arial"/>
            </a:endParaRPr>
          </a:p>
        </p:txBody>
      </p:sp>
    </p:spTree>
  </p:cSld>
  <p:timing>
    <p:tnLst>
      <p:par>
        <p:cTn id="75" dur="indefinite" restart="never" nodeType="tmRoot">
          <p:childTnLst>
            <p:seq>
              <p:cTn id="76" nodeType="mainSeq"/>
              <p:prevCondLst>
                <p:cond delay="0" evt="onPrev">
                  <p:tgtEl>
                    <p:sldTgt/>
                  </p:tgtEl>
                </p:cond>
              </p:prevCondLst>
              <p:nextCondLst>
                <p:cond delay="0" evt="onNext">
                  <p:tgtEl>
                    <p:sldTgt/>
                  </p:tgtEl>
                </p:cond>
              </p:nextCondLst>
            </p:seq>
          </p:childTnLst>
        </p:cTn>
      </p:par>
    </p:tnLst>
  </p:timing>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18"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Métodos principales de Socket</a:t>
            </a:r>
            <a:endParaRPr lang="es-MX" sz="1800" spc="-1" strike="noStrike">
              <a:solidFill>
                <a:srgbClr val="000000"/>
              </a:solidFill>
              <a:uFill>
                <a:solidFill>
                  <a:srgbClr val="ffffff"/>
                </a:solidFill>
              </a:uFill>
              <a:latin typeface="Arial"/>
            </a:endParaRPr>
          </a:p>
        </p:txBody>
      </p:sp>
      <p:sp>
        <p:nvSpPr>
          <p:cNvPr id="419"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boolean getKeepAlive()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InetAddress getLocalAddress()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int getLocalPort()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boolean getOOBInLine()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int getPort()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int getReceiveBufferSize()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boolen getReuseAddress()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int getSendBufferSize()</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77" dur="indefinite" restart="never" nodeType="tmRoot">
          <p:childTnLst>
            <p:seq>
              <p:cTn id="78"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0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TCP y UDP  (RFC 1180)</a:t>
            </a:r>
            <a:endParaRPr lang="es-MX" sz="1800" spc="-1" strike="noStrike">
              <a:solidFill>
                <a:srgbClr val="000000"/>
              </a:solidFill>
              <a:uFill>
                <a:solidFill>
                  <a:srgbClr val="ffffff"/>
                </a:solidFill>
              </a:uFill>
              <a:latin typeface="Arial"/>
            </a:endParaRPr>
          </a:p>
        </p:txBody>
      </p:sp>
      <p:sp>
        <p:nvSpPr>
          <p:cNvPr id="306" name="CustomShape 2"/>
          <p:cNvSpPr/>
          <p:nvPr/>
        </p:nvSpPr>
        <p:spPr>
          <a:xfrm>
            <a:off x="365760" y="1820160"/>
            <a:ext cx="61740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FTP</a:t>
            </a:r>
            <a:endParaRPr lang="es-MX" sz="1800" spc="-1" strike="noStrike">
              <a:solidFill>
                <a:srgbClr val="000000"/>
              </a:solidFill>
              <a:uFill>
                <a:solidFill>
                  <a:srgbClr val="ffffff"/>
                </a:solidFill>
              </a:uFill>
              <a:latin typeface="Arial"/>
            </a:endParaRPr>
          </a:p>
        </p:txBody>
      </p:sp>
      <p:sp>
        <p:nvSpPr>
          <p:cNvPr id="307" name="CustomShape 3"/>
          <p:cNvSpPr/>
          <p:nvPr/>
        </p:nvSpPr>
        <p:spPr>
          <a:xfrm>
            <a:off x="1066680" y="1820160"/>
            <a:ext cx="68256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HTTP</a:t>
            </a:r>
            <a:endParaRPr lang="es-MX" sz="1800" spc="-1" strike="noStrike">
              <a:solidFill>
                <a:srgbClr val="000000"/>
              </a:solidFill>
              <a:uFill>
                <a:solidFill>
                  <a:srgbClr val="ffffff"/>
                </a:solidFill>
              </a:uFill>
              <a:latin typeface="Arial"/>
            </a:endParaRPr>
          </a:p>
        </p:txBody>
      </p:sp>
      <p:sp>
        <p:nvSpPr>
          <p:cNvPr id="308" name="CustomShape 4"/>
          <p:cNvSpPr/>
          <p:nvPr/>
        </p:nvSpPr>
        <p:spPr>
          <a:xfrm>
            <a:off x="1833120" y="1820160"/>
            <a:ext cx="73476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SMTP</a:t>
            </a:r>
            <a:endParaRPr lang="es-MX" sz="1800" spc="-1" strike="noStrike">
              <a:solidFill>
                <a:srgbClr val="000000"/>
              </a:solidFill>
              <a:uFill>
                <a:solidFill>
                  <a:srgbClr val="ffffff"/>
                </a:solidFill>
              </a:uFill>
              <a:latin typeface="Arial"/>
            </a:endParaRPr>
          </a:p>
        </p:txBody>
      </p:sp>
      <p:sp>
        <p:nvSpPr>
          <p:cNvPr id="309" name="CustomShape 5"/>
          <p:cNvSpPr/>
          <p:nvPr/>
        </p:nvSpPr>
        <p:spPr>
          <a:xfrm>
            <a:off x="2682360" y="1820160"/>
            <a:ext cx="68256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TELNET</a:t>
            </a:r>
            <a:endParaRPr lang="es-MX" sz="1800" spc="-1" strike="noStrike">
              <a:solidFill>
                <a:srgbClr val="000000"/>
              </a:solidFill>
              <a:uFill>
                <a:solidFill>
                  <a:srgbClr val="ffffff"/>
                </a:solidFill>
              </a:uFill>
              <a:latin typeface="Arial"/>
            </a:endParaRPr>
          </a:p>
        </p:txBody>
      </p:sp>
      <p:sp>
        <p:nvSpPr>
          <p:cNvPr id="310" name="CustomShape 6"/>
          <p:cNvSpPr/>
          <p:nvPr/>
        </p:nvSpPr>
        <p:spPr>
          <a:xfrm>
            <a:off x="3474720" y="1820160"/>
            <a:ext cx="68256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RCP</a:t>
            </a:r>
            <a:endParaRPr lang="es-MX" sz="1800" spc="-1" strike="noStrike">
              <a:solidFill>
                <a:srgbClr val="000000"/>
              </a:solidFill>
              <a:uFill>
                <a:solidFill>
                  <a:srgbClr val="ffffff"/>
                </a:solidFill>
              </a:uFill>
              <a:latin typeface="Arial"/>
            </a:endParaRPr>
          </a:p>
        </p:txBody>
      </p:sp>
      <p:sp>
        <p:nvSpPr>
          <p:cNvPr id="311" name="CustomShape 7"/>
          <p:cNvSpPr/>
          <p:nvPr/>
        </p:nvSpPr>
        <p:spPr>
          <a:xfrm>
            <a:off x="4262760" y="1820160"/>
            <a:ext cx="68256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SNMP</a:t>
            </a:r>
            <a:endParaRPr lang="es-MX" sz="1800" spc="-1" strike="noStrike">
              <a:solidFill>
                <a:srgbClr val="000000"/>
              </a:solidFill>
              <a:uFill>
                <a:solidFill>
                  <a:srgbClr val="ffffff"/>
                </a:solidFill>
              </a:uFill>
              <a:latin typeface="Arial"/>
            </a:endParaRPr>
          </a:p>
        </p:txBody>
      </p:sp>
      <p:sp>
        <p:nvSpPr>
          <p:cNvPr id="312" name="CustomShape 8"/>
          <p:cNvSpPr/>
          <p:nvPr/>
        </p:nvSpPr>
        <p:spPr>
          <a:xfrm>
            <a:off x="5050800" y="1820160"/>
            <a:ext cx="68256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NFS</a:t>
            </a:r>
            <a:endParaRPr lang="es-MX" sz="1800" spc="-1" strike="noStrike">
              <a:solidFill>
                <a:srgbClr val="000000"/>
              </a:solidFill>
              <a:uFill>
                <a:solidFill>
                  <a:srgbClr val="ffffff"/>
                </a:solidFill>
              </a:uFill>
              <a:latin typeface="Arial"/>
            </a:endParaRPr>
          </a:p>
        </p:txBody>
      </p:sp>
      <p:sp>
        <p:nvSpPr>
          <p:cNvPr id="313" name="CustomShape 9"/>
          <p:cNvSpPr/>
          <p:nvPr/>
        </p:nvSpPr>
        <p:spPr>
          <a:xfrm>
            <a:off x="365760" y="2703960"/>
            <a:ext cx="379152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TCP</a:t>
            </a:r>
            <a:endParaRPr lang="es-MX" sz="1800" spc="-1" strike="noStrike">
              <a:solidFill>
                <a:srgbClr val="000000"/>
              </a:solidFill>
              <a:uFill>
                <a:solidFill>
                  <a:srgbClr val="ffffff"/>
                </a:solidFill>
              </a:uFill>
              <a:latin typeface="Arial"/>
            </a:endParaRPr>
          </a:p>
        </p:txBody>
      </p:sp>
      <p:sp>
        <p:nvSpPr>
          <p:cNvPr id="314" name="CustomShape 10"/>
          <p:cNvSpPr/>
          <p:nvPr/>
        </p:nvSpPr>
        <p:spPr>
          <a:xfrm>
            <a:off x="4262760" y="2701080"/>
            <a:ext cx="225000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UDP</a:t>
            </a:r>
            <a:endParaRPr lang="es-MX" sz="1800" spc="-1" strike="noStrike">
              <a:solidFill>
                <a:srgbClr val="000000"/>
              </a:solidFill>
              <a:uFill>
                <a:solidFill>
                  <a:srgbClr val="ffffff"/>
                </a:solidFill>
              </a:uFill>
              <a:latin typeface="Arial"/>
            </a:endParaRPr>
          </a:p>
        </p:txBody>
      </p:sp>
      <p:sp>
        <p:nvSpPr>
          <p:cNvPr id="315" name="CustomShape 11"/>
          <p:cNvSpPr/>
          <p:nvPr/>
        </p:nvSpPr>
        <p:spPr>
          <a:xfrm>
            <a:off x="365760" y="4023360"/>
            <a:ext cx="903852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IP</a:t>
            </a:r>
            <a:endParaRPr lang="es-MX" sz="1800" spc="-1" strike="noStrike">
              <a:solidFill>
                <a:srgbClr val="000000"/>
              </a:solidFill>
              <a:uFill>
                <a:solidFill>
                  <a:srgbClr val="ffffff"/>
                </a:solidFill>
              </a:uFill>
              <a:latin typeface="Arial"/>
            </a:endParaRPr>
          </a:p>
        </p:txBody>
      </p:sp>
      <p:sp>
        <p:nvSpPr>
          <p:cNvPr id="316" name="Line 12"/>
          <p:cNvSpPr/>
          <p:nvPr/>
        </p:nvSpPr>
        <p:spPr>
          <a:xfrm flipH="1">
            <a:off x="670320" y="2151000"/>
            <a:ext cx="4320" cy="549720"/>
          </a:xfrm>
          <a:prstGeom prst="line">
            <a:avLst/>
          </a:prstGeom>
          <a:ln w="19080">
            <a:solidFill>
              <a:srgbClr val="000000"/>
            </a:solidFill>
            <a:round/>
          </a:ln>
        </p:spPr>
        <p:style>
          <a:lnRef idx="0"/>
          <a:fillRef idx="0"/>
          <a:effectRef idx="0"/>
          <a:fontRef idx="minor"/>
        </p:style>
      </p:sp>
      <p:sp>
        <p:nvSpPr>
          <p:cNvPr id="317" name="Line 13"/>
          <p:cNvSpPr/>
          <p:nvPr/>
        </p:nvSpPr>
        <p:spPr>
          <a:xfrm flipH="1">
            <a:off x="1423800" y="2155320"/>
            <a:ext cx="4320" cy="549720"/>
          </a:xfrm>
          <a:prstGeom prst="line">
            <a:avLst/>
          </a:prstGeom>
          <a:ln w="19080">
            <a:solidFill>
              <a:srgbClr val="000000"/>
            </a:solidFill>
            <a:round/>
          </a:ln>
        </p:spPr>
        <p:style>
          <a:lnRef idx="0"/>
          <a:fillRef idx="0"/>
          <a:effectRef idx="0"/>
          <a:fontRef idx="minor"/>
        </p:style>
      </p:sp>
      <p:sp>
        <p:nvSpPr>
          <p:cNvPr id="318" name="Line 14"/>
          <p:cNvSpPr/>
          <p:nvPr/>
        </p:nvSpPr>
        <p:spPr>
          <a:xfrm flipH="1">
            <a:off x="2181240" y="2146320"/>
            <a:ext cx="4320" cy="550080"/>
          </a:xfrm>
          <a:prstGeom prst="line">
            <a:avLst/>
          </a:prstGeom>
          <a:ln w="19080">
            <a:solidFill>
              <a:srgbClr val="000000"/>
            </a:solidFill>
            <a:round/>
          </a:ln>
        </p:spPr>
        <p:style>
          <a:lnRef idx="0"/>
          <a:fillRef idx="0"/>
          <a:effectRef idx="0"/>
          <a:fontRef idx="minor"/>
        </p:style>
      </p:sp>
      <p:sp>
        <p:nvSpPr>
          <p:cNvPr id="319" name="Line 15"/>
          <p:cNvSpPr/>
          <p:nvPr/>
        </p:nvSpPr>
        <p:spPr>
          <a:xfrm flipH="1">
            <a:off x="3017160" y="2146320"/>
            <a:ext cx="4680" cy="550080"/>
          </a:xfrm>
          <a:prstGeom prst="line">
            <a:avLst/>
          </a:prstGeom>
          <a:ln w="19080">
            <a:solidFill>
              <a:srgbClr val="000000"/>
            </a:solidFill>
            <a:round/>
          </a:ln>
        </p:spPr>
        <p:style>
          <a:lnRef idx="0"/>
          <a:fillRef idx="0"/>
          <a:effectRef idx="0"/>
          <a:fontRef idx="minor"/>
        </p:style>
      </p:sp>
      <p:sp>
        <p:nvSpPr>
          <p:cNvPr id="320" name="Line 16"/>
          <p:cNvSpPr/>
          <p:nvPr/>
        </p:nvSpPr>
        <p:spPr>
          <a:xfrm flipH="1">
            <a:off x="3792240" y="2155320"/>
            <a:ext cx="4680" cy="549720"/>
          </a:xfrm>
          <a:prstGeom prst="line">
            <a:avLst/>
          </a:prstGeom>
          <a:ln w="19080">
            <a:solidFill>
              <a:srgbClr val="000000"/>
            </a:solidFill>
            <a:round/>
          </a:ln>
        </p:spPr>
        <p:style>
          <a:lnRef idx="0"/>
          <a:fillRef idx="0"/>
          <a:effectRef idx="0"/>
          <a:fontRef idx="minor"/>
        </p:style>
      </p:sp>
      <p:sp>
        <p:nvSpPr>
          <p:cNvPr id="321" name="Line 17"/>
          <p:cNvSpPr/>
          <p:nvPr/>
        </p:nvSpPr>
        <p:spPr>
          <a:xfrm flipH="1">
            <a:off x="4619880" y="2146320"/>
            <a:ext cx="4320" cy="550080"/>
          </a:xfrm>
          <a:prstGeom prst="line">
            <a:avLst/>
          </a:prstGeom>
          <a:ln w="19080">
            <a:solidFill>
              <a:srgbClr val="000000"/>
            </a:solidFill>
            <a:round/>
          </a:ln>
        </p:spPr>
        <p:style>
          <a:lnRef idx="0"/>
          <a:fillRef idx="0"/>
          <a:effectRef idx="0"/>
          <a:fontRef idx="minor"/>
        </p:style>
      </p:sp>
      <p:sp>
        <p:nvSpPr>
          <p:cNvPr id="322" name="Line 18"/>
          <p:cNvSpPr/>
          <p:nvPr/>
        </p:nvSpPr>
        <p:spPr>
          <a:xfrm flipH="1">
            <a:off x="5368680" y="2155320"/>
            <a:ext cx="4320" cy="549720"/>
          </a:xfrm>
          <a:prstGeom prst="line">
            <a:avLst/>
          </a:prstGeom>
          <a:ln w="19080">
            <a:solidFill>
              <a:srgbClr val="000000"/>
            </a:solidFill>
            <a:round/>
          </a:ln>
        </p:spPr>
        <p:style>
          <a:lnRef idx="0"/>
          <a:fillRef idx="0"/>
          <a:effectRef idx="0"/>
          <a:fontRef idx="minor"/>
        </p:style>
      </p:sp>
      <p:sp>
        <p:nvSpPr>
          <p:cNvPr id="323" name="CustomShape 19"/>
          <p:cNvSpPr/>
          <p:nvPr/>
        </p:nvSpPr>
        <p:spPr>
          <a:xfrm>
            <a:off x="5830200" y="1824480"/>
            <a:ext cx="68256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TFTP</a:t>
            </a:r>
            <a:endParaRPr lang="es-MX" sz="1800" spc="-1" strike="noStrike">
              <a:solidFill>
                <a:srgbClr val="000000"/>
              </a:solidFill>
              <a:uFill>
                <a:solidFill>
                  <a:srgbClr val="ffffff"/>
                </a:solidFill>
              </a:uFill>
              <a:latin typeface="Arial"/>
            </a:endParaRPr>
          </a:p>
        </p:txBody>
      </p:sp>
      <p:sp>
        <p:nvSpPr>
          <p:cNvPr id="324" name="Line 20"/>
          <p:cNvSpPr/>
          <p:nvPr/>
        </p:nvSpPr>
        <p:spPr>
          <a:xfrm flipH="1">
            <a:off x="6174360" y="2151000"/>
            <a:ext cx="4320" cy="549720"/>
          </a:xfrm>
          <a:prstGeom prst="line">
            <a:avLst/>
          </a:prstGeom>
          <a:ln w="19080">
            <a:solidFill>
              <a:srgbClr val="000000"/>
            </a:solidFill>
            <a:round/>
          </a:ln>
        </p:spPr>
        <p:style>
          <a:lnRef idx="0"/>
          <a:fillRef idx="0"/>
          <a:effectRef idx="0"/>
          <a:fontRef idx="minor"/>
        </p:style>
      </p:sp>
      <p:sp>
        <p:nvSpPr>
          <p:cNvPr id="325" name="Line 21"/>
          <p:cNvSpPr/>
          <p:nvPr/>
        </p:nvSpPr>
        <p:spPr>
          <a:xfrm>
            <a:off x="2248920" y="3031560"/>
            <a:ext cx="4320" cy="981000"/>
          </a:xfrm>
          <a:prstGeom prst="line">
            <a:avLst/>
          </a:prstGeom>
          <a:ln w="19080">
            <a:solidFill>
              <a:srgbClr val="000000"/>
            </a:solidFill>
            <a:round/>
          </a:ln>
        </p:spPr>
        <p:style>
          <a:lnRef idx="0"/>
          <a:fillRef idx="0"/>
          <a:effectRef idx="0"/>
          <a:fontRef idx="minor"/>
        </p:style>
      </p:sp>
      <p:sp>
        <p:nvSpPr>
          <p:cNvPr id="326" name="Line 22"/>
          <p:cNvSpPr/>
          <p:nvPr/>
        </p:nvSpPr>
        <p:spPr>
          <a:xfrm>
            <a:off x="5275080" y="3038400"/>
            <a:ext cx="4320" cy="981000"/>
          </a:xfrm>
          <a:prstGeom prst="line">
            <a:avLst/>
          </a:prstGeom>
          <a:ln w="19080">
            <a:solidFill>
              <a:srgbClr val="000000"/>
            </a:solidFill>
            <a:round/>
          </a:ln>
        </p:spPr>
        <p:style>
          <a:lnRef idx="0"/>
          <a:fillRef idx="0"/>
          <a:effectRef idx="0"/>
          <a:fontRef idx="minor"/>
        </p:style>
      </p:sp>
      <p:sp>
        <p:nvSpPr>
          <p:cNvPr id="327" name="CustomShape 23"/>
          <p:cNvSpPr/>
          <p:nvPr/>
        </p:nvSpPr>
        <p:spPr>
          <a:xfrm>
            <a:off x="5930640" y="3198240"/>
            <a:ext cx="68256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ICMP</a:t>
            </a:r>
            <a:endParaRPr lang="es-MX" sz="1800" spc="-1" strike="noStrike">
              <a:solidFill>
                <a:srgbClr val="000000"/>
              </a:solidFill>
              <a:uFill>
                <a:solidFill>
                  <a:srgbClr val="ffffff"/>
                </a:solidFill>
              </a:uFill>
              <a:latin typeface="Arial"/>
            </a:endParaRPr>
          </a:p>
        </p:txBody>
      </p:sp>
      <p:sp>
        <p:nvSpPr>
          <p:cNvPr id="328" name="CustomShape 24"/>
          <p:cNvSpPr/>
          <p:nvPr/>
        </p:nvSpPr>
        <p:spPr>
          <a:xfrm>
            <a:off x="6658920" y="3197880"/>
            <a:ext cx="68256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OSPF</a:t>
            </a:r>
            <a:endParaRPr lang="es-MX" sz="1800" spc="-1" strike="noStrike">
              <a:solidFill>
                <a:srgbClr val="000000"/>
              </a:solidFill>
              <a:uFill>
                <a:solidFill>
                  <a:srgbClr val="ffffff"/>
                </a:solidFill>
              </a:uFill>
              <a:latin typeface="Arial"/>
            </a:endParaRPr>
          </a:p>
        </p:txBody>
      </p:sp>
      <p:sp>
        <p:nvSpPr>
          <p:cNvPr id="329" name="CustomShape 25"/>
          <p:cNvSpPr/>
          <p:nvPr/>
        </p:nvSpPr>
        <p:spPr>
          <a:xfrm>
            <a:off x="7404480" y="3196800"/>
            <a:ext cx="68256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RSVP</a:t>
            </a:r>
            <a:endParaRPr lang="es-MX" sz="1800" spc="-1" strike="noStrike">
              <a:solidFill>
                <a:srgbClr val="000000"/>
              </a:solidFill>
              <a:uFill>
                <a:solidFill>
                  <a:srgbClr val="ffffff"/>
                </a:solidFill>
              </a:uFill>
              <a:latin typeface="Arial"/>
            </a:endParaRPr>
          </a:p>
        </p:txBody>
      </p:sp>
      <p:sp>
        <p:nvSpPr>
          <p:cNvPr id="330" name="CustomShape 26"/>
          <p:cNvSpPr/>
          <p:nvPr/>
        </p:nvSpPr>
        <p:spPr>
          <a:xfrm>
            <a:off x="8150040" y="3191400"/>
            <a:ext cx="682560" cy="329760"/>
          </a:xfrm>
          <a:prstGeom prst="rect">
            <a:avLst/>
          </a:prstGeom>
          <a:noFill/>
          <a:ln w="19080">
            <a:solidFill>
              <a:srgbClr val="000000"/>
            </a:solidFill>
            <a:round/>
          </a:ln>
        </p:spPr>
        <p:style>
          <a:lnRef idx="0"/>
          <a:fillRef idx="0"/>
          <a:effectRef idx="0"/>
          <a:fontRef idx="minor"/>
        </p:style>
        <p:txBody>
          <a:bodyPr lIns="90000" rIns="90000" tIns="45000" bIns="45000" anchor="ctr"/>
          <a:p>
            <a:pPr algn="ctr">
              <a:lnSpc>
                <a:spcPct val="100000"/>
              </a:lnSpc>
            </a:pPr>
            <a:r>
              <a:rPr b="1" lang="es-MX" sz="1000" spc="-1" strike="noStrike">
                <a:solidFill>
                  <a:srgbClr val="000000"/>
                </a:solidFill>
                <a:uFill>
                  <a:solidFill>
                    <a:srgbClr val="ffffff"/>
                  </a:solidFill>
                </a:uFill>
                <a:latin typeface="Calibri"/>
                <a:ea typeface="DejaVu Sans"/>
              </a:rPr>
              <a:t>IGMP</a:t>
            </a:r>
            <a:endParaRPr lang="es-MX" sz="1800" spc="-1" strike="noStrike">
              <a:solidFill>
                <a:srgbClr val="000000"/>
              </a:solidFill>
              <a:uFill>
                <a:solidFill>
                  <a:srgbClr val="ffffff"/>
                </a:solidFill>
              </a:uFill>
              <a:latin typeface="Arial"/>
            </a:endParaRPr>
          </a:p>
        </p:txBody>
      </p:sp>
      <p:sp>
        <p:nvSpPr>
          <p:cNvPr id="331" name="Line 27"/>
          <p:cNvSpPr/>
          <p:nvPr/>
        </p:nvSpPr>
        <p:spPr>
          <a:xfrm>
            <a:off x="6272280" y="3539520"/>
            <a:ext cx="360" cy="488160"/>
          </a:xfrm>
          <a:prstGeom prst="line">
            <a:avLst/>
          </a:prstGeom>
          <a:ln w="19080">
            <a:solidFill>
              <a:srgbClr val="000000"/>
            </a:solidFill>
            <a:round/>
          </a:ln>
        </p:spPr>
        <p:style>
          <a:lnRef idx="0"/>
          <a:fillRef idx="0"/>
          <a:effectRef idx="0"/>
          <a:fontRef idx="minor"/>
        </p:style>
      </p:sp>
      <p:sp>
        <p:nvSpPr>
          <p:cNvPr id="332" name="Line 28"/>
          <p:cNvSpPr/>
          <p:nvPr/>
        </p:nvSpPr>
        <p:spPr>
          <a:xfrm>
            <a:off x="6998040" y="3531600"/>
            <a:ext cx="360" cy="487800"/>
          </a:xfrm>
          <a:prstGeom prst="line">
            <a:avLst/>
          </a:prstGeom>
          <a:ln w="19080">
            <a:solidFill>
              <a:srgbClr val="000000"/>
            </a:solidFill>
            <a:round/>
          </a:ln>
        </p:spPr>
        <p:style>
          <a:lnRef idx="0"/>
          <a:fillRef idx="0"/>
          <a:effectRef idx="0"/>
          <a:fontRef idx="minor"/>
        </p:style>
      </p:sp>
      <p:sp>
        <p:nvSpPr>
          <p:cNvPr id="333" name="Line 29"/>
          <p:cNvSpPr/>
          <p:nvPr/>
        </p:nvSpPr>
        <p:spPr>
          <a:xfrm>
            <a:off x="7722000" y="3539520"/>
            <a:ext cx="360" cy="488160"/>
          </a:xfrm>
          <a:prstGeom prst="line">
            <a:avLst/>
          </a:prstGeom>
          <a:ln w="19080">
            <a:solidFill>
              <a:srgbClr val="000000"/>
            </a:solidFill>
            <a:round/>
          </a:ln>
        </p:spPr>
        <p:style>
          <a:lnRef idx="0"/>
          <a:fillRef idx="0"/>
          <a:effectRef idx="0"/>
          <a:fontRef idx="minor"/>
        </p:style>
      </p:sp>
      <p:sp>
        <p:nvSpPr>
          <p:cNvPr id="334" name="Line 30"/>
          <p:cNvSpPr/>
          <p:nvPr/>
        </p:nvSpPr>
        <p:spPr>
          <a:xfrm>
            <a:off x="8472240" y="3522240"/>
            <a:ext cx="360" cy="487800"/>
          </a:xfrm>
          <a:prstGeom prst="line">
            <a:avLst/>
          </a:prstGeom>
          <a:ln w="19080">
            <a:solidFill>
              <a:srgbClr val="000000"/>
            </a:solidFill>
            <a:round/>
          </a:ln>
        </p:spPr>
        <p:style>
          <a:lnRef idx="0"/>
          <a:fillRef idx="0"/>
          <a:effectRef idx="0"/>
          <a:fontRef idx="minor"/>
        </p:style>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20"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Métodos principales de Socket</a:t>
            </a:r>
            <a:endParaRPr lang="es-MX" sz="1800" spc="-1" strike="noStrike">
              <a:solidFill>
                <a:srgbClr val="000000"/>
              </a:solidFill>
              <a:uFill>
                <a:solidFill>
                  <a:srgbClr val="ffffff"/>
                </a:solidFill>
              </a:uFill>
              <a:latin typeface="Arial"/>
            </a:endParaRPr>
          </a:p>
        </p:txBody>
      </p:sp>
      <p:sp>
        <p:nvSpPr>
          <p:cNvPr id="421"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int getSoLinger()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int getSoTimeout()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boolean getTcpNoDelay()</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boolean isClosed()</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boolean isConnected()</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boolean isInputShutdown()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boolean isOutputShutdown()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setKeepAlive(boolean b)</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79" dur="indefinite" restart="never" nodeType="tmRoot">
          <p:childTnLst>
            <p:seq>
              <p:cTn id="80" nodeType="mainSeq"/>
              <p:prevCondLst>
                <p:cond delay="0" evt="onPrev">
                  <p:tgtEl>
                    <p:sldTgt/>
                  </p:tgtEl>
                </p:cond>
              </p:prevCondLst>
              <p:nextCondLst>
                <p:cond delay="0" evt="onNext">
                  <p:tgtEl>
                    <p:sldTgt/>
                  </p:tgtEl>
                </p:cond>
              </p:nextCondLst>
            </p:seq>
          </p:childTnLst>
        </p:cTn>
      </p:par>
    </p:tnLst>
  </p:timing>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2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Métodos principales de Socket</a:t>
            </a:r>
            <a:endParaRPr lang="es-MX" sz="1800" spc="-1" strike="noStrike">
              <a:solidFill>
                <a:srgbClr val="000000"/>
              </a:solidFill>
              <a:uFill>
                <a:solidFill>
                  <a:srgbClr val="ffffff"/>
                </a:solidFill>
              </a:uFill>
              <a:latin typeface="Arial"/>
            </a:endParaRPr>
          </a:p>
        </p:txBody>
      </p:sp>
      <p:sp>
        <p:nvSpPr>
          <p:cNvPr id="423"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setOOBInline(boolean b)</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setReuseAddress(boolean b)</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setSoLinger(boolean b, int 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setSoTimeout(int 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setTcpNoDelay(boolean b)</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shutdownInput()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shutdownOutput()</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81" dur="indefinite" restart="never" nodeType="tmRoot">
          <p:childTnLst>
            <p:seq>
              <p:cTn id="82" nodeType="mainSeq"/>
              <p:prevCondLst>
                <p:cond delay="0" evt="onPrev">
                  <p:tgtEl>
                    <p:sldTgt/>
                  </p:tgtEl>
                </p:cond>
              </p:prevCondLst>
              <p:nextCondLst>
                <p:cond delay="0" evt="onNext">
                  <p:tgtEl>
                    <p:sldTgt/>
                  </p:tgtEl>
                </p:cond>
              </p:nextCondLst>
            </p:seq>
          </p:childTnLst>
        </p:cTn>
      </p:par>
    </p:tnLst>
  </p:timing>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24"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Clase ServerSocket</a:t>
            </a:r>
            <a:endParaRPr lang="es-MX" sz="1800" spc="-1" strike="noStrike">
              <a:solidFill>
                <a:srgbClr val="000000"/>
              </a:solidFill>
              <a:uFill>
                <a:solidFill>
                  <a:srgbClr val="ffffff"/>
                </a:solidFill>
              </a:uFill>
              <a:latin typeface="Arial"/>
            </a:endParaRPr>
          </a:p>
        </p:txBody>
      </p:sp>
      <p:sp>
        <p:nvSpPr>
          <p:cNvPr id="425"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Implementa un socket de servidor de flujo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Una instancia de esta clase espera por solicitudes de conexión en la red </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Se encuentra en el paquete </a:t>
            </a:r>
            <a:r>
              <a:rPr lang="es-MX" sz="4000" spc="-1" strike="noStrike">
                <a:solidFill>
                  <a:srgbClr val="000000"/>
                </a:solidFill>
                <a:uFill>
                  <a:solidFill>
                    <a:srgbClr val="ffffff"/>
                  </a:solidFill>
                </a:uFill>
                <a:latin typeface="MoolBoran"/>
                <a:ea typeface="DejaVu Sans"/>
              </a:rPr>
              <a:t>java.net</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83" dur="indefinite" restart="never" nodeType="tmRoot">
          <p:childTnLst>
            <p:seq>
              <p:cTn id="84" nodeType="mainSeq"/>
              <p:prevCondLst>
                <p:cond delay="0" evt="onPrev">
                  <p:tgtEl>
                    <p:sldTgt/>
                  </p:tgtEl>
                </p:cond>
              </p:prevCondLst>
              <p:nextCondLst>
                <p:cond delay="0" evt="onNext">
                  <p:tgtEl>
                    <p:sldTgt/>
                  </p:tgtEl>
                </p:cond>
              </p:nextCondLst>
            </p:seq>
          </p:childTnLst>
        </p:cTn>
      </p:par>
    </p:tnLst>
  </p:timing>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26"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Constructores  principales de ServerSocket()</a:t>
            </a:r>
            <a:endParaRPr lang="es-MX" sz="1800" spc="-1" strike="noStrike">
              <a:solidFill>
                <a:srgbClr val="000000"/>
              </a:solidFill>
              <a:uFill>
                <a:solidFill>
                  <a:srgbClr val="ffffff"/>
                </a:solidFill>
              </a:uFill>
              <a:latin typeface="Arial"/>
            </a:endParaRPr>
          </a:p>
        </p:txBody>
      </p:sp>
      <p:sp>
        <p:nvSpPr>
          <p:cNvPr id="427"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ServerSocket(); </a:t>
            </a:r>
            <a:r>
              <a:rPr lang="es-MX" sz="3500" spc="-1" strike="noStrike">
                <a:solidFill>
                  <a:srgbClr val="000000"/>
                </a:solidFill>
                <a:uFill>
                  <a:solidFill>
                    <a:srgbClr val="ffffff"/>
                  </a:solidFill>
                </a:uFill>
                <a:latin typeface="Calibri"/>
                <a:ea typeface="DejaVu Sans"/>
              </a:rPr>
              <a:t>crea un socket de servidor.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ServerSocket(int pto); </a:t>
            </a:r>
            <a:r>
              <a:rPr lang="es-MX" sz="3500" spc="-1" strike="noStrike">
                <a:solidFill>
                  <a:srgbClr val="000000"/>
                </a:solidFill>
                <a:uFill>
                  <a:solidFill>
                    <a:srgbClr val="ffffff"/>
                  </a:solidFill>
                </a:uFill>
                <a:latin typeface="Calibri"/>
                <a:ea typeface="DejaVu Sans"/>
              </a:rPr>
              <a:t>crea un socket  de servidor asociado a un puerto.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ServerSocket(int pto, int backlog); </a:t>
            </a:r>
            <a:r>
              <a:rPr lang="es-MX" sz="3500" spc="-1" strike="noStrike">
                <a:solidFill>
                  <a:srgbClr val="000000"/>
                </a:solidFill>
                <a:uFill>
                  <a:solidFill>
                    <a:srgbClr val="ffffff"/>
                  </a:solidFill>
                </a:uFill>
                <a:latin typeface="Calibri"/>
                <a:ea typeface="DejaVu Sans"/>
              </a:rPr>
              <a:t>crea un socket  de servidor ligado a un puerto con una cola de conexiones específica.</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700" spc="-1" strike="noStrike">
                <a:solidFill>
                  <a:srgbClr val="000000"/>
                </a:solidFill>
                <a:uFill>
                  <a:solidFill>
                    <a:srgbClr val="ffffff"/>
                  </a:solidFill>
                </a:uFill>
                <a:latin typeface="MoolBoran"/>
                <a:ea typeface="DejaVu Sans"/>
              </a:rPr>
              <a:t>ServerSocket(int pto, int backlog, InetAddress dir_local); </a:t>
            </a:r>
            <a:r>
              <a:rPr lang="es-MX" sz="3500" spc="-1" strike="noStrike">
                <a:solidFill>
                  <a:srgbClr val="000000"/>
                </a:solidFill>
                <a:uFill>
                  <a:solidFill>
                    <a:srgbClr val="ffffff"/>
                  </a:solidFill>
                </a:uFill>
                <a:latin typeface="Calibri"/>
                <a:ea typeface="DejaVu Sans"/>
              </a:rPr>
              <a:t>crea un socket de servidor ligado a un puerto con una cola de conexiones específica y una dirección IP local.</a:t>
            </a:r>
            <a:endParaRPr lang="es-MX" sz="1800" spc="-1" strike="noStrike">
              <a:solidFill>
                <a:srgbClr val="000000"/>
              </a:solidFill>
              <a:uFill>
                <a:solidFill>
                  <a:srgbClr val="ffffff"/>
                </a:solidFill>
              </a:uFill>
              <a:latin typeface="Arial"/>
            </a:endParaRPr>
          </a:p>
        </p:txBody>
      </p:sp>
    </p:spTree>
  </p:cSld>
  <p:timing>
    <p:tnLst>
      <p:par>
        <p:cTn id="85" dur="indefinite" restart="never" nodeType="tmRoot">
          <p:childTnLst>
            <p:seq>
              <p:cTn id="86" nodeType="mainSeq"/>
              <p:prevCondLst>
                <p:cond delay="0" evt="onPrev">
                  <p:tgtEl>
                    <p:sldTgt/>
                  </p:tgtEl>
                </p:cond>
              </p:prevCondLst>
              <p:nextCondLst>
                <p:cond delay="0" evt="onNext">
                  <p:tgtEl>
                    <p:sldTgt/>
                  </p:tgtEl>
                </p:cond>
              </p:nextCondLst>
            </p:seq>
          </p:childTnLst>
        </p:cTn>
      </p:par>
    </p:tnLst>
  </p:timing>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28"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Métodos principales de ServerSocket</a:t>
            </a:r>
            <a:endParaRPr lang="es-MX" sz="1800" spc="-1" strike="noStrike">
              <a:solidFill>
                <a:srgbClr val="000000"/>
              </a:solidFill>
              <a:uFill>
                <a:solidFill>
                  <a:srgbClr val="ffffff"/>
                </a:solidFill>
              </a:uFill>
              <a:latin typeface="Arial"/>
            </a:endParaRPr>
          </a:p>
        </p:txBody>
      </p:sp>
      <p:sp>
        <p:nvSpPr>
          <p:cNvPr id="429"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Socket accept()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bind(SocketAddress local)</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close()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InetAddress getInetAddress()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int getReceiveBufferSize()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boolean getReuseAddress()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int getSoTimeout()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setReuseAddress(boolean b)</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87" dur="indefinite" restart="never" nodeType="tmRoot">
          <p:childTnLst>
            <p:seq>
              <p:cTn id="88" nodeType="mainSeq"/>
              <p:prevCondLst>
                <p:cond delay="0" evt="onPrev">
                  <p:tgtEl>
                    <p:sldTgt/>
                  </p:tgtEl>
                </p:cond>
              </p:prevCondLst>
              <p:nextCondLst>
                <p:cond delay="0" evt="onNext">
                  <p:tgtEl>
                    <p:sldTgt/>
                  </p:tgtEl>
                </p:cond>
              </p:nextCondLst>
            </p:seq>
          </p:childTnLst>
        </p:cTn>
      </p:par>
    </p:tnLst>
  </p:timing>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30"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Métodos principales de ServerSocket</a:t>
            </a:r>
            <a:endParaRPr lang="es-MX" sz="1800" spc="-1" strike="noStrike">
              <a:solidFill>
                <a:srgbClr val="000000"/>
              </a:solidFill>
              <a:uFill>
                <a:solidFill>
                  <a:srgbClr val="ffffff"/>
                </a:solidFill>
              </a:uFill>
              <a:latin typeface="Arial"/>
            </a:endParaRPr>
          </a:p>
        </p:txBody>
      </p:sp>
      <p:sp>
        <p:nvSpPr>
          <p:cNvPr id="431"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setSoTimeout(int t)</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89" dur="indefinite" restart="never" nodeType="tmRoot">
          <p:childTnLst>
            <p:seq>
              <p:cTn id="90" nodeType="mainSeq"/>
              <p:prevCondLst>
                <p:cond delay="0" evt="onPrev">
                  <p:tgtEl>
                    <p:sldTgt/>
                  </p:tgtEl>
                </p:cond>
              </p:prevCondLst>
              <p:nextCondLst>
                <p:cond delay="0" evt="onNext">
                  <p:tgtEl>
                    <p:sldTgt/>
                  </p:tgtEl>
                </p:cond>
              </p:nextCondLst>
            </p:seq>
          </p:childTnLst>
        </p:cTn>
      </p:par>
    </p:tnLst>
  </p:timing>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3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ServerSocket() y Bind()</a:t>
            </a:r>
            <a:endParaRPr lang="es-MX" sz="1800" spc="-1" strike="noStrike">
              <a:solidFill>
                <a:srgbClr val="000000"/>
              </a:solidFill>
              <a:uFill>
                <a:solidFill>
                  <a:srgbClr val="ffffff"/>
                </a:solidFill>
              </a:uFill>
              <a:latin typeface="Arial"/>
            </a:endParaRPr>
          </a:p>
        </p:txBody>
      </p:sp>
      <p:sp>
        <p:nvSpPr>
          <p:cNvPr id="433"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a:lnSpc>
                <a:spcPct val="100000"/>
              </a:lnSpc>
            </a:pPr>
            <a:r>
              <a:rPr lang="es-MX" sz="4000" spc="-1" strike="noStrike">
                <a:solidFill>
                  <a:srgbClr val="000000"/>
                </a:solidFill>
                <a:uFill>
                  <a:solidFill>
                    <a:srgbClr val="ffffff"/>
                  </a:solidFill>
                </a:uFill>
                <a:latin typeface="MoolBoran"/>
                <a:ea typeface="DejaVu Sans"/>
              </a:rPr>
              <a:t>ServerSocket s = new ServerSocket();</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InetSocketAddress dir = new InetSocketAddres(1234);</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s.bind(dir);</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Calibri"/>
                <a:ea typeface="DejaVu Sans"/>
              </a:rPr>
              <a:t>ó</a:t>
            </a:r>
            <a:endParaRPr lang="es-MX" sz="1800" spc="-1" strike="noStrike">
              <a:solidFill>
                <a:srgbClr val="000000"/>
              </a:solidFill>
              <a:uFill>
                <a:solidFill>
                  <a:srgbClr val="ffffff"/>
                </a:solidFill>
              </a:uFill>
              <a:latin typeface="Arial"/>
            </a:endParaRPr>
          </a:p>
          <a:p>
            <a:pPr>
              <a:lnSpc>
                <a:spcPct val="100000"/>
              </a:lnSpc>
            </a:pPr>
            <a:r>
              <a:rPr lang="es-MX" sz="4000" spc="-1" strike="noStrike">
                <a:solidFill>
                  <a:srgbClr val="000000"/>
                </a:solidFill>
                <a:uFill>
                  <a:solidFill>
                    <a:srgbClr val="ffffff"/>
                  </a:solidFill>
                </a:uFill>
                <a:latin typeface="MoolBoran"/>
                <a:ea typeface="DejaVu Sans"/>
              </a:rPr>
              <a:t>ServerSocket s = new ServerSocket(1234);</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91" dur="indefinite" restart="never" nodeType="tmRoot">
          <p:childTnLst>
            <p:seq>
              <p:cTn id="92" nodeType="mainSeq"/>
              <p:prevCondLst>
                <p:cond delay="0" evt="onPrev">
                  <p:tgtEl>
                    <p:sldTgt/>
                  </p:tgtEl>
                </p:cond>
              </p:prevCondLst>
              <p:nextCondLst>
                <p:cond delay="0" evt="onNext">
                  <p:tgtEl>
                    <p:sldTgt/>
                  </p:tgtEl>
                </p:cond>
              </p:nextCondLst>
            </p:seq>
          </p:childTnLst>
        </p:cTn>
      </p:par>
    </p:tnLst>
  </p:timing>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34"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Flujos en java</a:t>
            </a:r>
            <a:endParaRPr lang="es-MX" sz="1800" spc="-1" strike="noStrike">
              <a:solidFill>
                <a:srgbClr val="000000"/>
              </a:solidFill>
              <a:uFill>
                <a:solidFill>
                  <a:srgbClr val="ffffff"/>
                </a:solidFill>
              </a:uFill>
              <a:latin typeface="Arial"/>
            </a:endParaRPr>
          </a:p>
        </p:txBody>
      </p:sp>
      <p:sp>
        <p:nvSpPr>
          <p:cNvPr id="435"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Paquete </a:t>
            </a:r>
            <a:r>
              <a:rPr lang="es-MX" sz="4000" spc="-1" strike="noStrike">
                <a:solidFill>
                  <a:srgbClr val="000000"/>
                </a:solidFill>
                <a:uFill>
                  <a:solidFill>
                    <a:srgbClr val="ffffff"/>
                  </a:solidFill>
                </a:uFill>
                <a:latin typeface="MoolBoran"/>
                <a:ea typeface="DejaVu Sans"/>
              </a:rPr>
              <a:t>java.io</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Flujos orientados a byte / orientados a carácter</a:t>
            </a:r>
            <a:endParaRPr lang="es-MX" sz="1800" spc="-1" strike="noStrike">
              <a:solidFill>
                <a:srgbClr val="000000"/>
              </a:solidFill>
              <a:uFill>
                <a:solidFill>
                  <a:srgbClr val="ffffff"/>
                </a:solidFill>
              </a:uFill>
              <a:latin typeface="Arial"/>
            </a:endParaRPr>
          </a:p>
        </p:txBody>
      </p:sp>
      <p:pic>
        <p:nvPicPr>
          <p:cNvPr id="436" name="Imagen 3" descr=""/>
          <p:cNvPicPr/>
          <p:nvPr/>
        </p:nvPicPr>
        <p:blipFill>
          <a:blip r:embed="rId1"/>
          <a:stretch/>
        </p:blipFill>
        <p:spPr>
          <a:xfrm>
            <a:off x="2090880" y="2377080"/>
            <a:ext cx="6180480" cy="741960"/>
          </a:xfrm>
          <a:prstGeom prst="rect">
            <a:avLst/>
          </a:prstGeom>
          <a:ln>
            <a:noFill/>
          </a:ln>
        </p:spPr>
      </p:pic>
    </p:spTree>
  </p:cSld>
  <p:timing>
    <p:tnLst>
      <p:par>
        <p:cTn id="93" dur="indefinite" restart="never" nodeType="tmRoot">
          <p:childTnLst>
            <p:seq>
              <p:cTn id="94" nodeType="mainSeq"/>
              <p:prevCondLst>
                <p:cond delay="0" evt="onPrev">
                  <p:tgtEl>
                    <p:sldTgt/>
                  </p:tgtEl>
                </p:cond>
              </p:prevCondLst>
              <p:nextCondLst>
                <p:cond delay="0" evt="onNext">
                  <p:tgtEl>
                    <p:sldTgt/>
                  </p:tgtEl>
                </p:cond>
              </p:nextCondLst>
            </p:seq>
          </p:childTnLst>
        </p:cTn>
      </p:par>
    </p:tnLst>
  </p:timing>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37"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Flujos orientados a byte</a:t>
            </a:r>
            <a:endParaRPr lang="es-MX" sz="1800" spc="-1" strike="noStrike">
              <a:solidFill>
                <a:srgbClr val="000000"/>
              </a:solidFill>
              <a:uFill>
                <a:solidFill>
                  <a:srgbClr val="ffffff"/>
                </a:solidFill>
              </a:uFill>
              <a:latin typeface="Arial"/>
            </a:endParaRPr>
          </a:p>
        </p:txBody>
      </p:sp>
      <p:sp>
        <p:nvSpPr>
          <p:cNvPr id="438"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Byte (8bits)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Más primitivos y portables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demás flujos lo usan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Flujo de bajo nivel</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InputStream</a:t>
            </a:r>
            <a:r>
              <a:rPr lang="es-MX" sz="2800" spc="-1" strike="noStrike">
                <a:solidFill>
                  <a:srgbClr val="000000"/>
                </a:solidFill>
                <a:uFill>
                  <a:solidFill>
                    <a:srgbClr val="ffffff"/>
                  </a:solidFill>
                </a:uFill>
                <a:latin typeface="Calibri"/>
                <a:ea typeface="DejaVu Sans"/>
              </a:rPr>
              <a:t> y </a:t>
            </a:r>
            <a:r>
              <a:rPr lang="es-MX" sz="4000" spc="-1" strike="noStrike">
                <a:solidFill>
                  <a:srgbClr val="000000"/>
                </a:solidFill>
                <a:uFill>
                  <a:solidFill>
                    <a:srgbClr val="ffffff"/>
                  </a:solidFill>
                </a:uFill>
                <a:latin typeface="MoolBoran"/>
                <a:ea typeface="DejaVu Sans"/>
              </a:rPr>
              <a:t>OutputStream</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95" dur="indefinite" restart="never" nodeType="tmRoot">
          <p:childTnLst>
            <p:seq>
              <p:cTn id="96" nodeType="mainSeq"/>
              <p:prevCondLst>
                <p:cond delay="0" evt="onPrev">
                  <p:tgtEl>
                    <p:sldTgt/>
                  </p:tgtEl>
                </p:cond>
              </p:prevCondLst>
              <p:nextCondLst>
                <p:cond delay="0" evt="onNext">
                  <p:tgtEl>
                    <p:sldTgt/>
                  </p:tgtEl>
                </p:cond>
              </p:nextCondLst>
            </p:seq>
          </p:childTnLst>
        </p:cTn>
      </p:par>
    </p:tnLst>
  </p:timing>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39"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Flujos orientados a carácter</a:t>
            </a:r>
            <a:endParaRPr lang="es-MX" sz="1800" spc="-1" strike="noStrike">
              <a:solidFill>
                <a:srgbClr val="000000"/>
              </a:solidFill>
              <a:uFill>
                <a:solidFill>
                  <a:srgbClr val="ffffff"/>
                </a:solidFill>
              </a:uFill>
              <a:latin typeface="Arial"/>
            </a:endParaRPr>
          </a:p>
        </p:txBody>
      </p:sp>
      <p:sp>
        <p:nvSpPr>
          <p:cNvPr id="440"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char (16 bits)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Codificación unicode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Ideal para texto plano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Reader y Writer</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97" dur="indefinite" restart="never" nodeType="tmRoot">
          <p:childTnLst>
            <p:seq>
              <p:cTn id="9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3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UDP (Datagramas)</a:t>
            </a:r>
            <a:endParaRPr lang="es-MX" sz="1800" spc="-1" strike="noStrike">
              <a:solidFill>
                <a:srgbClr val="000000"/>
              </a:solidFill>
              <a:uFill>
                <a:solidFill>
                  <a:srgbClr val="ffffff"/>
                </a:solidFill>
              </a:uFill>
              <a:latin typeface="Arial"/>
            </a:endParaRPr>
          </a:p>
        </p:txBody>
      </p:sp>
      <p:sp>
        <p:nvSpPr>
          <p:cNvPr id="336"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i="1" lang="es-MX" sz="2800" spc="-1" strike="noStrike">
                <a:solidFill>
                  <a:srgbClr val="000000"/>
                </a:solidFill>
                <a:uFill>
                  <a:solidFill>
                    <a:srgbClr val="ffffff"/>
                  </a:solidFill>
                </a:uFill>
                <a:latin typeface="Calibri"/>
                <a:ea typeface="DejaVu Sans"/>
              </a:rPr>
              <a:t>UDP</a:t>
            </a:r>
            <a:r>
              <a:rPr lang="es-MX" sz="2800" spc="-1" strike="noStrike">
                <a:solidFill>
                  <a:srgbClr val="000000"/>
                </a:solidFill>
                <a:uFill>
                  <a:solidFill>
                    <a:srgbClr val="ffffff"/>
                  </a:solidFill>
                </a:uFill>
                <a:latin typeface="Calibri"/>
                <a:ea typeface="DejaVu Sans"/>
              </a:rPr>
              <a:t> (RFC 768)es un protocolo que ofrece servicio de transporte de datagramas no orientado a conexión.</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Proporciona un modo de pasar la parte del mensaje de UDP al protocolo de la capa de aplicación (multiplexación).</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pic>
        <p:nvPicPr>
          <p:cNvPr id="441" name="Picture 2" descr=""/>
          <p:cNvPicPr/>
          <p:nvPr/>
        </p:nvPicPr>
        <p:blipFill>
          <a:blip r:embed="rId1"/>
          <a:stretch/>
        </p:blipFill>
        <p:spPr>
          <a:xfrm>
            <a:off x="4007880" y="176400"/>
            <a:ext cx="6263640" cy="6461640"/>
          </a:xfrm>
          <a:prstGeom prst="rect">
            <a:avLst/>
          </a:prstGeom>
          <a:ln>
            <a:noFill/>
          </a:ln>
        </p:spPr>
      </p:pic>
      <p:sp>
        <p:nvSpPr>
          <p:cNvPr id="442" name="CustomShape 1"/>
          <p:cNvSpPr/>
          <p:nvPr/>
        </p:nvSpPr>
        <p:spPr>
          <a:xfrm>
            <a:off x="1523880" y="1917000"/>
            <a:ext cx="3969720" cy="26492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Diagrama de clases principales</a:t>
            </a:r>
            <a:endParaRPr lang="es-MX" sz="1800" spc="-1" strike="noStrike">
              <a:solidFill>
                <a:srgbClr val="000000"/>
              </a:solidFill>
              <a:uFill>
                <a:solidFill>
                  <a:srgbClr val="ffffff"/>
                </a:solidFill>
              </a:uFill>
              <a:latin typeface="Arial"/>
            </a:endParaRPr>
          </a:p>
        </p:txBody>
      </p:sp>
    </p:spTree>
  </p:cSld>
  <p:timing>
    <p:tnLst>
      <p:par>
        <p:cTn id="99" dur="indefinite" restart="never" nodeType="tmRoot">
          <p:childTnLst>
            <p:seq>
              <p:cTn id="100" nodeType="mainSeq"/>
              <p:prevCondLst>
                <p:cond delay="0" evt="onPrev">
                  <p:tgtEl>
                    <p:sldTgt/>
                  </p:tgtEl>
                </p:cond>
              </p:prevCondLst>
              <p:nextCondLst>
                <p:cond delay="0" evt="onNext">
                  <p:tgtEl>
                    <p:sldTgt/>
                  </p:tgtEl>
                </p:cond>
              </p:nextCondLst>
            </p:seq>
          </p:childTnLst>
        </p:cTn>
      </p:par>
    </p:tnLst>
  </p:timing>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43"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Lectura y escritura</a:t>
            </a:r>
            <a:endParaRPr lang="es-MX" sz="1800" spc="-1" strike="noStrike">
              <a:solidFill>
                <a:srgbClr val="000000"/>
              </a:solidFill>
              <a:uFill>
                <a:solidFill>
                  <a:srgbClr val="ffffff"/>
                </a:solidFill>
              </a:uFill>
              <a:latin typeface="Arial"/>
            </a:endParaRPr>
          </a:p>
        </p:txBody>
      </p:sp>
      <p:sp>
        <p:nvSpPr>
          <p:cNvPr id="444"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Abrir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Leer o escribir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Cerrar</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101" dur="indefinite" restart="never" nodeType="tmRoot">
          <p:childTnLst>
            <p:seq>
              <p:cTn id="102" nodeType="mainSeq"/>
              <p:prevCondLst>
                <p:cond delay="0" evt="onPrev">
                  <p:tgtEl>
                    <p:sldTgt/>
                  </p:tgtEl>
                </p:cond>
              </p:prevCondLst>
              <p:nextCondLst>
                <p:cond delay="0" evt="onNext">
                  <p:tgtEl>
                    <p:sldTgt/>
                  </p:tgtEl>
                </p:cond>
              </p:nextCondLst>
            </p:seq>
          </p:childTnLst>
        </p:cTn>
      </p:par>
    </p:tnLst>
  </p:timing>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4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Lectura, InputStream</a:t>
            </a:r>
            <a:endParaRPr lang="es-MX" sz="1800" spc="-1" strike="noStrike">
              <a:solidFill>
                <a:srgbClr val="000000"/>
              </a:solidFill>
              <a:uFill>
                <a:solidFill>
                  <a:srgbClr val="ffffff"/>
                </a:solidFill>
              </a:uFill>
              <a:latin typeface="Arial"/>
            </a:endParaRPr>
          </a:p>
        </p:txBody>
      </p:sp>
      <p:sp>
        <p:nvSpPr>
          <p:cNvPr id="446"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int read();</a:t>
            </a:r>
            <a:r>
              <a:rPr lang="es-MX" sz="2800" spc="-1" strike="noStrike">
                <a:solidFill>
                  <a:srgbClr val="000000"/>
                </a:solidFill>
                <a:uFill>
                  <a:solidFill>
                    <a:srgbClr val="ffffff"/>
                  </a:solidFill>
                </a:uFill>
                <a:latin typeface="Calibri"/>
                <a:ea typeface="DejaVu Sans"/>
              </a:rPr>
              <a:t> Lee el próximo byte del flujo representado en un entero. Devuelve -1 si no quedan más datos que leer.  </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int read(byte[] b); </a:t>
            </a:r>
            <a:r>
              <a:rPr lang="es-MX" sz="2800" spc="-1" strike="noStrike">
                <a:solidFill>
                  <a:srgbClr val="000000"/>
                </a:solidFill>
                <a:uFill>
                  <a:solidFill>
                    <a:srgbClr val="ffffff"/>
                  </a:solidFill>
                </a:uFill>
                <a:latin typeface="Calibri"/>
                <a:ea typeface="DejaVu Sans"/>
              </a:rPr>
              <a:t>Lee un arreglo de bytes del flujo.  </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int read(byte[] b, int off, int tam)</a:t>
            </a:r>
            <a:r>
              <a:rPr lang="es-MX" sz="2800" spc="-1" strike="noStrike">
                <a:solidFill>
                  <a:srgbClr val="000000"/>
                </a:solidFill>
                <a:uFill>
                  <a:solidFill>
                    <a:srgbClr val="ffffff"/>
                  </a:solidFill>
                </a:uFill>
                <a:latin typeface="Calibri"/>
                <a:ea typeface="DejaVu Sans"/>
              </a:rPr>
              <a:t>; Lee un arreglo de bytes del flujo, desde y hasta la posición indicada</a:t>
            </a:r>
            <a:endParaRPr lang="es-MX" sz="1800" spc="-1" strike="noStrike">
              <a:solidFill>
                <a:srgbClr val="000000"/>
              </a:solidFill>
              <a:uFill>
                <a:solidFill>
                  <a:srgbClr val="ffffff"/>
                </a:solidFill>
              </a:uFill>
              <a:latin typeface="Arial"/>
            </a:endParaRPr>
          </a:p>
        </p:txBody>
      </p:sp>
    </p:spTree>
  </p:cSld>
  <p:timing>
    <p:tnLst>
      <p:par>
        <p:cTn id="103" dur="indefinite" restart="never" nodeType="tmRoot">
          <p:childTnLst>
            <p:seq>
              <p:cTn id="104" nodeType="mainSeq"/>
              <p:prevCondLst>
                <p:cond delay="0" evt="onPrev">
                  <p:tgtEl>
                    <p:sldTgt/>
                  </p:tgtEl>
                </p:cond>
              </p:prevCondLst>
              <p:nextCondLst>
                <p:cond delay="0" evt="onNext">
                  <p:tgtEl>
                    <p:sldTgt/>
                  </p:tgtEl>
                </p:cond>
              </p:nextCondLst>
            </p:seq>
          </p:childTnLst>
        </p:cTn>
      </p:par>
    </p:tnLst>
  </p:timing>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47"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Lectura, Reader</a:t>
            </a:r>
            <a:endParaRPr lang="es-MX" sz="1800" spc="-1" strike="noStrike">
              <a:solidFill>
                <a:srgbClr val="000000"/>
              </a:solidFill>
              <a:uFill>
                <a:solidFill>
                  <a:srgbClr val="ffffff"/>
                </a:solidFill>
              </a:uFill>
              <a:latin typeface="Arial"/>
            </a:endParaRPr>
          </a:p>
        </p:txBody>
      </p:sp>
      <p:sp>
        <p:nvSpPr>
          <p:cNvPr id="448"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int</a:t>
            </a:r>
            <a:r>
              <a:rPr b="1" lang="es-MX" sz="2800" spc="-1" strike="noStrike">
                <a:solidFill>
                  <a:srgbClr val="000000"/>
                </a:solidFill>
                <a:uFill>
                  <a:solidFill>
                    <a:srgbClr val="ffffff"/>
                  </a:solidFill>
                </a:uFill>
                <a:latin typeface="Calibri"/>
                <a:ea typeface="DejaVu Sans"/>
              </a:rPr>
              <a:t> read() – </a:t>
            </a:r>
            <a:r>
              <a:rPr lang="es-MX" sz="2800" spc="-1" strike="noStrike">
                <a:solidFill>
                  <a:srgbClr val="000000"/>
                </a:solidFill>
                <a:uFill>
                  <a:solidFill>
                    <a:srgbClr val="ffffff"/>
                  </a:solidFill>
                </a:uFill>
                <a:latin typeface="Calibri"/>
                <a:ea typeface="DejaVu Sans"/>
              </a:rPr>
              <a:t>Lee el próximo carácter del flujo representado en un entero. Devuelve -1 si no quedan ms datos que leer.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int</a:t>
            </a:r>
            <a:r>
              <a:rPr b="1" lang="es-MX" sz="2800" spc="-1" strike="noStrike">
                <a:solidFill>
                  <a:srgbClr val="000000"/>
                </a:solidFill>
                <a:uFill>
                  <a:solidFill>
                    <a:srgbClr val="ffffff"/>
                  </a:solidFill>
                </a:uFill>
                <a:latin typeface="Calibri"/>
                <a:ea typeface="DejaVu Sans"/>
              </a:rPr>
              <a:t> read(</a:t>
            </a:r>
            <a:r>
              <a:rPr i="1" lang="es-MX" sz="2800" spc="-1" strike="noStrike">
                <a:solidFill>
                  <a:srgbClr val="000000"/>
                </a:solidFill>
                <a:uFill>
                  <a:solidFill>
                    <a:srgbClr val="ffffff"/>
                  </a:solidFill>
                </a:uFill>
                <a:latin typeface="Calibri"/>
                <a:ea typeface="DejaVu Sans"/>
              </a:rPr>
              <a:t>char[] cbuf</a:t>
            </a:r>
            <a:r>
              <a:rPr b="1" lang="es-MX" sz="2800" spc="-1" strike="noStrike">
                <a:solidFill>
                  <a:srgbClr val="000000"/>
                </a:solidFill>
                <a:uFill>
                  <a:solidFill>
                    <a:srgbClr val="ffffff"/>
                  </a:solidFill>
                </a:uFill>
                <a:latin typeface="Calibri"/>
                <a:ea typeface="DejaVu Sans"/>
              </a:rPr>
              <a:t>) – </a:t>
            </a:r>
            <a:r>
              <a:rPr lang="es-MX" sz="2800" spc="-1" strike="noStrike">
                <a:solidFill>
                  <a:srgbClr val="000000"/>
                </a:solidFill>
                <a:uFill>
                  <a:solidFill>
                    <a:srgbClr val="ffffff"/>
                  </a:solidFill>
                </a:uFill>
                <a:latin typeface="Calibri"/>
                <a:ea typeface="DejaVu Sans"/>
              </a:rPr>
              <a:t>Lee un arreglo de caracteres del flujo.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int </a:t>
            </a:r>
            <a:r>
              <a:rPr b="1" lang="es-MX" sz="2800" spc="-1" strike="noStrike">
                <a:solidFill>
                  <a:srgbClr val="000000"/>
                </a:solidFill>
                <a:uFill>
                  <a:solidFill>
                    <a:srgbClr val="ffffff"/>
                  </a:solidFill>
                </a:uFill>
                <a:latin typeface="Calibri"/>
                <a:ea typeface="DejaVu Sans"/>
              </a:rPr>
              <a:t>read(</a:t>
            </a:r>
            <a:r>
              <a:rPr i="1" lang="es-MX" sz="2800" spc="-1" strike="noStrike">
                <a:solidFill>
                  <a:srgbClr val="000000"/>
                </a:solidFill>
                <a:uFill>
                  <a:solidFill>
                    <a:srgbClr val="ffffff"/>
                  </a:solidFill>
                </a:uFill>
                <a:latin typeface="Calibri"/>
                <a:ea typeface="DejaVu Sans"/>
              </a:rPr>
              <a:t>char[] cbuf, int off, int len</a:t>
            </a:r>
            <a:r>
              <a:rPr b="1" lang="es-MX" sz="2800" spc="-1" strike="noStrike">
                <a:solidFill>
                  <a:srgbClr val="000000"/>
                </a:solidFill>
                <a:uFill>
                  <a:solidFill>
                    <a:srgbClr val="ffffff"/>
                  </a:solidFill>
                </a:uFill>
                <a:latin typeface="Calibri"/>
                <a:ea typeface="DejaVu Sans"/>
              </a:rPr>
              <a:t>) – </a:t>
            </a:r>
            <a:r>
              <a:rPr lang="es-MX" sz="2800" spc="-1" strike="noStrike">
                <a:solidFill>
                  <a:srgbClr val="000000"/>
                </a:solidFill>
                <a:uFill>
                  <a:solidFill>
                    <a:srgbClr val="ffffff"/>
                  </a:solidFill>
                </a:uFill>
                <a:latin typeface="Calibri"/>
                <a:ea typeface="DejaVu Sans"/>
              </a:rPr>
              <a:t>Lee un arreglo de caracteres del flujo, desde y hasta la posición indicada.</a:t>
            </a:r>
            <a:endParaRPr lang="es-MX" sz="1800" spc="-1" strike="noStrike">
              <a:solidFill>
                <a:srgbClr val="000000"/>
              </a:solidFill>
              <a:uFill>
                <a:solidFill>
                  <a:srgbClr val="ffffff"/>
                </a:solidFill>
              </a:uFill>
              <a:latin typeface="Arial"/>
            </a:endParaRPr>
          </a:p>
        </p:txBody>
      </p:sp>
    </p:spTree>
  </p:cSld>
  <p:timing>
    <p:tnLst>
      <p:par>
        <p:cTn id="105" dur="indefinite" restart="never" nodeType="tmRoot">
          <p:childTnLst>
            <p:seq>
              <p:cTn id="106" nodeType="mainSeq"/>
              <p:prevCondLst>
                <p:cond delay="0" evt="onPrev">
                  <p:tgtEl>
                    <p:sldTgt/>
                  </p:tgtEl>
                </p:cond>
              </p:prevCondLst>
              <p:nextCondLst>
                <p:cond delay="0" evt="onNext">
                  <p:tgtEl>
                    <p:sldTgt/>
                  </p:tgtEl>
                </p:cond>
              </p:nextCondLst>
            </p:seq>
          </p:childTnLst>
        </p:cTn>
      </p:par>
    </p:tnLst>
  </p:timing>
</p:sld>
</file>

<file path=ppt/slides/slide5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49"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Escritura, OutputStream</a:t>
            </a:r>
            <a:endParaRPr lang="es-MX" sz="1800" spc="-1" strike="noStrike">
              <a:solidFill>
                <a:srgbClr val="000000"/>
              </a:solidFill>
              <a:uFill>
                <a:solidFill>
                  <a:srgbClr val="ffffff"/>
                </a:solidFill>
              </a:uFill>
              <a:latin typeface="Arial"/>
            </a:endParaRPr>
          </a:p>
        </p:txBody>
      </p:sp>
      <p:sp>
        <p:nvSpPr>
          <p:cNvPr id="450"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write(int b);</a:t>
            </a:r>
            <a:r>
              <a:rPr b="1" lang="es-MX" sz="2800" spc="-1" strike="noStrike">
                <a:solidFill>
                  <a:srgbClr val="000000"/>
                </a:solidFill>
                <a:uFill>
                  <a:solidFill>
                    <a:srgbClr val="ffffff"/>
                  </a:solidFill>
                </a:uFill>
                <a:latin typeface="Calibri"/>
                <a:ea typeface="DejaVu Sans"/>
              </a:rPr>
              <a:t> </a:t>
            </a:r>
            <a:r>
              <a:rPr lang="es-MX" sz="2800" spc="-1" strike="noStrike">
                <a:solidFill>
                  <a:srgbClr val="000000"/>
                </a:solidFill>
                <a:uFill>
                  <a:solidFill>
                    <a:srgbClr val="ffffff"/>
                  </a:solidFill>
                </a:uFill>
                <a:latin typeface="Calibri"/>
                <a:ea typeface="DejaVu Sans"/>
              </a:rPr>
              <a:t>Escribe un solo byte en el flujo.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write(byte[] b);</a:t>
            </a:r>
            <a:r>
              <a:rPr b="1" lang="es-MX" sz="2800" spc="-1" strike="noStrike">
                <a:solidFill>
                  <a:srgbClr val="000000"/>
                </a:solidFill>
                <a:uFill>
                  <a:solidFill>
                    <a:srgbClr val="ffffff"/>
                  </a:solidFill>
                </a:uFill>
                <a:latin typeface="Calibri"/>
                <a:ea typeface="DejaVu Sans"/>
              </a:rPr>
              <a:t> </a:t>
            </a:r>
            <a:r>
              <a:rPr lang="es-MX" sz="2800" spc="-1" strike="noStrike">
                <a:solidFill>
                  <a:srgbClr val="000000"/>
                </a:solidFill>
                <a:uFill>
                  <a:solidFill>
                    <a:srgbClr val="ffffff"/>
                  </a:solidFill>
                </a:uFill>
                <a:latin typeface="Calibri"/>
                <a:ea typeface="DejaVu Sans"/>
              </a:rPr>
              <a:t>Escribe un arreglo de bytes en el flujo.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write(byte[] b, int off, int len);</a:t>
            </a:r>
            <a:r>
              <a:rPr b="1" lang="es-MX" sz="2800" spc="-1" strike="noStrike">
                <a:solidFill>
                  <a:srgbClr val="000000"/>
                </a:solidFill>
                <a:uFill>
                  <a:solidFill>
                    <a:srgbClr val="ffffff"/>
                  </a:solidFill>
                </a:uFill>
                <a:latin typeface="Calibri"/>
                <a:ea typeface="DejaVu Sans"/>
              </a:rPr>
              <a:t> </a:t>
            </a:r>
            <a:r>
              <a:rPr lang="es-MX" sz="2800" spc="-1" strike="noStrike">
                <a:solidFill>
                  <a:srgbClr val="000000"/>
                </a:solidFill>
                <a:uFill>
                  <a:solidFill>
                    <a:srgbClr val="ffffff"/>
                  </a:solidFill>
                </a:uFill>
                <a:latin typeface="Calibri"/>
                <a:ea typeface="DejaVu Sans"/>
              </a:rPr>
              <a:t>Escribe una porción de un arreglo de bytes en el flujo.</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107" dur="indefinite" restart="never" nodeType="tmRoot">
          <p:childTnLst>
            <p:seq>
              <p:cTn id="108" nodeType="mainSeq"/>
              <p:prevCondLst>
                <p:cond delay="0" evt="onPrev">
                  <p:tgtEl>
                    <p:sldTgt/>
                  </p:tgtEl>
                </p:cond>
              </p:prevCondLst>
              <p:nextCondLst>
                <p:cond delay="0" evt="onNext">
                  <p:tgtEl>
                    <p:sldTgt/>
                  </p:tgtEl>
                </p:cond>
              </p:nextCondLst>
            </p:seq>
          </p:childTnLst>
        </p:cTn>
      </p:par>
    </p:tnLst>
  </p:timing>
</p:sld>
</file>

<file path=ppt/slides/slide5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51"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Escritura, Writer</a:t>
            </a:r>
            <a:endParaRPr lang="es-MX" sz="1800" spc="-1" strike="noStrike">
              <a:solidFill>
                <a:srgbClr val="000000"/>
              </a:solidFill>
              <a:uFill>
                <a:solidFill>
                  <a:srgbClr val="ffffff"/>
                </a:solidFill>
              </a:uFill>
              <a:latin typeface="Arial"/>
            </a:endParaRPr>
          </a:p>
        </p:txBody>
      </p:sp>
      <p:sp>
        <p:nvSpPr>
          <p:cNvPr id="452"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write(int c);</a:t>
            </a:r>
            <a:r>
              <a:rPr b="1" lang="es-MX" sz="2800" spc="-1" strike="noStrike">
                <a:solidFill>
                  <a:srgbClr val="000000"/>
                </a:solidFill>
                <a:uFill>
                  <a:solidFill>
                    <a:srgbClr val="ffffff"/>
                  </a:solidFill>
                </a:uFill>
                <a:latin typeface="Calibri"/>
                <a:ea typeface="DejaVu Sans"/>
              </a:rPr>
              <a:t> </a:t>
            </a:r>
            <a:r>
              <a:rPr lang="es-MX" sz="2800" spc="-1" strike="noStrike">
                <a:solidFill>
                  <a:srgbClr val="000000"/>
                </a:solidFill>
                <a:uFill>
                  <a:solidFill>
                    <a:srgbClr val="ffffff"/>
                  </a:solidFill>
                </a:uFill>
                <a:latin typeface="Calibri"/>
                <a:ea typeface="DejaVu Sans"/>
              </a:rPr>
              <a:t>Escribe un solo carácter en el flujo.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write(char[] cbuf);</a:t>
            </a:r>
            <a:r>
              <a:rPr b="1" lang="es-MX" sz="2800" spc="-1" strike="noStrike">
                <a:solidFill>
                  <a:srgbClr val="000000"/>
                </a:solidFill>
                <a:uFill>
                  <a:solidFill>
                    <a:srgbClr val="ffffff"/>
                  </a:solidFill>
                </a:uFill>
                <a:latin typeface="Calibri"/>
                <a:ea typeface="DejaVu Sans"/>
              </a:rPr>
              <a:t> </a:t>
            </a:r>
            <a:r>
              <a:rPr lang="es-MX" sz="2800" spc="-1" strike="noStrike">
                <a:solidFill>
                  <a:srgbClr val="000000"/>
                </a:solidFill>
                <a:uFill>
                  <a:solidFill>
                    <a:srgbClr val="ffffff"/>
                  </a:solidFill>
                </a:uFill>
                <a:latin typeface="Calibri"/>
                <a:ea typeface="DejaVu Sans"/>
              </a:rPr>
              <a:t>Escribe un arreglo de caracteres en el flujo.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000" spc="-1" strike="noStrike">
                <a:solidFill>
                  <a:srgbClr val="000000"/>
                </a:solidFill>
                <a:uFill>
                  <a:solidFill>
                    <a:srgbClr val="ffffff"/>
                  </a:solidFill>
                </a:uFill>
                <a:latin typeface="MoolBoran"/>
                <a:ea typeface="DejaVu Sans"/>
              </a:rPr>
              <a:t>void write(char[] cbuf, int off, int len);</a:t>
            </a:r>
            <a:r>
              <a:rPr b="1" lang="es-MX" sz="2800" spc="-1" strike="noStrike">
                <a:solidFill>
                  <a:srgbClr val="000000"/>
                </a:solidFill>
                <a:uFill>
                  <a:solidFill>
                    <a:srgbClr val="ffffff"/>
                  </a:solidFill>
                </a:uFill>
                <a:latin typeface="Calibri"/>
                <a:ea typeface="DejaVu Sans"/>
              </a:rPr>
              <a:t> </a:t>
            </a:r>
            <a:r>
              <a:rPr lang="es-MX" sz="2800" spc="-1" strike="noStrike">
                <a:solidFill>
                  <a:srgbClr val="000000"/>
                </a:solidFill>
                <a:uFill>
                  <a:solidFill>
                    <a:srgbClr val="ffffff"/>
                  </a:solidFill>
                </a:uFill>
                <a:latin typeface="Calibri"/>
                <a:ea typeface="DejaVu Sans"/>
              </a:rPr>
              <a:t>Escribe una porción de un arreglo de caracteres en el flujo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109" dur="indefinite" restart="never" nodeType="tmRoot">
          <p:childTnLst>
            <p:seq>
              <p:cTn id="110" nodeType="mainSeq"/>
              <p:prevCondLst>
                <p:cond delay="0" evt="onPrev">
                  <p:tgtEl>
                    <p:sldTgt/>
                  </p:tgtEl>
                </p:cond>
              </p:prevCondLst>
              <p:nextCondLst>
                <p:cond delay="0" evt="onNext">
                  <p:tgtEl>
                    <p:sldTgt/>
                  </p:tgtEl>
                </p:cond>
              </p:nextCondLst>
            </p:seq>
          </p:childTnLst>
        </p:cTn>
      </p:par>
    </p:tnLst>
  </p:timing>
</p:sld>
</file>

<file path=ppt/slides/slide5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53"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Entrada y salida estándar</a:t>
            </a:r>
            <a:endParaRPr lang="es-MX" sz="1800" spc="-1" strike="noStrike">
              <a:solidFill>
                <a:srgbClr val="000000"/>
              </a:solidFill>
              <a:uFill>
                <a:solidFill>
                  <a:srgbClr val="ffffff"/>
                </a:solidFill>
              </a:uFill>
              <a:latin typeface="Arial"/>
            </a:endParaRPr>
          </a:p>
        </p:txBody>
      </p:sp>
      <p:sp>
        <p:nvSpPr>
          <p:cNvPr id="454"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Clase </a:t>
            </a:r>
            <a:r>
              <a:rPr lang="es-MX" sz="4300" spc="-1" strike="noStrike">
                <a:solidFill>
                  <a:srgbClr val="000000"/>
                </a:solidFill>
                <a:uFill>
                  <a:solidFill>
                    <a:srgbClr val="ffffff"/>
                  </a:solidFill>
                </a:uFill>
                <a:latin typeface="MoolBoran"/>
                <a:ea typeface="DejaVu Sans"/>
              </a:rPr>
              <a:t>System</a:t>
            </a:r>
            <a:r>
              <a:rPr lang="es-MX" sz="2800" spc="-1" strike="noStrike">
                <a:solidFill>
                  <a:srgbClr val="000000"/>
                </a:solidFill>
                <a:uFill>
                  <a:solidFill>
                    <a:srgbClr val="ffffff"/>
                  </a:solidFill>
                </a:uFill>
                <a:latin typeface="Calibri"/>
                <a:ea typeface="DejaVu Sans"/>
              </a:rPr>
              <a:t> dentro de </a:t>
            </a:r>
            <a:r>
              <a:rPr lang="es-MX" sz="4300" spc="-1" strike="noStrike">
                <a:solidFill>
                  <a:srgbClr val="000000"/>
                </a:solidFill>
                <a:uFill>
                  <a:solidFill>
                    <a:srgbClr val="ffffff"/>
                  </a:solidFill>
                </a:uFill>
                <a:latin typeface="MoolBoran"/>
                <a:ea typeface="DejaVu Sans"/>
              </a:rPr>
              <a:t>java.lang</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InputStream in (InputStream); </a:t>
            </a:r>
            <a:r>
              <a:rPr lang="es-MX" sz="2800" spc="-1" strike="noStrike">
                <a:solidFill>
                  <a:srgbClr val="000000"/>
                </a:solidFill>
                <a:uFill>
                  <a:solidFill>
                    <a:srgbClr val="ffffff"/>
                  </a:solidFill>
                </a:uFill>
                <a:latin typeface="Calibri"/>
                <a:ea typeface="DejaVu Sans"/>
              </a:rPr>
              <a:t>Flujo de entrada estándar. Típicamente corresponde al teclado.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PrintStream out (OutputStream);</a:t>
            </a:r>
            <a:r>
              <a:rPr b="1" lang="es-MX" sz="2800" spc="-1" strike="noStrike">
                <a:solidFill>
                  <a:srgbClr val="000000"/>
                </a:solidFill>
                <a:uFill>
                  <a:solidFill>
                    <a:srgbClr val="ffffff"/>
                  </a:solidFill>
                </a:uFill>
                <a:latin typeface="Calibri"/>
                <a:ea typeface="DejaVu Sans"/>
              </a:rPr>
              <a:t> </a:t>
            </a:r>
            <a:r>
              <a:rPr lang="es-MX" sz="2800" spc="-1" strike="noStrike">
                <a:solidFill>
                  <a:srgbClr val="000000"/>
                </a:solidFill>
                <a:uFill>
                  <a:solidFill>
                    <a:srgbClr val="ffffff"/>
                  </a:solidFill>
                </a:uFill>
                <a:latin typeface="Calibri"/>
                <a:ea typeface="DejaVu Sans"/>
              </a:rPr>
              <a:t>Flujo de salida estándar. Típicamente corresponde a la pantalla.</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PrintStream err (OutputStream); </a:t>
            </a:r>
            <a:r>
              <a:rPr lang="es-MX" sz="2800" spc="-1" strike="noStrike">
                <a:solidFill>
                  <a:srgbClr val="000000"/>
                </a:solidFill>
                <a:uFill>
                  <a:solidFill>
                    <a:srgbClr val="ffffff"/>
                  </a:solidFill>
                </a:uFill>
                <a:latin typeface="Calibri"/>
                <a:ea typeface="DejaVu Sans"/>
              </a:rPr>
              <a:t>Flujo de salida estándar de errores. Típicamente corresponde a la pantalla.</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Pueden ser redirigidos</a:t>
            </a:r>
            <a:endParaRPr lang="es-MX" sz="1800" spc="-1" strike="noStrike">
              <a:solidFill>
                <a:srgbClr val="000000"/>
              </a:solidFill>
              <a:uFill>
                <a:solidFill>
                  <a:srgbClr val="ffffff"/>
                </a:solidFill>
              </a:uFill>
              <a:latin typeface="Arial"/>
            </a:endParaRPr>
          </a:p>
        </p:txBody>
      </p:sp>
    </p:spTree>
  </p:cSld>
  <p:timing>
    <p:tnLst>
      <p:par>
        <p:cTn id="111" dur="indefinite" restart="never" nodeType="tmRoot">
          <p:childTnLst>
            <p:seq>
              <p:cTn id="112" nodeType="mainSeq"/>
              <p:prevCondLst>
                <p:cond delay="0" evt="onPrev">
                  <p:tgtEl>
                    <p:sldTgt/>
                  </p:tgtEl>
                </p:cond>
              </p:prevCondLst>
              <p:nextCondLst>
                <p:cond delay="0" evt="onNext">
                  <p:tgtEl>
                    <p:sldTgt/>
                  </p:tgtEl>
                </p:cond>
              </p:nextCondLst>
            </p:seq>
          </p:childTnLst>
        </p:cTn>
      </p:par>
    </p:tnLst>
  </p:timing>
</p:sld>
</file>

<file path=ppt/slides/slide5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55"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Ejemplo</a:t>
            </a:r>
            <a:endParaRPr lang="es-MX" sz="1800" spc="-1" strike="noStrike">
              <a:solidFill>
                <a:srgbClr val="000000"/>
              </a:solidFill>
              <a:uFill>
                <a:solidFill>
                  <a:srgbClr val="ffffff"/>
                </a:solidFill>
              </a:uFill>
              <a:latin typeface="Arial"/>
            </a:endParaRPr>
          </a:p>
        </p:txBody>
      </p:sp>
      <p:sp>
        <p:nvSpPr>
          <p:cNvPr id="456"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Realizar una aplicación con una arquitectura cliente/servidor en java con sockets bloqueantes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El cliente se conecta con el servidor y recibe un mensaje</a:t>
            </a:r>
            <a:endParaRPr lang="es-MX" sz="1800" spc="-1" strike="noStrike">
              <a:solidFill>
                <a:srgbClr val="000000"/>
              </a:solidFill>
              <a:uFill>
                <a:solidFill>
                  <a:srgbClr val="ffffff"/>
                </a:solidFill>
              </a:uFill>
              <a:latin typeface="Arial"/>
            </a:endParaRPr>
          </a:p>
        </p:txBody>
      </p:sp>
    </p:spTree>
  </p:cSld>
  <p:timing>
    <p:tnLst>
      <p:par>
        <p:cTn id="113" dur="indefinite" restart="never" nodeType="tmRoot">
          <p:childTnLst>
            <p:seq>
              <p:cTn id="114" nodeType="mainSeq"/>
              <p:prevCondLst>
                <p:cond delay="0" evt="onPrev">
                  <p:tgtEl>
                    <p:sldTgt/>
                  </p:tgtEl>
                </p:cond>
              </p:prevCondLst>
              <p:nextCondLst>
                <p:cond delay="0" evt="onNext">
                  <p:tgtEl>
                    <p:sldTgt/>
                  </p:tgtEl>
                </p:cond>
              </p:nextCondLst>
            </p:seq>
          </p:childTnLst>
        </p:cTn>
      </p:par>
    </p:tnLst>
  </p:timing>
</p:sld>
</file>

<file path=ppt/slides/slide5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57" name="CustomShape 1"/>
          <p:cNvSpPr/>
          <p:nvPr/>
        </p:nvSpPr>
        <p:spPr>
          <a:xfrm>
            <a:off x="8398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Programa de eco</a:t>
            </a:r>
            <a:endParaRPr lang="es-MX" sz="1800" spc="-1" strike="noStrike">
              <a:solidFill>
                <a:srgbClr val="000000"/>
              </a:solidFill>
              <a:uFill>
                <a:solidFill>
                  <a:srgbClr val="ffffff"/>
                </a:solidFill>
              </a:uFill>
              <a:latin typeface="Arial"/>
            </a:endParaRPr>
          </a:p>
        </p:txBody>
      </p:sp>
      <p:sp>
        <p:nvSpPr>
          <p:cNvPr id="458" name="CustomShape 2"/>
          <p:cNvSpPr/>
          <p:nvPr/>
        </p:nvSpPr>
        <p:spPr>
          <a:xfrm>
            <a:off x="839880" y="1681200"/>
            <a:ext cx="5156640" cy="822960"/>
          </a:xfrm>
          <a:prstGeom prst="rect">
            <a:avLst/>
          </a:prstGeom>
          <a:noFill/>
          <a:ln>
            <a:noFill/>
          </a:ln>
        </p:spPr>
        <p:style>
          <a:lnRef idx="0"/>
          <a:fillRef idx="0"/>
          <a:effectRef idx="0"/>
          <a:fontRef idx="minor"/>
        </p:style>
        <p:txBody>
          <a:bodyPr lIns="90000" rIns="90000" tIns="45000" bIns="45000" anchor="b"/>
          <a:p>
            <a:pPr algn="ctr">
              <a:lnSpc>
                <a:spcPct val="100000"/>
              </a:lnSpc>
            </a:pPr>
            <a:r>
              <a:rPr b="1" lang="es-MX" sz="2400" spc="-1" strike="noStrike">
                <a:solidFill>
                  <a:srgbClr val="000000"/>
                </a:solidFill>
                <a:uFill>
                  <a:solidFill>
                    <a:srgbClr val="ffffff"/>
                  </a:solidFill>
                </a:uFill>
                <a:latin typeface="Calibri"/>
                <a:ea typeface="DejaVu Sans"/>
              </a:rPr>
              <a:t>Cliente</a:t>
            </a:r>
            <a:endParaRPr lang="es-MX" sz="1800" spc="-1" strike="noStrike">
              <a:solidFill>
                <a:srgbClr val="000000"/>
              </a:solidFill>
              <a:uFill>
                <a:solidFill>
                  <a:srgbClr val="ffffff"/>
                </a:solidFill>
              </a:uFill>
              <a:latin typeface="Arial"/>
            </a:endParaRPr>
          </a:p>
        </p:txBody>
      </p:sp>
      <p:sp>
        <p:nvSpPr>
          <p:cNvPr id="459" name="CustomShape 3"/>
          <p:cNvSpPr/>
          <p:nvPr/>
        </p:nvSpPr>
        <p:spPr>
          <a:xfrm>
            <a:off x="6172200" y="1681200"/>
            <a:ext cx="5182200" cy="822960"/>
          </a:xfrm>
          <a:prstGeom prst="rect">
            <a:avLst/>
          </a:prstGeom>
          <a:noFill/>
          <a:ln>
            <a:noFill/>
          </a:ln>
        </p:spPr>
        <p:style>
          <a:lnRef idx="0"/>
          <a:fillRef idx="0"/>
          <a:effectRef idx="0"/>
          <a:fontRef idx="minor"/>
        </p:style>
        <p:txBody>
          <a:bodyPr lIns="90000" rIns="90000" tIns="45000" bIns="45000" anchor="b"/>
          <a:p>
            <a:pPr algn="ctr">
              <a:lnSpc>
                <a:spcPct val="100000"/>
              </a:lnSpc>
            </a:pPr>
            <a:r>
              <a:rPr b="1" lang="es-MX" sz="2400" spc="-1" strike="noStrike">
                <a:solidFill>
                  <a:srgbClr val="000000"/>
                </a:solidFill>
                <a:uFill>
                  <a:solidFill>
                    <a:srgbClr val="ffffff"/>
                  </a:solidFill>
                </a:uFill>
                <a:latin typeface="Calibri"/>
                <a:ea typeface="DejaVu Sans"/>
              </a:rPr>
              <a:t>Servidor</a:t>
            </a:r>
            <a:endParaRPr lang="es-MX" sz="1800" spc="-1" strike="noStrike">
              <a:solidFill>
                <a:srgbClr val="000000"/>
              </a:solidFill>
              <a:uFill>
                <a:solidFill>
                  <a:srgbClr val="ffffff"/>
                </a:solidFill>
              </a:uFill>
              <a:latin typeface="Arial"/>
            </a:endParaRPr>
          </a:p>
        </p:txBody>
      </p:sp>
    </p:spTree>
  </p:cSld>
  <p:timing>
    <p:tnLst>
      <p:par>
        <p:cTn id="115" dur="indefinite" restart="never" nodeType="tmRoot">
          <p:childTnLst>
            <p:seq>
              <p:cTn id="116" nodeType="mainSeq"/>
              <p:prevCondLst>
                <p:cond delay="0" evt="onPrev">
                  <p:tgtEl>
                    <p:sldTgt/>
                  </p:tgtEl>
                </p:cond>
              </p:prevCondLst>
              <p:nextCondLst>
                <p:cond delay="0" evt="onNext">
                  <p:tgtEl>
                    <p:sldTgt/>
                  </p:tgtEl>
                </p:cond>
              </p:nextCondLst>
            </p:seq>
          </p:childTnLst>
        </p:cTn>
      </p:par>
    </p:tnLst>
  </p:timing>
</p:sld>
</file>

<file path=ppt/slides/slide5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60"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Ejemplo 2: envío de archivos</a:t>
            </a:r>
            <a:endParaRPr lang="es-MX" sz="1800" spc="-1" strike="noStrike">
              <a:solidFill>
                <a:srgbClr val="000000"/>
              </a:solidFill>
              <a:uFill>
                <a:solidFill>
                  <a:srgbClr val="ffffff"/>
                </a:solidFill>
              </a:uFill>
              <a:latin typeface="Arial"/>
            </a:endParaRPr>
          </a:p>
        </p:txBody>
      </p:sp>
      <p:sp>
        <p:nvSpPr>
          <p:cNvPr id="461"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Crear una aplicación para el envío de un archivo desde el cliente al servidor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Se usará un socket orientado a conexión bloqueante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Los archivos podrán ser de texto o binarios</a:t>
            </a:r>
            <a:endParaRPr lang="es-MX" sz="1800" spc="-1" strike="noStrike">
              <a:solidFill>
                <a:srgbClr val="000000"/>
              </a:solidFill>
              <a:uFill>
                <a:solidFill>
                  <a:srgbClr val="ffffff"/>
                </a:solidFill>
              </a:uFill>
              <a:latin typeface="Arial"/>
            </a:endParaRPr>
          </a:p>
        </p:txBody>
      </p:sp>
    </p:spTree>
  </p:cSld>
  <p:timing>
    <p:tnLst>
      <p:par>
        <p:cTn id="117" dur="indefinite" restart="never" nodeType="tmRoot">
          <p:childTnLst>
            <p:seq>
              <p:cTn id="118"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37"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Características de UDP (1/2)</a:t>
            </a:r>
            <a:endParaRPr lang="es-MX" sz="1800" spc="-1" strike="noStrike">
              <a:solidFill>
                <a:srgbClr val="000000"/>
              </a:solidFill>
              <a:uFill>
                <a:solidFill>
                  <a:srgbClr val="ffffff"/>
                </a:solidFill>
              </a:uFill>
              <a:latin typeface="Arial"/>
            </a:endParaRPr>
          </a:p>
        </p:txBody>
      </p:sp>
      <p:sp>
        <p:nvSpPr>
          <p:cNvPr id="338"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No orientados a conexión</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Los mensajes de UDP se envían sin la negociación del establecimiento de conexión de TCP (handshake)</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No</a:t>
            </a:r>
            <a:r>
              <a:rPr b="1" lang="es-MX" sz="2800" spc="-1" strike="noStrike">
                <a:solidFill>
                  <a:srgbClr val="000000"/>
                </a:solidFill>
                <a:uFill>
                  <a:solidFill>
                    <a:srgbClr val="ffffff"/>
                  </a:solidFill>
                </a:uFill>
                <a:latin typeface="Calibri"/>
                <a:ea typeface="DejaVu Sans"/>
              </a:rPr>
              <a:t> </a:t>
            </a:r>
            <a:r>
              <a:rPr lang="es-MX" sz="2800" spc="-1" strike="noStrike">
                <a:solidFill>
                  <a:srgbClr val="000000"/>
                </a:solidFill>
                <a:uFill>
                  <a:solidFill>
                    <a:srgbClr val="ffffff"/>
                  </a:solidFill>
                </a:uFill>
                <a:latin typeface="Calibri"/>
                <a:ea typeface="DejaVu Sans"/>
              </a:rPr>
              <a:t>fiable</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Los mensajes de UDP se envían como datagramas sin secuencia y sin reconocimiento. </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El protocolo de aplicación que utiliza los servicios de UDP debe recuperarse de la perdida de mensajes.</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Los protocolos típicos de nivel de aplicación que utilizan los servicios de UDP, proporcionan sus propios servicios de fiabilidad o retransmiten periódicamente los mensajes de UDP o tras un periodo de tiempo preestablecido.</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6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6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Tarea</a:t>
            </a:r>
            <a:endParaRPr lang="es-MX" sz="1800" spc="-1" strike="noStrike">
              <a:solidFill>
                <a:srgbClr val="000000"/>
              </a:solidFill>
              <a:uFill>
                <a:solidFill>
                  <a:srgbClr val="ffffff"/>
                </a:solidFill>
              </a:uFill>
              <a:latin typeface="Arial"/>
            </a:endParaRPr>
          </a:p>
        </p:txBody>
      </p:sp>
      <p:sp>
        <p:nvSpPr>
          <p:cNvPr id="463"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Modificar el archivo anterior para que permita el envío de múltiples archivos</a:t>
            </a:r>
            <a:endParaRPr lang="es-MX" sz="1800" spc="-1" strike="noStrike">
              <a:solidFill>
                <a:srgbClr val="000000"/>
              </a:solidFill>
              <a:uFill>
                <a:solidFill>
                  <a:srgbClr val="ffffff"/>
                </a:solidFill>
              </a:uFill>
              <a:latin typeface="Arial"/>
            </a:endParaRPr>
          </a:p>
        </p:txBody>
      </p:sp>
    </p:spTree>
  </p:cSld>
  <p:timing>
    <p:tnLst>
      <p:par>
        <p:cTn id="119" dur="indefinite" restart="never" nodeType="tmRoot">
          <p:childTnLst>
            <p:seq>
              <p:cTn id="120" nodeType="mainSeq"/>
              <p:prevCondLst>
                <p:cond delay="0" evt="onPrev">
                  <p:tgtEl>
                    <p:sldTgt/>
                  </p:tgtEl>
                </p:cond>
              </p:prevCondLst>
              <p:nextCondLst>
                <p:cond delay="0" evt="onNext">
                  <p:tgtEl>
                    <p:sldTgt/>
                  </p:tgtEl>
                </p:cond>
              </p:nextCondLst>
            </p:seq>
          </p:childTnLst>
        </p:cTn>
      </p:par>
    </p:tnLst>
  </p:timing>
</p:sld>
</file>

<file path=ppt/slides/slide6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64"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Sockets de Datagrama</a:t>
            </a:r>
            <a:endParaRPr lang="es-MX" sz="1800" spc="-1" strike="noStrike">
              <a:solidFill>
                <a:srgbClr val="000000"/>
              </a:solidFill>
              <a:uFill>
                <a:solidFill>
                  <a:srgbClr val="ffffff"/>
                </a:solidFill>
              </a:uFill>
              <a:latin typeface="Arial"/>
            </a:endParaRPr>
          </a:p>
        </p:txBody>
      </p:sp>
      <p:sp>
        <p:nvSpPr>
          <p:cNvPr id="465" name="TextShape 2"/>
          <p:cNvSpPr txBox="1"/>
          <p:nvPr/>
        </p:nvSpPr>
        <p:spPr>
          <a:xfrm>
            <a:off x="609480" y="2202480"/>
            <a:ext cx="10972080" cy="2898000"/>
          </a:xfrm>
          <a:prstGeom prst="rect">
            <a:avLst/>
          </a:prstGeom>
          <a:noFill/>
          <a:ln>
            <a:noFill/>
          </a:ln>
        </p:spPr>
        <p:txBody>
          <a:bodyPr lIns="0" rIns="0" tIns="0" bIns="0" anchor="ctr"/>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java.net.DatagramPacket</a:t>
            </a:r>
            <a:endParaRPr lang="es-MX" sz="3200" spc="-1" strike="noStrike">
              <a:solidFill>
                <a:srgbClr val="000000"/>
              </a:solidFill>
              <a:uFill>
                <a:solidFill>
                  <a:srgbClr val="ffffff"/>
                </a:solidFill>
              </a:uFill>
              <a:latin typeface="Arial"/>
            </a:endParaRPr>
          </a:p>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java.net.DatagramSocket</a:t>
            </a:r>
            <a:endParaRPr lang="es-MX" sz="3200" spc="-1" strike="noStrike">
              <a:solidFill>
                <a:srgbClr val="000000"/>
              </a:solidFill>
              <a:uFill>
                <a:solidFill>
                  <a:srgbClr val="ffffff"/>
                </a:solidFill>
              </a:uFill>
              <a:latin typeface="Arial"/>
            </a:endParaRPr>
          </a:p>
        </p:txBody>
      </p:sp>
    </p:spTree>
  </p:cSld>
  <p:timing>
    <p:tnLst>
      <p:par>
        <p:cTn id="121" dur="indefinite" restart="never" nodeType="tmRoot">
          <p:childTnLst>
            <p:seq>
              <p:cTn id="122" nodeType="mainSeq"/>
              <p:prevCondLst>
                <p:cond delay="0" evt="onPrev">
                  <p:tgtEl>
                    <p:sldTgt/>
                  </p:tgtEl>
                </p:cond>
              </p:prevCondLst>
              <p:nextCondLst>
                <p:cond delay="0" evt="onNext">
                  <p:tgtEl>
                    <p:sldTgt/>
                  </p:tgtEl>
                </p:cond>
              </p:nextCondLst>
            </p:seq>
          </p:childTnLst>
        </p:cTn>
      </p:par>
    </p:tnLst>
  </p:timing>
</p:sld>
</file>

<file path=ppt/slides/slide6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66"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java.net.DatagramPacket</a:t>
            </a:r>
            <a:endParaRPr lang="es-MX" sz="1800" spc="-1" strike="noStrike">
              <a:solidFill>
                <a:srgbClr val="000000"/>
              </a:solidFill>
              <a:uFill>
                <a:solidFill>
                  <a:srgbClr val="ffffff"/>
                </a:solidFill>
              </a:uFill>
              <a:latin typeface="Arial"/>
            </a:endParaRPr>
          </a:p>
        </p:txBody>
      </p:sp>
      <p:sp>
        <p:nvSpPr>
          <p:cNvPr id="467" name="TextShape 2"/>
          <p:cNvSpPr txBox="1"/>
          <p:nvPr/>
        </p:nvSpPr>
        <p:spPr>
          <a:xfrm>
            <a:off x="609480" y="1243080"/>
            <a:ext cx="10972080" cy="5300280"/>
          </a:xfrm>
          <a:prstGeom prst="rect">
            <a:avLst/>
          </a:prstGeom>
          <a:noFill/>
          <a:ln>
            <a:noFill/>
          </a:ln>
        </p:spPr>
        <p:txBody>
          <a:bodyPr lIns="0" rIns="0" tIns="0" bIns="0" anchor="ctr"/>
          <a:p>
            <a:pPr>
              <a:lnSpc>
                <a:spcPct val="100000"/>
              </a:lnSpc>
            </a:pPr>
            <a:r>
              <a:rPr lang="es-MX" sz="2800" spc="-1" strike="noStrike">
                <a:solidFill>
                  <a:srgbClr val="000000"/>
                </a:solidFill>
                <a:uFill>
                  <a:solidFill>
                    <a:srgbClr val="ffffff"/>
                  </a:solidFill>
                </a:uFill>
                <a:latin typeface="Arial"/>
                <a:ea typeface="DejaVu Sans"/>
              </a:rPr>
              <a:t>Constructores:</a:t>
            </a:r>
            <a:endParaRPr lang="es-MX" sz="32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DatagramPacket(byte[ ] buf, int length)</a:t>
            </a:r>
            <a:endParaRPr lang="es-MX" sz="32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DatagramPacket(byte[ ] buf, int length, InetAddress address, int port)</a:t>
            </a:r>
            <a:endParaRPr lang="es-MX" sz="32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400" spc="-1" strike="noStrike">
                <a:solidFill>
                  <a:srgbClr val="000000"/>
                </a:solidFill>
                <a:uFill>
                  <a:solidFill>
                    <a:srgbClr val="ffffff"/>
                  </a:solidFill>
                </a:uFill>
                <a:latin typeface="Arial"/>
                <a:ea typeface="DejaVu Sans"/>
              </a:rPr>
              <a:t>DatagramPacket(byte[ ] buf, int length, SocketAddress address)</a:t>
            </a:r>
            <a:endParaRPr lang="es-MX" sz="3200" spc="-1" strike="noStrike">
              <a:solidFill>
                <a:srgbClr val="000000"/>
              </a:solidFill>
              <a:uFill>
                <a:solidFill>
                  <a:srgbClr val="ffffff"/>
                </a:solidFill>
              </a:uFill>
              <a:latin typeface="Arial"/>
            </a:endParaRPr>
          </a:p>
          <a:p>
            <a:pPr>
              <a:lnSpc>
                <a:spcPct val="90000"/>
              </a:lnSpc>
            </a:pPr>
            <a:endParaRPr lang="es-MX" sz="3200" spc="-1" strike="noStrike">
              <a:solidFill>
                <a:srgbClr val="000000"/>
              </a:solidFill>
              <a:uFill>
                <a:solidFill>
                  <a:srgbClr val="ffffff"/>
                </a:solidFill>
              </a:uFill>
              <a:latin typeface="Arial"/>
            </a:endParaRPr>
          </a:p>
        </p:txBody>
      </p:sp>
    </p:spTree>
  </p:cSld>
  <p:timing>
    <p:tnLst>
      <p:par>
        <p:cTn id="123" dur="indefinite" restart="never" nodeType="tmRoot">
          <p:childTnLst>
            <p:seq>
              <p:cTn id="124" nodeType="mainSeq"/>
              <p:prevCondLst>
                <p:cond delay="0" evt="onPrev">
                  <p:tgtEl>
                    <p:sldTgt/>
                  </p:tgtEl>
                </p:cond>
              </p:prevCondLst>
              <p:nextCondLst>
                <p:cond delay="0" evt="onNext">
                  <p:tgtEl>
                    <p:sldTgt/>
                  </p:tgtEl>
                </p:cond>
              </p:nextCondLst>
            </p:seq>
          </p:childTnLst>
        </p:cTn>
      </p:par>
    </p:tnLst>
  </p:timing>
</p:sld>
</file>

<file path=ppt/slides/slide6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68"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java.net.DatagramPacket</a:t>
            </a:r>
            <a:endParaRPr lang="es-MX" sz="1800" spc="-1" strike="noStrike">
              <a:solidFill>
                <a:srgbClr val="000000"/>
              </a:solidFill>
              <a:uFill>
                <a:solidFill>
                  <a:srgbClr val="ffffff"/>
                </a:solidFill>
              </a:uFill>
              <a:latin typeface="Arial"/>
            </a:endParaRPr>
          </a:p>
        </p:txBody>
      </p:sp>
      <p:sp>
        <p:nvSpPr>
          <p:cNvPr id="469" name="TextShape 2"/>
          <p:cNvSpPr txBox="1"/>
          <p:nvPr/>
        </p:nvSpPr>
        <p:spPr>
          <a:xfrm>
            <a:off x="609480" y="1243080"/>
            <a:ext cx="10972080" cy="5300280"/>
          </a:xfrm>
          <a:prstGeom prst="rect">
            <a:avLst/>
          </a:prstGeom>
          <a:noFill/>
          <a:ln>
            <a:noFill/>
          </a:ln>
        </p:spPr>
        <p:txBody>
          <a:bodyPr lIns="0" rIns="0" tIns="0" bIns="0" anchor="ctr"/>
          <a:p>
            <a:pPr>
              <a:lnSpc>
                <a:spcPct val="100000"/>
              </a:lnSpc>
            </a:pPr>
            <a:r>
              <a:rPr lang="es-MX" sz="2800" spc="-1" strike="noStrike">
                <a:solidFill>
                  <a:srgbClr val="000000"/>
                </a:solidFill>
                <a:uFill>
                  <a:solidFill>
                    <a:srgbClr val="ffffff"/>
                  </a:solidFill>
                </a:uFill>
                <a:latin typeface="Arial"/>
                <a:ea typeface="DejaVu Sans"/>
              </a:rPr>
              <a:t>Métodos:</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InetAddress</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getAddress()</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byte[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getData()</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getLength()</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getPort()</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SocketAddress</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getSocketAddress()</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setAddress(InetAddress iaddr)</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setData(byte[ ] buf)</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setLength(int length)</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setPort(int iport)</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setSocketAddress(SocketAddress address)</a:t>
            </a:r>
            <a:endParaRPr lang="es-MX" sz="3200" spc="-1" strike="noStrike">
              <a:solidFill>
                <a:srgbClr val="000000"/>
              </a:solidFill>
              <a:uFill>
                <a:solidFill>
                  <a:srgbClr val="ffffff"/>
                </a:solidFill>
              </a:uFill>
              <a:latin typeface="Arial"/>
            </a:endParaRPr>
          </a:p>
          <a:p>
            <a:pPr>
              <a:lnSpc>
                <a:spcPct val="100000"/>
              </a:lnSpc>
            </a:pPr>
            <a:endParaRPr lang="es-MX" sz="3200" spc="-1" strike="noStrike">
              <a:solidFill>
                <a:srgbClr val="000000"/>
              </a:solidFill>
              <a:uFill>
                <a:solidFill>
                  <a:srgbClr val="ffffff"/>
                </a:solidFill>
              </a:uFill>
              <a:latin typeface="Arial"/>
            </a:endParaRPr>
          </a:p>
          <a:p>
            <a:pPr>
              <a:lnSpc>
                <a:spcPct val="90000"/>
              </a:lnSpc>
            </a:pPr>
            <a:endParaRPr lang="es-MX" sz="3200" spc="-1" strike="noStrike">
              <a:solidFill>
                <a:srgbClr val="000000"/>
              </a:solidFill>
              <a:uFill>
                <a:solidFill>
                  <a:srgbClr val="ffffff"/>
                </a:solidFill>
              </a:uFill>
              <a:latin typeface="Arial"/>
            </a:endParaRPr>
          </a:p>
        </p:txBody>
      </p:sp>
    </p:spTree>
  </p:cSld>
  <p:timing>
    <p:tnLst>
      <p:par>
        <p:cTn id="125" dur="indefinite" restart="never" nodeType="tmRoot">
          <p:childTnLst>
            <p:seq>
              <p:cTn id="126" nodeType="mainSeq"/>
              <p:prevCondLst>
                <p:cond delay="0" evt="onPrev">
                  <p:tgtEl>
                    <p:sldTgt/>
                  </p:tgtEl>
                </p:cond>
              </p:prevCondLst>
              <p:nextCondLst>
                <p:cond delay="0" evt="onNext">
                  <p:tgtEl>
                    <p:sldTgt/>
                  </p:tgtEl>
                </p:cond>
              </p:nextCondLst>
            </p:seq>
          </p:childTnLst>
        </p:cTn>
      </p:par>
    </p:tnLst>
  </p:timing>
</p:sld>
</file>

<file path=ppt/slides/slide6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70"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java.net.DatagramSocket</a:t>
            </a:r>
            <a:endParaRPr lang="es-MX" sz="1800" spc="-1" strike="noStrike">
              <a:solidFill>
                <a:srgbClr val="000000"/>
              </a:solidFill>
              <a:uFill>
                <a:solidFill>
                  <a:srgbClr val="ffffff"/>
                </a:solidFill>
              </a:uFill>
              <a:latin typeface="Arial"/>
            </a:endParaRPr>
          </a:p>
        </p:txBody>
      </p:sp>
      <p:sp>
        <p:nvSpPr>
          <p:cNvPr id="471" name="TextShape 2"/>
          <p:cNvSpPr txBox="1"/>
          <p:nvPr/>
        </p:nvSpPr>
        <p:spPr>
          <a:xfrm>
            <a:off x="609480" y="1243080"/>
            <a:ext cx="10972080" cy="5300280"/>
          </a:xfrm>
          <a:prstGeom prst="rect">
            <a:avLst/>
          </a:prstGeom>
          <a:noFill/>
          <a:ln>
            <a:noFill/>
          </a:ln>
        </p:spPr>
        <p:txBody>
          <a:bodyPr lIns="0" rIns="0" tIns="0" bIns="0" anchor="ctr"/>
          <a:p>
            <a:pPr>
              <a:lnSpc>
                <a:spcPct val="100000"/>
              </a:lnSpc>
            </a:pPr>
            <a:r>
              <a:rPr lang="es-MX" sz="2800" spc="-1" strike="noStrike">
                <a:solidFill>
                  <a:srgbClr val="000000"/>
                </a:solidFill>
                <a:uFill>
                  <a:solidFill>
                    <a:srgbClr val="ffffff"/>
                  </a:solidFill>
                </a:uFill>
                <a:latin typeface="Arial"/>
                <a:ea typeface="DejaVu Sans"/>
              </a:rPr>
              <a:t>Constructores:</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DatagramSocket()</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DatagramSocket(int port)</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DatagramSocket(int port, InetAddress laddr)</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DatagramSocket(SocketAddress bindaddr)</a:t>
            </a:r>
            <a:endParaRPr lang="es-MX" sz="3200" spc="-1" strike="noStrike">
              <a:solidFill>
                <a:srgbClr val="000000"/>
              </a:solidFill>
              <a:uFill>
                <a:solidFill>
                  <a:srgbClr val="ffffff"/>
                </a:solidFill>
              </a:uFill>
              <a:latin typeface="Arial"/>
            </a:endParaRPr>
          </a:p>
          <a:p>
            <a:pPr>
              <a:lnSpc>
                <a:spcPct val="100000"/>
              </a:lnSpc>
            </a:pPr>
            <a:endParaRPr lang="es-MX" sz="3200" spc="-1" strike="noStrike">
              <a:solidFill>
                <a:srgbClr val="000000"/>
              </a:solidFill>
              <a:uFill>
                <a:solidFill>
                  <a:srgbClr val="ffffff"/>
                </a:solidFill>
              </a:uFill>
              <a:latin typeface="Arial"/>
            </a:endParaRPr>
          </a:p>
          <a:p>
            <a:pPr>
              <a:lnSpc>
                <a:spcPct val="90000"/>
              </a:lnSpc>
            </a:pPr>
            <a:endParaRPr lang="es-MX" sz="3200" spc="-1" strike="noStrike">
              <a:solidFill>
                <a:srgbClr val="000000"/>
              </a:solidFill>
              <a:uFill>
                <a:solidFill>
                  <a:srgbClr val="ffffff"/>
                </a:solidFill>
              </a:uFill>
              <a:latin typeface="Arial"/>
            </a:endParaRPr>
          </a:p>
          <a:p>
            <a:pPr>
              <a:lnSpc>
                <a:spcPct val="90000"/>
              </a:lnSpc>
            </a:pPr>
            <a:endParaRPr lang="es-MX" sz="3200" spc="-1" strike="noStrike">
              <a:solidFill>
                <a:srgbClr val="000000"/>
              </a:solidFill>
              <a:uFill>
                <a:solidFill>
                  <a:srgbClr val="ffffff"/>
                </a:solidFill>
              </a:uFill>
              <a:latin typeface="Arial"/>
            </a:endParaRPr>
          </a:p>
        </p:txBody>
      </p:sp>
    </p:spTree>
  </p:cSld>
  <p:timing>
    <p:tnLst>
      <p:par>
        <p:cTn id="127" dur="indefinite" restart="never" nodeType="tmRoot">
          <p:childTnLst>
            <p:seq>
              <p:cTn id="128" nodeType="mainSeq"/>
              <p:prevCondLst>
                <p:cond delay="0" evt="onPrev">
                  <p:tgtEl>
                    <p:sldTgt/>
                  </p:tgtEl>
                </p:cond>
              </p:prevCondLst>
              <p:nextCondLst>
                <p:cond delay="0" evt="onNext">
                  <p:tgtEl>
                    <p:sldTgt/>
                  </p:tgtEl>
                </p:cond>
              </p:nextCondLst>
            </p:seq>
          </p:childTnLst>
        </p:cTn>
      </p:par>
    </p:tnLst>
  </p:timing>
</p:sld>
</file>

<file path=ppt/slides/slide6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72"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java.net.DatagramSocket</a:t>
            </a:r>
            <a:endParaRPr lang="es-MX" sz="1800" spc="-1" strike="noStrike">
              <a:solidFill>
                <a:srgbClr val="000000"/>
              </a:solidFill>
              <a:uFill>
                <a:solidFill>
                  <a:srgbClr val="ffffff"/>
                </a:solidFill>
              </a:uFill>
              <a:latin typeface="Arial"/>
            </a:endParaRPr>
          </a:p>
        </p:txBody>
      </p:sp>
      <p:sp>
        <p:nvSpPr>
          <p:cNvPr id="473" name="TextShape 2"/>
          <p:cNvSpPr txBox="1"/>
          <p:nvPr/>
        </p:nvSpPr>
        <p:spPr>
          <a:xfrm>
            <a:off x="609480" y="1243080"/>
            <a:ext cx="10972080" cy="5300280"/>
          </a:xfrm>
          <a:prstGeom prst="rect">
            <a:avLst/>
          </a:prstGeom>
          <a:noFill/>
          <a:ln>
            <a:noFill/>
          </a:ln>
        </p:spPr>
        <p:txBody>
          <a:bodyPr lIns="0" rIns="0" tIns="0" bIns="0" anchor="ctr"/>
          <a:p>
            <a:pPr>
              <a:lnSpc>
                <a:spcPct val="100000"/>
              </a:lnSpc>
            </a:pPr>
            <a:r>
              <a:rPr lang="es-MX" sz="2800" spc="-1" strike="noStrike">
                <a:solidFill>
                  <a:srgbClr val="000000"/>
                </a:solidFill>
                <a:uFill>
                  <a:solidFill>
                    <a:srgbClr val="ffffff"/>
                  </a:solidFill>
                </a:uFill>
                <a:latin typeface="Arial"/>
                <a:ea typeface="DejaVu Sans"/>
              </a:rPr>
              <a:t>Métodos:</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bind(SocketAddress addr)</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close()</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connect(InetAddress address, int port)</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disconnect()</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boolean</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getBroadcast()</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DatagramChannel</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getChannel()</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InetAddress</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getInetAddress()</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InetAddress</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getLocalAddress()</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getLocalPort()</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getPort()</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getReceiveBufferSize()</a:t>
            </a:r>
            <a:endParaRPr lang="es-MX" sz="3200" spc="-1" strike="noStrike">
              <a:solidFill>
                <a:srgbClr val="000000"/>
              </a:solidFill>
              <a:uFill>
                <a:solidFill>
                  <a:srgbClr val="ffffff"/>
                </a:solidFill>
              </a:uFill>
              <a:latin typeface="Arial"/>
            </a:endParaRPr>
          </a:p>
        </p:txBody>
      </p:sp>
    </p:spTree>
  </p:cSld>
  <p:timing>
    <p:tnLst>
      <p:par>
        <p:cTn id="129" dur="indefinite" restart="never" nodeType="tmRoot">
          <p:childTnLst>
            <p:seq>
              <p:cTn id="130" nodeType="mainSeq"/>
              <p:prevCondLst>
                <p:cond delay="0" evt="onPrev">
                  <p:tgtEl>
                    <p:sldTgt/>
                  </p:tgtEl>
                </p:cond>
              </p:prevCondLst>
              <p:nextCondLst>
                <p:cond delay="0" evt="onNext">
                  <p:tgtEl>
                    <p:sldTgt/>
                  </p:tgtEl>
                </p:cond>
              </p:nextCondLst>
            </p:seq>
          </p:childTnLst>
        </p:cTn>
      </p:par>
    </p:tnLst>
  </p:timing>
</p:sld>
</file>

<file path=ppt/slides/slide6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74"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java.net.DatagramSocket</a:t>
            </a:r>
            <a:endParaRPr lang="es-MX" sz="1800" spc="-1" strike="noStrike">
              <a:solidFill>
                <a:srgbClr val="000000"/>
              </a:solidFill>
              <a:uFill>
                <a:solidFill>
                  <a:srgbClr val="ffffff"/>
                </a:solidFill>
              </a:uFill>
              <a:latin typeface="Arial"/>
            </a:endParaRPr>
          </a:p>
        </p:txBody>
      </p:sp>
      <p:sp>
        <p:nvSpPr>
          <p:cNvPr id="475" name="TextShape 2"/>
          <p:cNvSpPr txBox="1"/>
          <p:nvPr/>
        </p:nvSpPr>
        <p:spPr>
          <a:xfrm>
            <a:off x="609480" y="1243080"/>
            <a:ext cx="6176880" cy="5300280"/>
          </a:xfrm>
          <a:prstGeom prst="rect">
            <a:avLst/>
          </a:prstGeom>
          <a:noFill/>
          <a:ln>
            <a:noFill/>
          </a:ln>
        </p:spPr>
        <p:txBody>
          <a:bodyPr lIns="0" rIns="0" tIns="0" bIns="0" anchor="ctr"/>
          <a:p>
            <a:pPr>
              <a:lnSpc>
                <a:spcPct val="100000"/>
              </a:lnSpc>
            </a:pPr>
            <a:r>
              <a:rPr lang="es-MX" sz="2800" spc="-1" strike="noStrike">
                <a:solidFill>
                  <a:srgbClr val="000000"/>
                </a:solidFill>
                <a:uFill>
                  <a:solidFill>
                    <a:srgbClr val="ffffff"/>
                  </a:solidFill>
                </a:uFill>
                <a:latin typeface="Arial"/>
                <a:ea typeface="DejaVu Sans"/>
              </a:rPr>
              <a:t>Métodos:</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boolean</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getReuseAddress()</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getSendBufferSize()</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getSoTimeout()</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getTrafficClass()</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boolean</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isBound()</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boolean</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isClosed()</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boolean</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isConnected()</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receive(DatagramPacket p)</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send(DatagramPacket p)</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setBroadcast(boolean on)</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setReceiveBufferSize(int size)</a:t>
            </a:r>
            <a:endParaRPr lang="es-MX" sz="3200" spc="-1" strike="noStrike">
              <a:solidFill>
                <a:srgbClr val="000000"/>
              </a:solidFill>
              <a:uFill>
                <a:solidFill>
                  <a:srgbClr val="ffffff"/>
                </a:solidFill>
              </a:uFill>
              <a:latin typeface="Arial"/>
            </a:endParaRPr>
          </a:p>
          <a:p>
            <a:pPr>
              <a:lnSpc>
                <a:spcPct val="100000"/>
              </a:lnSpc>
            </a:pPr>
            <a:endParaRPr lang="es-MX" sz="3200" spc="-1" strike="noStrike">
              <a:solidFill>
                <a:srgbClr val="000000"/>
              </a:solidFill>
              <a:uFill>
                <a:solidFill>
                  <a:srgbClr val="ffffff"/>
                </a:solidFill>
              </a:uFill>
              <a:latin typeface="Arial"/>
            </a:endParaRPr>
          </a:p>
        </p:txBody>
      </p:sp>
      <p:sp>
        <p:nvSpPr>
          <p:cNvPr id="476" name="CustomShape 3"/>
          <p:cNvSpPr/>
          <p:nvPr/>
        </p:nvSpPr>
        <p:spPr>
          <a:xfrm>
            <a:off x="5489640" y="2693160"/>
            <a:ext cx="3308400" cy="118764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Arial"/>
                <a:ea typeface="DejaVu Sans"/>
              </a:rPr>
              <a:t>IPTOS_LOWCOST (0x02)</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IPTOS_RELIABILITY (0x04)</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IPTOS_THROUGHPUT (0x08)</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IPTOS_LOWDELAY (0x10)</a:t>
            </a:r>
            <a:endParaRPr lang="es-MX" sz="1800" spc="-1" strike="noStrike">
              <a:solidFill>
                <a:srgbClr val="000000"/>
              </a:solidFill>
              <a:uFill>
                <a:solidFill>
                  <a:srgbClr val="ffffff"/>
                </a:solidFill>
              </a:uFill>
              <a:latin typeface="Arial"/>
            </a:endParaRPr>
          </a:p>
        </p:txBody>
      </p:sp>
      <p:sp>
        <p:nvSpPr>
          <p:cNvPr id="477" name="CustomShape 4"/>
          <p:cNvSpPr/>
          <p:nvPr/>
        </p:nvSpPr>
        <p:spPr>
          <a:xfrm>
            <a:off x="5024160" y="2638080"/>
            <a:ext cx="447480" cy="1485720"/>
          </a:xfrm>
          <a:prstGeom prst="leftBrace">
            <a:avLst>
              <a:gd name="adj1" fmla="val 8333"/>
              <a:gd name="adj2" fmla="val 50000"/>
            </a:avLst>
          </a:prstGeom>
          <a:noFill/>
          <a:ln>
            <a:solidFill>
              <a:srgbClr val="4a7ebb"/>
            </a:solidFill>
            <a:round/>
          </a:ln>
        </p:spPr>
        <p:style>
          <a:lnRef idx="1">
            <a:schemeClr val="accent1"/>
          </a:lnRef>
          <a:fillRef idx="0">
            <a:schemeClr val="accent1"/>
          </a:fillRef>
          <a:effectRef idx="0">
            <a:schemeClr val="accent1"/>
          </a:effectRef>
          <a:fontRef idx="minor"/>
        </p:style>
      </p:sp>
    </p:spTree>
  </p:cSld>
  <p:timing>
    <p:tnLst>
      <p:par>
        <p:cTn id="131" dur="indefinite" restart="never" nodeType="tmRoot">
          <p:childTnLst>
            <p:seq>
              <p:cTn id="132" nodeType="mainSeq"/>
              <p:prevCondLst>
                <p:cond delay="0" evt="onPrev">
                  <p:tgtEl>
                    <p:sldTgt/>
                  </p:tgtEl>
                </p:cond>
              </p:prevCondLst>
              <p:nextCondLst>
                <p:cond delay="0" evt="onNext">
                  <p:tgtEl>
                    <p:sldTgt/>
                  </p:tgtEl>
                </p:cond>
              </p:nextCondLst>
            </p:seq>
          </p:childTnLst>
        </p:cTn>
      </p:par>
    </p:tnLst>
  </p:timing>
</p:sld>
</file>

<file path=ppt/slides/slide6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78"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java.net.DatagramSocket</a:t>
            </a:r>
            <a:endParaRPr lang="es-MX" sz="1800" spc="-1" strike="noStrike">
              <a:solidFill>
                <a:srgbClr val="000000"/>
              </a:solidFill>
              <a:uFill>
                <a:solidFill>
                  <a:srgbClr val="ffffff"/>
                </a:solidFill>
              </a:uFill>
              <a:latin typeface="Arial"/>
            </a:endParaRPr>
          </a:p>
        </p:txBody>
      </p:sp>
      <p:sp>
        <p:nvSpPr>
          <p:cNvPr id="479" name="TextShape 2"/>
          <p:cNvSpPr txBox="1"/>
          <p:nvPr/>
        </p:nvSpPr>
        <p:spPr>
          <a:xfrm>
            <a:off x="609480" y="1243080"/>
            <a:ext cx="10972080" cy="5300280"/>
          </a:xfrm>
          <a:prstGeom prst="rect">
            <a:avLst/>
          </a:prstGeom>
          <a:noFill/>
          <a:ln>
            <a:noFill/>
          </a:ln>
        </p:spPr>
        <p:txBody>
          <a:bodyPr lIns="0" rIns="0" tIns="0" bIns="0" anchor="ctr"/>
          <a:p>
            <a:pPr>
              <a:lnSpc>
                <a:spcPct val="100000"/>
              </a:lnSpc>
            </a:pPr>
            <a:r>
              <a:rPr lang="es-MX" sz="2800" spc="-1" strike="noStrike">
                <a:solidFill>
                  <a:srgbClr val="000000"/>
                </a:solidFill>
                <a:uFill>
                  <a:solidFill>
                    <a:srgbClr val="ffffff"/>
                  </a:solidFill>
                </a:uFill>
                <a:latin typeface="Arial"/>
                <a:ea typeface="DejaVu Sans"/>
              </a:rPr>
              <a:t>Métodos:</a:t>
            </a:r>
            <a:endParaRPr lang="es-MX" sz="3200" spc="-1" strike="noStrike">
              <a:solidFill>
                <a:srgbClr val="000000"/>
              </a:solidFill>
              <a:uFill>
                <a:solidFill>
                  <a:srgbClr val="ffffff"/>
                </a:solidFill>
              </a:uFill>
              <a:latin typeface="Arial"/>
            </a:endParaRPr>
          </a:p>
          <a:p>
            <a:pPr>
              <a:lnSpc>
                <a:spcPct val="100000"/>
              </a:lnSpc>
            </a:pP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setReuseAddress(boolean on)</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setSendBufferSize(int size)</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setSoTimeout(int timeout)</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setTrafficClass(int tc)</a:t>
            </a:r>
            <a:endParaRPr lang="es-MX" sz="3200" spc="-1" strike="noStrike">
              <a:solidFill>
                <a:srgbClr val="000000"/>
              </a:solidFill>
              <a:uFill>
                <a:solidFill>
                  <a:srgbClr val="ffffff"/>
                </a:solidFill>
              </a:uFill>
              <a:latin typeface="Arial"/>
            </a:endParaRPr>
          </a:p>
          <a:p>
            <a:pPr>
              <a:lnSpc>
                <a:spcPct val="100000"/>
              </a:lnSpc>
            </a:pPr>
            <a:endParaRPr lang="es-MX" sz="3200" spc="-1" strike="noStrike">
              <a:solidFill>
                <a:srgbClr val="000000"/>
              </a:solidFill>
              <a:uFill>
                <a:solidFill>
                  <a:srgbClr val="ffffff"/>
                </a:solidFill>
              </a:uFill>
              <a:latin typeface="Arial"/>
            </a:endParaRPr>
          </a:p>
          <a:p>
            <a:pPr>
              <a:lnSpc>
                <a:spcPct val="100000"/>
              </a:lnSpc>
            </a:pPr>
            <a:endParaRPr lang="es-MX" sz="3200" spc="-1" strike="noStrike">
              <a:solidFill>
                <a:srgbClr val="000000"/>
              </a:solidFill>
              <a:uFill>
                <a:solidFill>
                  <a:srgbClr val="ffffff"/>
                </a:solidFill>
              </a:uFill>
              <a:latin typeface="Arial"/>
            </a:endParaRPr>
          </a:p>
          <a:p>
            <a:pPr>
              <a:lnSpc>
                <a:spcPct val="100000"/>
              </a:lnSpc>
            </a:pPr>
            <a:endParaRPr lang="es-MX" sz="3200" spc="-1" strike="noStrike">
              <a:solidFill>
                <a:srgbClr val="000000"/>
              </a:solidFill>
              <a:uFill>
                <a:solidFill>
                  <a:srgbClr val="ffffff"/>
                </a:solidFill>
              </a:uFill>
              <a:latin typeface="Arial"/>
            </a:endParaRPr>
          </a:p>
          <a:p>
            <a:pPr>
              <a:lnSpc>
                <a:spcPct val="100000"/>
              </a:lnSpc>
            </a:pPr>
            <a:endParaRPr lang="es-MX" sz="3200" spc="-1" strike="noStrike">
              <a:solidFill>
                <a:srgbClr val="000000"/>
              </a:solidFill>
              <a:uFill>
                <a:solidFill>
                  <a:srgbClr val="ffffff"/>
                </a:solidFill>
              </a:uFill>
              <a:latin typeface="Arial"/>
            </a:endParaRPr>
          </a:p>
          <a:p>
            <a:pPr>
              <a:lnSpc>
                <a:spcPct val="100000"/>
              </a:lnSpc>
            </a:pPr>
            <a:endParaRPr lang="es-MX" sz="3200" spc="-1" strike="noStrike">
              <a:solidFill>
                <a:srgbClr val="000000"/>
              </a:solidFill>
              <a:uFill>
                <a:solidFill>
                  <a:srgbClr val="ffffff"/>
                </a:solidFill>
              </a:uFill>
              <a:latin typeface="Arial"/>
            </a:endParaRPr>
          </a:p>
        </p:txBody>
      </p:sp>
      <p:sp>
        <p:nvSpPr>
          <p:cNvPr id="480" name="CustomShape 3"/>
          <p:cNvSpPr/>
          <p:nvPr/>
        </p:nvSpPr>
        <p:spPr>
          <a:xfrm>
            <a:off x="6461280" y="3493080"/>
            <a:ext cx="3308400" cy="118764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Arial"/>
                <a:ea typeface="DejaVu Sans"/>
              </a:rPr>
              <a:t>IPTOS_LOWCOST (0x02)</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IPTOS_RELIABILITY (0x04)</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IPTOS_THROUGHPUT (0x08)</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IPTOS_LOWDELAY (0x10)</a:t>
            </a:r>
            <a:endParaRPr lang="es-MX" sz="1800" spc="-1" strike="noStrike">
              <a:solidFill>
                <a:srgbClr val="000000"/>
              </a:solidFill>
              <a:uFill>
                <a:solidFill>
                  <a:srgbClr val="ffffff"/>
                </a:solidFill>
              </a:uFill>
              <a:latin typeface="Arial"/>
            </a:endParaRPr>
          </a:p>
        </p:txBody>
      </p:sp>
      <p:sp>
        <p:nvSpPr>
          <p:cNvPr id="481" name="CustomShape 4"/>
          <p:cNvSpPr/>
          <p:nvPr/>
        </p:nvSpPr>
        <p:spPr>
          <a:xfrm>
            <a:off x="5995800" y="3438360"/>
            <a:ext cx="447480" cy="1485720"/>
          </a:xfrm>
          <a:prstGeom prst="leftBrace">
            <a:avLst>
              <a:gd name="adj1" fmla="val 8333"/>
              <a:gd name="adj2" fmla="val 50000"/>
            </a:avLst>
          </a:prstGeom>
          <a:noFill/>
          <a:ln>
            <a:solidFill>
              <a:srgbClr val="4a7ebb"/>
            </a:solidFill>
            <a:round/>
          </a:ln>
        </p:spPr>
        <p:style>
          <a:lnRef idx="1">
            <a:schemeClr val="accent1"/>
          </a:lnRef>
          <a:fillRef idx="0">
            <a:schemeClr val="accent1"/>
          </a:fillRef>
          <a:effectRef idx="0">
            <a:schemeClr val="accent1"/>
          </a:effectRef>
          <a:fontRef idx="minor"/>
        </p:style>
      </p:sp>
    </p:spTree>
  </p:cSld>
</p:sld>
</file>

<file path=ppt/slides/slide6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82"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Ejemplo</a:t>
            </a:r>
            <a:endParaRPr lang="es-MX" sz="1800" spc="-1" strike="noStrike">
              <a:solidFill>
                <a:srgbClr val="000000"/>
              </a:solidFill>
              <a:uFill>
                <a:solidFill>
                  <a:srgbClr val="ffffff"/>
                </a:solidFill>
              </a:uFill>
              <a:latin typeface="Arial"/>
            </a:endParaRPr>
          </a:p>
        </p:txBody>
      </p:sp>
      <p:sp>
        <p:nvSpPr>
          <p:cNvPr id="483" name="TextShape 2"/>
          <p:cNvSpPr txBox="1"/>
          <p:nvPr/>
        </p:nvSpPr>
        <p:spPr>
          <a:xfrm>
            <a:off x="609480" y="1888200"/>
            <a:ext cx="10972080" cy="2898000"/>
          </a:xfrm>
          <a:prstGeom prst="rect">
            <a:avLst/>
          </a:prstGeom>
          <a:noFill/>
          <a:ln>
            <a:noFill/>
          </a:ln>
        </p:spPr>
        <p:txBody>
          <a:bodyPr lIns="0" rIns="0" tIns="0" bIns="0" anchor="ctr"/>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Eco Datagrama</a:t>
            </a:r>
            <a:endParaRPr lang="es-MX" sz="3200" spc="-1" strike="noStrike">
              <a:solidFill>
                <a:srgbClr val="000000"/>
              </a:solidFill>
              <a:uFill>
                <a:solidFill>
                  <a:srgbClr val="ffffff"/>
                </a:solidFill>
              </a:uFill>
              <a:latin typeface="Arial"/>
            </a:endParaRPr>
          </a:p>
          <a:p>
            <a:pPr marL="571680" indent="-571320">
              <a:lnSpc>
                <a:spcPct val="100000"/>
              </a:lnSpc>
              <a:buClr>
                <a:srgbClr val="000000"/>
              </a:buClr>
              <a:buFont typeface="Arial"/>
              <a:buChar char="•"/>
            </a:pPr>
            <a:r>
              <a:rPr lang="es-MX" sz="2800" spc="-1" strike="noStrike">
                <a:solidFill>
                  <a:srgbClr val="000000"/>
                </a:solidFill>
                <a:uFill>
                  <a:solidFill>
                    <a:srgbClr val="ffffff"/>
                  </a:solidFill>
                </a:uFill>
                <a:latin typeface="Arial"/>
                <a:ea typeface="DejaVu Sans"/>
              </a:rPr>
              <a:t>Tarea: Envío de archivos en datagrama</a:t>
            </a:r>
            <a:endParaRPr lang="es-MX" sz="3200" spc="-1" strike="noStrike">
              <a:solidFill>
                <a:srgbClr val="000000"/>
              </a:solidFill>
              <a:uFill>
                <a:solidFill>
                  <a:srgbClr val="ffffff"/>
                </a:solidFill>
              </a:uFill>
              <a:latin typeface="Arial"/>
            </a:endParaRPr>
          </a:p>
        </p:txBody>
      </p:sp>
    </p:spTree>
  </p:cSld>
</p:sld>
</file>

<file path=ppt/slides/slide6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84" name="CustomShape 1"/>
          <p:cNvSpPr/>
          <p:nvPr/>
        </p:nvSpPr>
        <p:spPr>
          <a:xfrm>
            <a:off x="838080" y="31032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Internet Group Management Protocol (IGMP)</a:t>
            </a:r>
            <a:endParaRPr lang="es-MX" sz="1800" spc="-1" strike="noStrike">
              <a:solidFill>
                <a:srgbClr val="000000"/>
              </a:solidFill>
              <a:uFill>
                <a:solidFill>
                  <a:srgbClr val="ffffff"/>
                </a:solidFill>
              </a:uFill>
              <a:latin typeface="Arial"/>
            </a:endParaRPr>
          </a:p>
        </p:txBody>
      </p:sp>
      <p:sp>
        <p:nvSpPr>
          <p:cNvPr id="485" name="CustomShape 2"/>
          <p:cNvSpPr/>
          <p:nvPr/>
        </p:nvSpPr>
        <p:spPr>
          <a:xfrm>
            <a:off x="838080" y="1748880"/>
            <a:ext cx="2046600" cy="5043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Aplicación</a:t>
            </a:r>
            <a:endParaRPr lang="es-MX" sz="1800" spc="-1" strike="noStrike">
              <a:solidFill>
                <a:srgbClr val="000000"/>
              </a:solidFill>
              <a:uFill>
                <a:solidFill>
                  <a:srgbClr val="ffffff"/>
                </a:solidFill>
              </a:uFill>
              <a:latin typeface="Arial"/>
            </a:endParaRPr>
          </a:p>
        </p:txBody>
      </p:sp>
      <p:sp>
        <p:nvSpPr>
          <p:cNvPr id="486" name="CustomShape 3"/>
          <p:cNvSpPr/>
          <p:nvPr/>
        </p:nvSpPr>
        <p:spPr>
          <a:xfrm>
            <a:off x="838080" y="2295000"/>
            <a:ext cx="2046600" cy="5043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Transporte</a:t>
            </a:r>
            <a:endParaRPr lang="es-MX" sz="1800" spc="-1" strike="noStrike">
              <a:solidFill>
                <a:srgbClr val="000000"/>
              </a:solidFill>
              <a:uFill>
                <a:solidFill>
                  <a:srgbClr val="ffffff"/>
                </a:solidFill>
              </a:uFill>
              <a:latin typeface="Arial"/>
            </a:endParaRPr>
          </a:p>
        </p:txBody>
      </p:sp>
      <p:sp>
        <p:nvSpPr>
          <p:cNvPr id="487" name="CustomShape 4"/>
          <p:cNvSpPr/>
          <p:nvPr/>
        </p:nvSpPr>
        <p:spPr>
          <a:xfrm>
            <a:off x="838080" y="2840760"/>
            <a:ext cx="2046600" cy="5043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Internet</a:t>
            </a:r>
            <a:endParaRPr lang="es-MX" sz="1800" spc="-1" strike="noStrike">
              <a:solidFill>
                <a:srgbClr val="000000"/>
              </a:solidFill>
              <a:uFill>
                <a:solidFill>
                  <a:srgbClr val="ffffff"/>
                </a:solidFill>
              </a:uFill>
              <a:latin typeface="Arial"/>
            </a:endParaRPr>
          </a:p>
        </p:txBody>
      </p:sp>
      <p:sp>
        <p:nvSpPr>
          <p:cNvPr id="488" name="CustomShape 5"/>
          <p:cNvSpPr/>
          <p:nvPr/>
        </p:nvSpPr>
        <p:spPr>
          <a:xfrm>
            <a:off x="838080" y="3386880"/>
            <a:ext cx="2046600" cy="5043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Enlace de Red</a:t>
            </a:r>
            <a:endParaRPr lang="es-MX" sz="1800" spc="-1" strike="noStrike">
              <a:solidFill>
                <a:srgbClr val="000000"/>
              </a:solidFill>
              <a:uFill>
                <a:solidFill>
                  <a:srgbClr val="ffffff"/>
                </a:solidFill>
              </a:uFill>
              <a:latin typeface="Arial"/>
            </a:endParaRPr>
          </a:p>
        </p:txBody>
      </p:sp>
      <p:sp>
        <p:nvSpPr>
          <p:cNvPr id="489" name="CustomShape 6"/>
          <p:cNvSpPr/>
          <p:nvPr/>
        </p:nvSpPr>
        <p:spPr>
          <a:xfrm>
            <a:off x="2900520" y="2908800"/>
            <a:ext cx="2797560" cy="36432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Arial"/>
                <a:ea typeface="DejaVu Sans"/>
              </a:rPr>
              <a:t>IP.protocolo=0x02 (IGMP)</a:t>
            </a:r>
            <a:endParaRPr lang="es-MX" sz="1800" spc="-1" strike="noStrike">
              <a:solidFill>
                <a:srgbClr val="000000"/>
              </a:solidFill>
              <a:uFill>
                <a:solidFill>
                  <a:srgbClr val="ffffff"/>
                </a:solidFill>
              </a:uFill>
              <a:latin typeface="Arial"/>
            </a:endParaRPr>
          </a:p>
        </p:txBody>
      </p:sp>
    </p:spTree>
  </p:cSld>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39"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Características de UDP (2/2)</a:t>
            </a:r>
            <a:endParaRPr lang="es-MX" sz="1800" spc="-1" strike="noStrike">
              <a:solidFill>
                <a:srgbClr val="000000"/>
              </a:solidFill>
              <a:uFill>
                <a:solidFill>
                  <a:srgbClr val="ffffff"/>
                </a:solidFill>
              </a:uFill>
              <a:latin typeface="Arial"/>
            </a:endParaRPr>
          </a:p>
        </p:txBody>
      </p:sp>
      <p:sp>
        <p:nvSpPr>
          <p:cNvPr id="340"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Proporciona identificación de los protocolos de nivel de aplicación</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UDP proporciona un mecanismo para enviar mensajes a un protocolo o proceso del nivel de aplicación en un host de una red.</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El encabezado UDP proporciona identificación tanto del proceso origen como del proceso destino (#puerto)</a:t>
            </a:r>
            <a:endParaRPr lang="es-MX" sz="1800" spc="-1" strike="noStrike">
              <a:solidFill>
                <a:srgbClr val="000000"/>
              </a:solidFill>
              <a:uFill>
                <a:solidFill>
                  <a:srgbClr val="ffffff"/>
                </a:solidFill>
              </a:uFill>
              <a:latin typeface="Arial"/>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7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90" name="CustomShape 1"/>
          <p:cNvSpPr/>
          <p:nvPr/>
        </p:nvSpPr>
        <p:spPr>
          <a:xfrm>
            <a:off x="838080" y="36504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Mensaje IGMP</a:t>
            </a:r>
            <a:endParaRPr lang="es-MX" sz="1800" spc="-1" strike="noStrike">
              <a:solidFill>
                <a:srgbClr val="000000"/>
              </a:solidFill>
              <a:uFill>
                <a:solidFill>
                  <a:srgbClr val="ffffff"/>
                </a:solidFill>
              </a:uFill>
              <a:latin typeface="Arial"/>
            </a:endParaRPr>
          </a:p>
        </p:txBody>
      </p:sp>
      <p:sp>
        <p:nvSpPr>
          <p:cNvPr id="491" name="CustomShape 2"/>
          <p:cNvSpPr/>
          <p:nvPr/>
        </p:nvSpPr>
        <p:spPr>
          <a:xfrm>
            <a:off x="292320" y="1937880"/>
            <a:ext cx="1849680" cy="47700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Tipo</a:t>
            </a:r>
            <a:endParaRPr lang="es-MX" sz="1800" spc="-1" strike="noStrike">
              <a:solidFill>
                <a:srgbClr val="000000"/>
              </a:solidFill>
              <a:uFill>
                <a:solidFill>
                  <a:srgbClr val="ffffff"/>
                </a:solidFill>
              </a:uFill>
              <a:latin typeface="Arial"/>
            </a:endParaRPr>
          </a:p>
        </p:txBody>
      </p:sp>
      <p:sp>
        <p:nvSpPr>
          <p:cNvPr id="492" name="CustomShape 3"/>
          <p:cNvSpPr/>
          <p:nvPr/>
        </p:nvSpPr>
        <p:spPr>
          <a:xfrm>
            <a:off x="2175120" y="1937880"/>
            <a:ext cx="1849680" cy="47700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Tiempo</a:t>
            </a:r>
            <a:endParaRPr lang="es-MX" sz="1800" spc="-1" strike="noStrike">
              <a:solidFill>
                <a:srgbClr val="000000"/>
              </a:solidFill>
              <a:uFill>
                <a:solidFill>
                  <a:srgbClr val="ffffff"/>
                </a:solidFill>
              </a:uFill>
              <a:latin typeface="Arial"/>
            </a:endParaRPr>
          </a:p>
        </p:txBody>
      </p:sp>
      <p:sp>
        <p:nvSpPr>
          <p:cNvPr id="493" name="CustomShape 4"/>
          <p:cNvSpPr/>
          <p:nvPr/>
        </p:nvSpPr>
        <p:spPr>
          <a:xfrm>
            <a:off x="4057920" y="1937880"/>
            <a:ext cx="1849680" cy="47700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Checksum</a:t>
            </a:r>
            <a:endParaRPr lang="es-MX" sz="1800" spc="-1" strike="noStrike">
              <a:solidFill>
                <a:srgbClr val="000000"/>
              </a:solidFill>
              <a:uFill>
                <a:solidFill>
                  <a:srgbClr val="ffffff"/>
                </a:solidFill>
              </a:uFill>
              <a:latin typeface="Arial"/>
            </a:endParaRPr>
          </a:p>
        </p:txBody>
      </p:sp>
      <p:sp>
        <p:nvSpPr>
          <p:cNvPr id="494" name="CustomShape 5"/>
          <p:cNvSpPr/>
          <p:nvPr/>
        </p:nvSpPr>
        <p:spPr>
          <a:xfrm>
            <a:off x="5940720" y="1937880"/>
            <a:ext cx="1849680" cy="47700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lang="es-MX" sz="1800" spc="-1" strike="noStrike">
                <a:solidFill>
                  <a:srgbClr val="ffffff"/>
                </a:solidFill>
                <a:uFill>
                  <a:solidFill>
                    <a:srgbClr val="ffffff"/>
                  </a:solidFill>
                </a:uFill>
                <a:latin typeface="Arial"/>
                <a:ea typeface="DejaVu Sans"/>
              </a:rPr>
              <a:t>Grupo</a:t>
            </a:r>
            <a:endParaRPr lang="es-MX" sz="1800" spc="-1" strike="noStrike">
              <a:solidFill>
                <a:srgbClr val="000000"/>
              </a:solidFill>
              <a:uFill>
                <a:solidFill>
                  <a:srgbClr val="ffffff"/>
                </a:solidFill>
              </a:uFill>
              <a:latin typeface="Arial"/>
            </a:endParaRPr>
          </a:p>
        </p:txBody>
      </p:sp>
      <p:sp>
        <p:nvSpPr>
          <p:cNvPr id="495" name="CustomShape 6"/>
          <p:cNvSpPr/>
          <p:nvPr/>
        </p:nvSpPr>
        <p:spPr>
          <a:xfrm>
            <a:off x="857160" y="2478600"/>
            <a:ext cx="6544800" cy="36432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Arial"/>
                <a:ea typeface="DejaVu Sans"/>
              </a:rPr>
              <a:t>1 byte                     1 byte                   2 bytes                 4 bytes</a:t>
            </a:r>
            <a:endParaRPr lang="es-MX" sz="1800" spc="-1" strike="noStrike">
              <a:solidFill>
                <a:srgbClr val="000000"/>
              </a:solidFill>
              <a:uFill>
                <a:solidFill>
                  <a:srgbClr val="ffffff"/>
                </a:solidFill>
              </a:uFill>
              <a:latin typeface="Arial"/>
            </a:endParaRPr>
          </a:p>
        </p:txBody>
      </p:sp>
      <p:sp>
        <p:nvSpPr>
          <p:cNvPr id="496" name="CustomShape 7"/>
          <p:cNvSpPr/>
          <p:nvPr/>
        </p:nvSpPr>
        <p:spPr>
          <a:xfrm>
            <a:off x="186480" y="4596480"/>
            <a:ext cx="775080" cy="36432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Tipo</a:t>
            </a:r>
            <a:endParaRPr lang="es-MX" sz="1800" spc="-1" strike="noStrike">
              <a:solidFill>
                <a:srgbClr val="000000"/>
              </a:solidFill>
              <a:uFill>
                <a:solidFill>
                  <a:srgbClr val="ffffff"/>
                </a:solidFill>
              </a:uFill>
              <a:latin typeface="Arial"/>
            </a:endParaRPr>
          </a:p>
        </p:txBody>
      </p:sp>
      <p:sp>
        <p:nvSpPr>
          <p:cNvPr id="497" name="CustomShape 8"/>
          <p:cNvSpPr/>
          <p:nvPr/>
        </p:nvSpPr>
        <p:spPr>
          <a:xfrm>
            <a:off x="962280" y="4023720"/>
            <a:ext cx="141840" cy="151416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498" name="CustomShape 9"/>
          <p:cNvSpPr/>
          <p:nvPr/>
        </p:nvSpPr>
        <p:spPr>
          <a:xfrm>
            <a:off x="1099080" y="4061160"/>
            <a:ext cx="4404600" cy="161064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(0x11)</a:t>
            </a:r>
            <a:r>
              <a:rPr lang="es-MX" sz="1800" spc="-1" strike="noStrike" baseline="-25000">
                <a:solidFill>
                  <a:srgbClr val="000000"/>
                </a:solidFill>
                <a:uFill>
                  <a:solidFill>
                    <a:srgbClr val="ffffff"/>
                  </a:solidFill>
                </a:uFill>
                <a:latin typeface="Arial"/>
                <a:ea typeface="DejaVu Sans"/>
              </a:rPr>
              <a:t>16</a:t>
            </a:r>
            <a:r>
              <a:rPr lang="es-MX" sz="1800" spc="-1" strike="noStrike">
                <a:solidFill>
                  <a:srgbClr val="000000"/>
                </a:solidFill>
                <a:uFill>
                  <a:solidFill>
                    <a:srgbClr val="ffffff"/>
                  </a:solidFill>
                </a:uFill>
                <a:latin typeface="Arial"/>
                <a:ea typeface="DejaVu Sans"/>
              </a:rPr>
              <a:t> = (17)</a:t>
            </a:r>
            <a:r>
              <a:rPr lang="es-MX" sz="1600" spc="-1" strike="noStrike" baseline="-25000">
                <a:solidFill>
                  <a:srgbClr val="000000"/>
                </a:solidFill>
                <a:uFill>
                  <a:solidFill>
                    <a:srgbClr val="ffffff"/>
                  </a:solidFill>
                </a:uFill>
                <a:latin typeface="Arial"/>
                <a:ea typeface="DejaVu Sans"/>
              </a:rPr>
              <a:t>10</a:t>
            </a:r>
            <a:r>
              <a:rPr lang="es-MX" sz="1800" spc="-1" strike="noStrike">
                <a:solidFill>
                  <a:srgbClr val="000000"/>
                </a:solidFill>
                <a:uFill>
                  <a:solidFill>
                    <a:srgbClr val="ffffff"/>
                  </a:solidFill>
                </a:uFill>
                <a:latin typeface="Arial"/>
                <a:ea typeface="DejaVu Sans"/>
              </a:rPr>
              <a:t> =&gt;Consulta</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(0x12)</a:t>
            </a:r>
            <a:r>
              <a:rPr lang="es-MX" sz="1800" spc="-1" strike="noStrike" baseline="-25000">
                <a:solidFill>
                  <a:srgbClr val="000000"/>
                </a:solidFill>
                <a:uFill>
                  <a:solidFill>
                    <a:srgbClr val="ffffff"/>
                  </a:solidFill>
                </a:uFill>
                <a:latin typeface="Arial"/>
                <a:ea typeface="DejaVu Sans"/>
              </a:rPr>
              <a:t>16</a:t>
            </a:r>
            <a:r>
              <a:rPr lang="es-MX" sz="1800" spc="-1" strike="noStrike">
                <a:solidFill>
                  <a:srgbClr val="000000"/>
                </a:solidFill>
                <a:uFill>
                  <a:solidFill>
                    <a:srgbClr val="ffffff"/>
                  </a:solidFill>
                </a:uFill>
                <a:latin typeface="Arial"/>
                <a:ea typeface="DejaVu Sans"/>
              </a:rPr>
              <a:t> = (18)</a:t>
            </a:r>
            <a:r>
              <a:rPr lang="es-MX" sz="1600" spc="-1" strike="noStrike" baseline="-25000">
                <a:solidFill>
                  <a:srgbClr val="000000"/>
                </a:solidFill>
                <a:uFill>
                  <a:solidFill>
                    <a:srgbClr val="ffffff"/>
                  </a:solidFill>
                </a:uFill>
                <a:latin typeface="Arial"/>
                <a:ea typeface="DejaVu Sans"/>
              </a:rPr>
              <a:t>10</a:t>
            </a:r>
            <a:r>
              <a:rPr lang="es-MX" sz="1800" spc="-1" strike="noStrike">
                <a:solidFill>
                  <a:srgbClr val="000000"/>
                </a:solidFill>
                <a:uFill>
                  <a:solidFill>
                    <a:srgbClr val="ffffff"/>
                  </a:solidFill>
                </a:uFill>
                <a:latin typeface="Arial"/>
                <a:ea typeface="DejaVu Sans"/>
              </a:rPr>
              <a:t> =&gt;Reporte (IGMPv1)</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(0x16)</a:t>
            </a:r>
            <a:r>
              <a:rPr lang="es-MX" sz="1800" spc="-1" strike="noStrike" baseline="-25000">
                <a:solidFill>
                  <a:srgbClr val="000000"/>
                </a:solidFill>
                <a:uFill>
                  <a:solidFill>
                    <a:srgbClr val="ffffff"/>
                  </a:solidFill>
                </a:uFill>
                <a:latin typeface="Arial"/>
                <a:ea typeface="DejaVu Sans"/>
              </a:rPr>
              <a:t>16</a:t>
            </a:r>
            <a:r>
              <a:rPr lang="es-MX" sz="1800" spc="-1" strike="noStrike">
                <a:solidFill>
                  <a:srgbClr val="000000"/>
                </a:solidFill>
                <a:uFill>
                  <a:solidFill>
                    <a:srgbClr val="ffffff"/>
                  </a:solidFill>
                </a:uFill>
                <a:latin typeface="Arial"/>
                <a:ea typeface="DejaVu Sans"/>
              </a:rPr>
              <a:t> = (22)</a:t>
            </a:r>
            <a:r>
              <a:rPr lang="es-MX" sz="1600" spc="-1" strike="noStrike" baseline="-25000">
                <a:solidFill>
                  <a:srgbClr val="000000"/>
                </a:solidFill>
                <a:uFill>
                  <a:solidFill>
                    <a:srgbClr val="ffffff"/>
                  </a:solidFill>
                </a:uFill>
                <a:latin typeface="Arial"/>
                <a:ea typeface="DejaVu Sans"/>
              </a:rPr>
              <a:t>10</a:t>
            </a:r>
            <a:r>
              <a:rPr lang="es-MX" sz="1800" spc="-1" strike="noStrike">
                <a:solidFill>
                  <a:srgbClr val="000000"/>
                </a:solidFill>
                <a:uFill>
                  <a:solidFill>
                    <a:srgbClr val="ffffff"/>
                  </a:solidFill>
                </a:uFill>
                <a:latin typeface="Arial"/>
                <a:ea typeface="DejaVu Sans"/>
              </a:rPr>
              <a:t> =&gt;Reporte (IGMPv2)</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a:ea typeface="DejaVu Sans"/>
              </a:rPr>
              <a:t>(0x22)</a:t>
            </a:r>
            <a:r>
              <a:rPr lang="es-MX" sz="1800" spc="-1" strike="noStrike" baseline="-25000">
                <a:solidFill>
                  <a:srgbClr val="000000"/>
                </a:solidFill>
                <a:uFill>
                  <a:solidFill>
                    <a:srgbClr val="ffffff"/>
                  </a:solidFill>
                </a:uFill>
                <a:latin typeface="Arial"/>
                <a:ea typeface="DejaVu Sans"/>
              </a:rPr>
              <a:t>16</a:t>
            </a:r>
            <a:r>
              <a:rPr lang="es-MX" sz="1800" spc="-1" strike="noStrike">
                <a:solidFill>
                  <a:srgbClr val="000000"/>
                </a:solidFill>
                <a:uFill>
                  <a:solidFill>
                    <a:srgbClr val="ffffff"/>
                  </a:solidFill>
                </a:uFill>
                <a:latin typeface="Arial"/>
                <a:ea typeface="DejaVu Sans"/>
              </a:rPr>
              <a:t> = (34)</a:t>
            </a:r>
            <a:r>
              <a:rPr lang="es-MX" sz="1600" spc="-1" strike="noStrike" baseline="-25000">
                <a:solidFill>
                  <a:srgbClr val="000000"/>
                </a:solidFill>
                <a:uFill>
                  <a:solidFill>
                    <a:srgbClr val="ffffff"/>
                  </a:solidFill>
                </a:uFill>
                <a:latin typeface="Arial"/>
                <a:ea typeface="DejaVu Sans"/>
              </a:rPr>
              <a:t>10</a:t>
            </a:r>
            <a:r>
              <a:rPr lang="es-MX" sz="1800" spc="-1" strike="noStrike">
                <a:solidFill>
                  <a:srgbClr val="000000"/>
                </a:solidFill>
                <a:uFill>
                  <a:solidFill>
                    <a:srgbClr val="ffffff"/>
                  </a:solidFill>
                </a:uFill>
                <a:latin typeface="Arial"/>
                <a:ea typeface="DejaVu Sans"/>
              </a:rPr>
              <a:t> =&gt;Reporte (IGMPv3)</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499" name="CustomShape 10"/>
          <p:cNvSpPr/>
          <p:nvPr/>
        </p:nvSpPr>
        <p:spPr>
          <a:xfrm>
            <a:off x="5504400" y="4596480"/>
            <a:ext cx="1029600" cy="36432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Tiempo</a:t>
            </a:r>
            <a:endParaRPr lang="es-MX" sz="1800" spc="-1" strike="noStrike">
              <a:solidFill>
                <a:srgbClr val="000000"/>
              </a:solidFill>
              <a:uFill>
                <a:solidFill>
                  <a:srgbClr val="ffffff"/>
                </a:solidFill>
              </a:uFill>
              <a:latin typeface="Arial"/>
            </a:endParaRPr>
          </a:p>
        </p:txBody>
      </p:sp>
      <p:sp>
        <p:nvSpPr>
          <p:cNvPr id="500" name="CustomShape 11"/>
          <p:cNvSpPr/>
          <p:nvPr/>
        </p:nvSpPr>
        <p:spPr>
          <a:xfrm>
            <a:off x="6565680" y="4456080"/>
            <a:ext cx="136080" cy="57204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01" name="CustomShape 12"/>
          <p:cNvSpPr/>
          <p:nvPr/>
        </p:nvSpPr>
        <p:spPr>
          <a:xfrm>
            <a:off x="6702480" y="4596480"/>
            <a:ext cx="4650120" cy="67536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Arial"/>
                <a:ea typeface="DejaVu Sans"/>
              </a:rPr>
              <a:t>Solo para el tipo (0x11)</a:t>
            </a:r>
            <a:r>
              <a:rPr lang="es-MX" sz="1800" spc="-1" strike="noStrike" baseline="-25000">
                <a:solidFill>
                  <a:srgbClr val="000000"/>
                </a:solidFill>
                <a:uFill>
                  <a:solidFill>
                    <a:srgbClr val="ffffff"/>
                  </a:solidFill>
                </a:uFill>
                <a:latin typeface="Arial"/>
                <a:ea typeface="DejaVu Sans"/>
              </a:rPr>
              <a:t>16</a:t>
            </a:r>
            <a:r>
              <a:rPr lang="es-MX" sz="1800" spc="-1" strike="noStrike">
                <a:solidFill>
                  <a:srgbClr val="000000"/>
                </a:solidFill>
                <a:uFill>
                  <a:solidFill>
                    <a:srgbClr val="ffffff"/>
                  </a:solidFill>
                </a:uFill>
                <a:latin typeface="Arial"/>
                <a:ea typeface="DejaVu Sans"/>
              </a:rPr>
              <a:t> en milisegundos</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sld>
</file>

<file path=ppt/slides/slide7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02"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Clase java.net.MulticastSocket</a:t>
            </a:r>
            <a:endParaRPr lang="es-MX" sz="1800" spc="-1" strike="noStrike">
              <a:solidFill>
                <a:srgbClr val="000000"/>
              </a:solidFill>
              <a:uFill>
                <a:solidFill>
                  <a:srgbClr val="ffffff"/>
                </a:solidFill>
              </a:uFill>
              <a:latin typeface="Arial"/>
            </a:endParaRPr>
          </a:p>
        </p:txBody>
      </p:sp>
      <p:sp>
        <p:nvSpPr>
          <p:cNvPr id="503" name="TextShape 2"/>
          <p:cNvSpPr txBox="1"/>
          <p:nvPr/>
        </p:nvSpPr>
        <p:spPr>
          <a:xfrm>
            <a:off x="865080" y="2183040"/>
            <a:ext cx="10972080" cy="3491280"/>
          </a:xfrm>
          <a:prstGeom prst="rect">
            <a:avLst/>
          </a:prstGeom>
          <a:noFill/>
          <a:ln>
            <a:noFill/>
          </a:ln>
        </p:spPr>
        <p:txBody>
          <a:bodyPr lIns="0" rIns="0" tIns="0" bIns="0" anchor="ctr"/>
          <a:p>
            <a:pPr>
              <a:lnSpc>
                <a:spcPct val="100000"/>
              </a:lnSpc>
            </a:pPr>
            <a:r>
              <a:rPr lang="es-MX" sz="2800" spc="-1" strike="noStrike">
                <a:solidFill>
                  <a:srgbClr val="000000"/>
                </a:solidFill>
                <a:uFill>
                  <a:solidFill>
                    <a:srgbClr val="ffffff"/>
                  </a:solidFill>
                </a:uFill>
                <a:latin typeface="Arial"/>
                <a:ea typeface="DejaVu Sans"/>
              </a:rPr>
              <a:t>Constructores:</a:t>
            </a:r>
            <a:endParaRPr lang="es-MX" sz="32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MulticastSocket()</a:t>
            </a:r>
            <a:endParaRPr lang="es-MX" sz="32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MulticastSocket(int port)</a:t>
            </a:r>
            <a:endParaRPr lang="es-MX" sz="3200" spc="-1" strike="noStrike">
              <a:solidFill>
                <a:srgbClr val="000000"/>
              </a:solidFill>
              <a:uFill>
                <a:solidFill>
                  <a:srgbClr val="ffffff"/>
                </a:solidFill>
              </a:uFill>
              <a:latin typeface="Arial"/>
            </a:endParaRPr>
          </a:p>
          <a:p>
            <a:pPr marL="228600" indent="-228240">
              <a:lnSpc>
                <a:spcPct val="90000"/>
              </a:lnSpc>
              <a:buClr>
                <a:srgbClr val="000000"/>
              </a:buClr>
              <a:buFont typeface="Arial"/>
              <a:buChar char="•"/>
            </a:pPr>
            <a:r>
              <a:rPr lang="es-MX" sz="2800" spc="-1" strike="noStrike">
                <a:solidFill>
                  <a:srgbClr val="000000"/>
                </a:solidFill>
                <a:uFill>
                  <a:solidFill>
                    <a:srgbClr val="ffffff"/>
                  </a:solidFill>
                </a:uFill>
                <a:latin typeface="Arial"/>
                <a:ea typeface="DejaVu Sans"/>
              </a:rPr>
              <a:t>MulticastSocket(SocketAddress bindaddr)</a:t>
            </a:r>
            <a:endParaRPr lang="es-MX" sz="3200" spc="-1" strike="noStrike">
              <a:solidFill>
                <a:srgbClr val="000000"/>
              </a:solidFill>
              <a:uFill>
                <a:solidFill>
                  <a:srgbClr val="ffffff"/>
                </a:solidFill>
              </a:uFill>
              <a:latin typeface="Arial"/>
            </a:endParaRPr>
          </a:p>
        </p:txBody>
      </p:sp>
    </p:spTree>
  </p:cSld>
</p:sld>
</file>

<file path=ppt/slides/slide7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04" name="TextShape 1"/>
          <p:cNvSpPr txBox="1"/>
          <p:nvPr/>
        </p:nvSpPr>
        <p:spPr>
          <a:xfrm>
            <a:off x="609480" y="273600"/>
            <a:ext cx="10972080" cy="1144800"/>
          </a:xfrm>
          <a:prstGeom prst="rect">
            <a:avLst/>
          </a:prstGeom>
          <a:noFill/>
          <a:ln>
            <a:noFill/>
          </a:ln>
        </p:spPr>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Clase java.net.MulticastSocket</a:t>
            </a:r>
            <a:endParaRPr lang="es-MX" sz="1800" spc="-1" strike="noStrike">
              <a:solidFill>
                <a:srgbClr val="000000"/>
              </a:solidFill>
              <a:uFill>
                <a:solidFill>
                  <a:srgbClr val="ffffff"/>
                </a:solidFill>
              </a:uFill>
              <a:latin typeface="Arial"/>
            </a:endParaRPr>
          </a:p>
        </p:txBody>
      </p:sp>
      <p:sp>
        <p:nvSpPr>
          <p:cNvPr id="505" name="TextShape 2"/>
          <p:cNvSpPr txBox="1"/>
          <p:nvPr/>
        </p:nvSpPr>
        <p:spPr>
          <a:xfrm>
            <a:off x="852480" y="1418760"/>
            <a:ext cx="10972080" cy="5124600"/>
          </a:xfrm>
          <a:prstGeom prst="rect">
            <a:avLst/>
          </a:prstGeom>
          <a:noFill/>
          <a:ln>
            <a:noFill/>
          </a:ln>
        </p:spPr>
        <p:txBody>
          <a:bodyPr lIns="0" rIns="0" tIns="0" bIns="0" anchor="ctr"/>
          <a:p>
            <a:pPr>
              <a:lnSpc>
                <a:spcPct val="100000"/>
              </a:lnSpc>
            </a:pPr>
            <a:r>
              <a:rPr lang="es-MX" sz="2400" spc="-1" strike="noStrike">
                <a:solidFill>
                  <a:srgbClr val="000000"/>
                </a:solidFill>
                <a:uFill>
                  <a:solidFill>
                    <a:srgbClr val="ffffff"/>
                  </a:solidFill>
                </a:uFill>
                <a:latin typeface="Arial"/>
                <a:ea typeface="DejaVu Sans"/>
              </a:rPr>
              <a:t>Métodos:</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InetAddress</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getInterface()</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boolean</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getLoopbackMode()</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NetworkInterface</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getNetworkInterface()</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int</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getTimeToLive()</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joinGroup(InetAddress mcastaddr)</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leaveGroup(InetAddress mcastaddr)</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setInterface(InetAddress inf)</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setLoopbackMode(boolean disable)</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setNetworkInterface(NetworkInterface netIf)</a:t>
            </a:r>
            <a:endParaRPr lang="es-MX" sz="3200" spc="-1" strike="noStrike">
              <a:solidFill>
                <a:srgbClr val="000000"/>
              </a:solidFill>
              <a:uFill>
                <a:solidFill>
                  <a:srgbClr val="ffffff"/>
                </a:solidFill>
              </a:uFill>
              <a:latin typeface="Arial"/>
            </a:endParaRPr>
          </a:p>
          <a:p>
            <a:pPr marL="343080" indent="-342720">
              <a:lnSpc>
                <a:spcPct val="100000"/>
              </a:lnSpc>
              <a:buClr>
                <a:srgbClr val="000000"/>
              </a:buClr>
              <a:buFont typeface="Arial"/>
              <a:buChar char="•"/>
            </a:pPr>
            <a:r>
              <a:rPr lang="es-MX" sz="2400" spc="-1" strike="noStrike">
                <a:solidFill>
                  <a:srgbClr val="000000"/>
                </a:solidFill>
                <a:uFill>
                  <a:solidFill>
                    <a:srgbClr val="ffffff"/>
                  </a:solidFill>
                </a:uFill>
                <a:latin typeface="Arial"/>
                <a:ea typeface="DejaVu Sans"/>
              </a:rPr>
              <a:t>void</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	</a:t>
            </a:r>
            <a:r>
              <a:rPr lang="es-MX" sz="2400" spc="-1" strike="noStrike">
                <a:solidFill>
                  <a:srgbClr val="000000"/>
                </a:solidFill>
                <a:uFill>
                  <a:solidFill>
                    <a:srgbClr val="ffffff"/>
                  </a:solidFill>
                </a:uFill>
                <a:latin typeface="Arial"/>
                <a:ea typeface="DejaVu Sans"/>
              </a:rPr>
              <a:t>setTimeToLive(int ttl)</a:t>
            </a:r>
            <a:endParaRPr lang="es-MX" sz="3200" spc="-1" strike="noStrike">
              <a:solidFill>
                <a:srgbClr val="000000"/>
              </a:solidFill>
              <a:uFill>
                <a:solidFill>
                  <a:srgbClr val="ffffff"/>
                </a:solidFill>
              </a:uFill>
              <a:latin typeface="Arial"/>
            </a:endParaRPr>
          </a:p>
          <a:p>
            <a:pPr>
              <a:lnSpc>
                <a:spcPct val="90000"/>
              </a:lnSpc>
            </a:pPr>
            <a:endParaRPr lang="es-MX" sz="3200" spc="-1" strike="noStrike">
              <a:solidFill>
                <a:srgbClr val="000000"/>
              </a:solidFill>
              <a:uFill>
                <a:solidFill>
                  <a:srgbClr val="ffffff"/>
                </a:solidFill>
              </a:uFill>
              <a:latin typeface="Arial"/>
            </a:endParaRPr>
          </a:p>
        </p:txBody>
      </p:sp>
    </p:spTree>
  </p:cSld>
</p:sld>
</file>

<file path=ppt/slides/slide7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06" name="CustomShape 1"/>
          <p:cNvSpPr/>
          <p:nvPr/>
        </p:nvSpPr>
        <p:spPr>
          <a:xfrm>
            <a:off x="1523880" y="1122480"/>
            <a:ext cx="9142920" cy="2386440"/>
          </a:xfrm>
          <a:prstGeom prst="rect">
            <a:avLst/>
          </a:prstGeom>
          <a:noFill/>
          <a:ln>
            <a:noFill/>
          </a:ln>
        </p:spPr>
        <p:style>
          <a:lnRef idx="0"/>
          <a:fillRef idx="0"/>
          <a:effectRef idx="0"/>
          <a:fontRef idx="minor"/>
        </p:style>
        <p:txBody>
          <a:bodyPr lIns="90000" rIns="90000" tIns="45000" bIns="45000" anchor="b"/>
          <a:p>
            <a:pPr algn="ctr">
              <a:lnSpc>
                <a:spcPct val="100000"/>
              </a:lnSpc>
            </a:pPr>
            <a:r>
              <a:rPr lang="es-MX" sz="6000" spc="-1" strike="noStrike">
                <a:solidFill>
                  <a:srgbClr val="000000"/>
                </a:solidFill>
                <a:uFill>
                  <a:solidFill>
                    <a:srgbClr val="ffffff"/>
                  </a:solidFill>
                </a:uFill>
                <a:latin typeface="Calibri Light"/>
                <a:ea typeface="DejaVu Sans"/>
              </a:rPr>
              <a:t>Sockets en C</a:t>
            </a:r>
            <a:endParaRPr lang="es-MX" sz="1800" spc="-1" strike="noStrike">
              <a:solidFill>
                <a:srgbClr val="000000"/>
              </a:solidFill>
              <a:uFill>
                <a:solidFill>
                  <a:srgbClr val="ffffff"/>
                </a:solidFill>
              </a:uFill>
              <a:latin typeface="Arial"/>
            </a:endParaRPr>
          </a:p>
        </p:txBody>
      </p:sp>
      <p:sp>
        <p:nvSpPr>
          <p:cNvPr id="507" name="CustomShape 2"/>
          <p:cNvSpPr/>
          <p:nvPr/>
        </p:nvSpPr>
        <p:spPr>
          <a:xfrm>
            <a:off x="1523880" y="3602160"/>
            <a:ext cx="9142920" cy="1654560"/>
          </a:xfrm>
          <a:prstGeom prst="rect">
            <a:avLst/>
          </a:prstGeom>
          <a:noFill/>
          <a:ln>
            <a:noFill/>
          </a:ln>
        </p:spPr>
        <p:style>
          <a:lnRef idx="0"/>
          <a:fillRef idx="0"/>
          <a:effectRef idx="0"/>
          <a:fontRef idx="minor"/>
        </p:style>
        <p:txBody>
          <a:bodyPr lIns="90000" rIns="90000" tIns="45000" bIns="45000"/>
          <a:p>
            <a:pPr algn="ctr">
              <a:lnSpc>
                <a:spcPct val="100000"/>
              </a:lnSpc>
            </a:pPr>
            <a:r>
              <a:rPr lang="es-MX" sz="2400" spc="-1" strike="noStrike">
                <a:solidFill>
                  <a:srgbClr val="000000"/>
                </a:solidFill>
                <a:uFill>
                  <a:solidFill>
                    <a:srgbClr val="ffffff"/>
                  </a:solidFill>
                </a:uFill>
                <a:latin typeface="Calibri"/>
                <a:ea typeface="DejaVu Sans"/>
              </a:rPr>
              <a:t>Sockets bloqueantes</a:t>
            </a:r>
            <a:endParaRPr lang="es-MX" sz="1800" spc="-1" strike="noStrike">
              <a:solidFill>
                <a:srgbClr val="000000"/>
              </a:solidFill>
              <a:uFill>
                <a:solidFill>
                  <a:srgbClr val="ffffff"/>
                </a:solidFill>
              </a:uFill>
              <a:latin typeface="Arial"/>
            </a:endParaRPr>
          </a:p>
        </p:txBody>
      </p:sp>
    </p:spTree>
  </p:cSld>
  <p:timing>
    <p:tnLst>
      <p:par>
        <p:cTn id="133" dur="indefinite" restart="never" nodeType="tmRoot">
          <p:childTnLst>
            <p:seq>
              <p:cTn id="134" nodeType="mainSeq"/>
              <p:prevCondLst>
                <p:cond delay="0" evt="onPrev">
                  <p:tgtEl>
                    <p:sldTgt/>
                  </p:tgtEl>
                </p:cond>
              </p:prevCondLst>
              <p:nextCondLst>
                <p:cond delay="0" evt="onNext">
                  <p:tgtEl>
                    <p:sldTgt/>
                  </p:tgtEl>
                </p:cond>
              </p:nextCondLst>
            </p:seq>
          </p:childTnLst>
        </p:cTn>
      </p:par>
    </p:tnLst>
  </p:timing>
</p:sld>
</file>

<file path=ppt/slides/slide7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08"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Bibliotecas más utilizadas</a:t>
            </a:r>
            <a:endParaRPr lang="es-MX" sz="1800" spc="-1" strike="noStrike">
              <a:solidFill>
                <a:srgbClr val="000000"/>
              </a:solidFill>
              <a:uFill>
                <a:solidFill>
                  <a:srgbClr val="ffffff"/>
                </a:solidFill>
              </a:uFill>
              <a:latin typeface="Arial"/>
            </a:endParaRPr>
          </a:p>
        </p:txBody>
      </p:sp>
      <p:sp>
        <p:nvSpPr>
          <p:cNvPr id="509"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&lt;sys/types.h&gt;: </a:t>
            </a:r>
            <a:r>
              <a:rPr lang="es-MX" sz="1600" spc="-1" strike="noStrike">
                <a:solidFill>
                  <a:srgbClr val="000000"/>
                </a:solidFill>
                <a:uFill>
                  <a:solidFill>
                    <a:srgbClr val="ffffff"/>
                  </a:solidFill>
                </a:uFill>
                <a:latin typeface="Calibri"/>
                <a:ea typeface="DejaVu Sans"/>
              </a:rPr>
              <a:t>tipos de datos utilizados(pthread_attr_t, size_t, socklen_t, etc.)</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&lt;sys/socket.h&gt;</a:t>
            </a:r>
            <a:r>
              <a:rPr lang="es-MX" sz="1600" spc="-1" strike="noStrike">
                <a:solidFill>
                  <a:srgbClr val="000000"/>
                </a:solidFill>
                <a:uFill>
                  <a:solidFill>
                    <a:srgbClr val="ffffff"/>
                  </a:solidFill>
                </a:uFill>
                <a:latin typeface="Calibri"/>
                <a:ea typeface="DejaVu Sans"/>
              </a:rPr>
              <a:t>: macros: SOCK_STREAM, SOCK_DGRAM,SOL_SOCKET,etc. Prototipos: socket(), bind(), send(), recv, accept, etc.</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&lt;stdlib.h&gt;</a:t>
            </a:r>
            <a:r>
              <a:rPr lang="es-MX" sz="1600" spc="-1" strike="noStrike">
                <a:solidFill>
                  <a:srgbClr val="000000"/>
                </a:solidFill>
                <a:uFill>
                  <a:solidFill>
                    <a:srgbClr val="ffffff"/>
                  </a:solidFill>
                </a:uFill>
                <a:latin typeface="Calibri"/>
                <a:ea typeface="DejaVu Sans"/>
              </a:rPr>
              <a:t>: prototipos: atoi(), malloc(), exit()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&lt;stdio.h&gt;</a:t>
            </a:r>
            <a:r>
              <a:rPr lang="es-MX" sz="1600" spc="-1" strike="noStrike">
                <a:solidFill>
                  <a:srgbClr val="000000"/>
                </a:solidFill>
                <a:uFill>
                  <a:solidFill>
                    <a:srgbClr val="ffffff"/>
                  </a:solidFill>
                </a:uFill>
                <a:latin typeface="Calibri"/>
                <a:ea typeface="DejaVu Sans"/>
              </a:rPr>
              <a:t>: prototipos: fopen(), fdopen(), fflush(),scanf(),printf(),etc.</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&lt;netdb.h&gt;</a:t>
            </a:r>
            <a:r>
              <a:rPr lang="es-MX" sz="1600" spc="-1" strike="noStrike">
                <a:solidFill>
                  <a:srgbClr val="000000"/>
                </a:solidFill>
                <a:uFill>
                  <a:solidFill>
                    <a:srgbClr val="ffffff"/>
                  </a:solidFill>
                </a:uFill>
                <a:latin typeface="Calibri"/>
                <a:ea typeface="DejaVu Sans"/>
              </a:rPr>
              <a:t>: prototipos: freeaddrinfo(), getaddrinfo(), getnameinfo(), etc.</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135" dur="indefinite" restart="never" nodeType="tmRoot">
          <p:childTnLst>
            <p:seq>
              <p:cTn id="136" nodeType="mainSeq"/>
              <p:prevCondLst>
                <p:cond delay="0" evt="onPrev">
                  <p:tgtEl>
                    <p:sldTgt/>
                  </p:tgtEl>
                </p:cond>
              </p:prevCondLst>
              <p:nextCondLst>
                <p:cond delay="0" evt="onNext">
                  <p:tgtEl>
                    <p:sldTgt/>
                  </p:tgtEl>
                </p:cond>
              </p:nextCondLst>
            </p:seq>
          </p:childTnLst>
        </p:cTn>
      </p:par>
    </p:tnLst>
  </p:timing>
</p:sld>
</file>

<file path=ppt/slides/slide7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10"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3600" spc="-1" strike="noStrike">
                <a:solidFill>
                  <a:srgbClr val="000000"/>
                </a:solidFill>
                <a:uFill>
                  <a:solidFill>
                    <a:srgbClr val="ffffff"/>
                  </a:solidFill>
                </a:uFill>
                <a:latin typeface="Calibri Light"/>
                <a:ea typeface="DejaVu Sans"/>
              </a:rPr>
              <a:t>Estructura sockaddr_in  //&lt;netinet/in.h&gt;</a:t>
            </a:r>
            <a:endParaRPr lang="es-MX" sz="1800" spc="-1" strike="noStrike">
              <a:solidFill>
                <a:srgbClr val="000000"/>
              </a:solidFill>
              <a:uFill>
                <a:solidFill>
                  <a:srgbClr val="ffffff"/>
                </a:solidFill>
              </a:uFill>
              <a:latin typeface="Arial"/>
            </a:endParaRPr>
          </a:p>
        </p:txBody>
      </p:sp>
      <p:sp>
        <p:nvSpPr>
          <p:cNvPr id="511" name="CustomShape 2"/>
          <p:cNvSpPr/>
          <p:nvPr/>
        </p:nvSpPr>
        <p:spPr>
          <a:xfrm>
            <a:off x="1981080" y="1344240"/>
            <a:ext cx="7210080" cy="3978000"/>
          </a:xfrm>
          <a:prstGeom prst="rect">
            <a:avLst/>
          </a:prstGeom>
          <a:noFill/>
          <a:ln>
            <a:noFill/>
          </a:ln>
        </p:spPr>
        <p:style>
          <a:lnRef idx="0"/>
          <a:fillRef idx="0"/>
          <a:effectRef idx="0"/>
          <a:fontRef idx="minor"/>
        </p:style>
        <p:txBody>
          <a:bodyPr lIns="90000" rIns="90000" tIns="45000" bIns="45000" anchor="ctr"/>
          <a:p>
            <a:pPr>
              <a:lnSpc>
                <a:spcPct val="100000"/>
              </a:lnSpc>
            </a:pPr>
            <a:r>
              <a:rPr lang="es-MX" sz="1800" spc="-1" strike="noStrike">
                <a:solidFill>
                  <a:srgbClr val="000000"/>
                </a:solidFill>
                <a:uFill>
                  <a:solidFill>
                    <a:srgbClr val="ffffff"/>
                  </a:solidFill>
                </a:uFill>
                <a:latin typeface="Arial Unicode MS"/>
                <a:ea typeface="DejaVu Sans"/>
              </a:rPr>
              <a:t>struct sockaddr_in {</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Unicode MS"/>
                <a:ea typeface="DejaVu Sans"/>
              </a:rPr>
              <a:t> </a:t>
            </a:r>
            <a:r>
              <a:rPr lang="es-MX" sz="1800" spc="-1" strike="noStrike">
                <a:solidFill>
                  <a:srgbClr val="000000"/>
                </a:solidFill>
                <a:uFill>
                  <a:solidFill>
                    <a:srgbClr val="ffffff"/>
                  </a:solidFill>
                </a:uFill>
                <a:latin typeface="Arial Unicode MS"/>
                <a:ea typeface="DejaVu Sans"/>
              </a:rPr>
              <a:t>short sin_family; //  AF_INET (IPv4), AF_UNIX, AF_LOCAL, etc.</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Unicode MS"/>
                <a:ea typeface="DejaVu Sans"/>
              </a:rPr>
              <a:t> </a:t>
            </a:r>
            <a:r>
              <a:rPr lang="es-MX" sz="1800" spc="-1" strike="noStrike">
                <a:solidFill>
                  <a:srgbClr val="000000"/>
                </a:solidFill>
                <a:uFill>
                  <a:solidFill>
                    <a:srgbClr val="ffffff"/>
                  </a:solidFill>
                </a:uFill>
                <a:latin typeface="Arial Unicode MS"/>
                <a:ea typeface="DejaVu Sans"/>
              </a:rPr>
              <a:t>unsigned short sin_port; // ej. htons(2000)</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Unicode MS"/>
                <a:ea typeface="DejaVu Sans"/>
              </a:rPr>
              <a:t> </a:t>
            </a:r>
            <a:r>
              <a:rPr lang="es-MX" sz="1800" spc="-1" strike="noStrike">
                <a:solidFill>
                  <a:srgbClr val="000000"/>
                </a:solidFill>
                <a:uFill>
                  <a:solidFill>
                    <a:srgbClr val="ffffff"/>
                  </a:solidFill>
                </a:uFill>
                <a:latin typeface="Arial Unicode MS"/>
                <a:ea typeface="DejaVu Sans"/>
              </a:rPr>
              <a:t>struct in_addr sin_addr; // ver estructura in_addr</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Unicode MS"/>
                <a:ea typeface="DejaVu Sans"/>
              </a:rPr>
              <a:t> </a:t>
            </a:r>
            <a:r>
              <a:rPr lang="es-MX" sz="1800" spc="-1" strike="noStrike">
                <a:solidFill>
                  <a:srgbClr val="000000"/>
                </a:solidFill>
                <a:uFill>
                  <a:solidFill>
                    <a:srgbClr val="ffffff"/>
                  </a:solidFill>
                </a:uFill>
                <a:latin typeface="Arial Unicode MS"/>
                <a:ea typeface="DejaVu Sans"/>
              </a:rPr>
              <a:t>char sin_zero[8]; // poner en cero’s</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Unicode MS"/>
                <a:ea typeface="DejaVu Sans"/>
              </a:rPr>
              <a:t> </a:t>
            </a:r>
            <a:r>
              <a:rPr lang="es-MX" sz="1800" spc="-1" strike="noStrike">
                <a:solidFill>
                  <a:srgbClr val="000000"/>
                </a:solidFill>
                <a:uFill>
                  <a:solidFill>
                    <a:srgbClr val="ffffff"/>
                  </a:solidFill>
                </a:uFill>
                <a:latin typeface="Arial Unicode MS"/>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Unicode MS"/>
                <a:ea typeface="DejaVu Sans"/>
              </a:rPr>
              <a:t> </a:t>
            </a:r>
            <a:r>
              <a:rPr lang="es-MX" sz="1800" spc="-1" strike="noStrike">
                <a:solidFill>
                  <a:srgbClr val="000000"/>
                </a:solidFill>
                <a:uFill>
                  <a:solidFill>
                    <a:srgbClr val="ffffff"/>
                  </a:solidFill>
                </a:uFill>
                <a:latin typeface="Arial Unicode MS"/>
                <a:ea typeface="DejaVu Sans"/>
              </a:rPr>
              <a:t>struct in_addr {</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Unicode MS"/>
                <a:ea typeface="DejaVu Sans"/>
              </a:rPr>
              <a:t> </a:t>
            </a:r>
            <a:r>
              <a:rPr lang="es-MX" sz="1800" spc="-1" strike="noStrike">
                <a:solidFill>
                  <a:srgbClr val="000000"/>
                </a:solidFill>
                <a:uFill>
                  <a:solidFill>
                    <a:srgbClr val="ffffff"/>
                  </a:solidFill>
                </a:uFill>
                <a:latin typeface="Arial Unicode MS"/>
                <a:ea typeface="DejaVu Sans"/>
              </a:rPr>
              <a:t>unsigned long s_addr; // load with inet_aton()</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Arial Unicode MS"/>
                <a:ea typeface="DejaVu Sans"/>
              </a:rPr>
              <a:t> </a:t>
            </a:r>
            <a:r>
              <a:rPr lang="es-MX" sz="1800" spc="-1" strike="noStrike">
                <a:solidFill>
                  <a:srgbClr val="000000"/>
                </a:solidFill>
                <a:uFill>
                  <a:solidFill>
                    <a:srgbClr val="ffffff"/>
                  </a:solidFill>
                </a:uFill>
                <a:latin typeface="Arial Unicode MS"/>
                <a:ea typeface="DejaVu Sans"/>
              </a:rPr>
              <a:t>};</a:t>
            </a:r>
            <a:r>
              <a:rPr lang="es-MX" sz="1800" spc="-1" strike="noStrike">
                <a:solidFill>
                  <a:srgbClr val="000000"/>
                </a:solidFill>
                <a:uFill>
                  <a:solidFill>
                    <a:srgbClr val="ffffff"/>
                  </a:solidFill>
                </a:uFill>
                <a:latin typeface="Calibri"/>
                <a:ea typeface="DejaVu Sans"/>
              </a:rPr>
              <a:t> </a:t>
            </a:r>
            <a:endParaRPr lang="es-MX" sz="1800" spc="-1" strike="noStrike">
              <a:solidFill>
                <a:srgbClr val="000000"/>
              </a:solidFill>
              <a:uFill>
                <a:solidFill>
                  <a:srgbClr val="ffffff"/>
                </a:solidFill>
              </a:uFill>
              <a:latin typeface="Arial"/>
            </a:endParaRPr>
          </a:p>
        </p:txBody>
      </p:sp>
    </p:spTree>
  </p:cSld>
  <p:timing>
    <p:tnLst>
      <p:par>
        <p:cTn id="137" dur="indefinite" restart="never" nodeType="tmRoot">
          <p:childTnLst>
            <p:seq>
              <p:cTn id="138" nodeType="mainSeq"/>
              <p:prevCondLst>
                <p:cond delay="0" evt="onPrev">
                  <p:tgtEl>
                    <p:sldTgt/>
                  </p:tgtEl>
                </p:cond>
              </p:prevCondLst>
              <p:nextCondLst>
                <p:cond delay="0" evt="onNext">
                  <p:tgtEl>
                    <p:sldTgt/>
                  </p:tgtEl>
                </p:cond>
              </p:nextCondLst>
            </p:seq>
          </p:childTnLst>
        </p:cTn>
      </p:par>
    </p:tnLst>
  </p:timing>
</p:sld>
</file>

<file path=ppt/slides/slide7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1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Estructura addrinfo //&lt;netdb.h&gt;</a:t>
            </a:r>
            <a:endParaRPr lang="es-MX" sz="1800" spc="-1" strike="noStrike">
              <a:solidFill>
                <a:srgbClr val="000000"/>
              </a:solidFill>
              <a:uFill>
                <a:solidFill>
                  <a:srgbClr val="ffffff"/>
                </a:solidFill>
              </a:uFill>
              <a:latin typeface="Arial"/>
            </a:endParaRPr>
          </a:p>
        </p:txBody>
      </p:sp>
      <p:sp>
        <p:nvSpPr>
          <p:cNvPr id="513" name="CustomShape 2"/>
          <p:cNvSpPr/>
          <p:nvPr/>
        </p:nvSpPr>
        <p:spPr>
          <a:xfrm>
            <a:off x="1442520" y="1812600"/>
            <a:ext cx="8901000" cy="4137480"/>
          </a:xfrm>
          <a:prstGeom prst="rect">
            <a:avLst/>
          </a:prstGeom>
          <a:noFill/>
          <a:ln>
            <a:noFill/>
          </a:ln>
        </p:spPr>
        <p:style>
          <a:lnRef idx="0"/>
          <a:fillRef idx="0"/>
          <a:effectRef idx="0"/>
          <a:fontRef idx="minor"/>
        </p:style>
        <p:txBody>
          <a:bodyPr lIns="90000" rIns="90000" tIns="45000" bIns="45000" anchor="ctr"/>
          <a:p>
            <a:pPr>
              <a:lnSpc>
                <a:spcPct val="100000"/>
              </a:lnSpc>
            </a:pPr>
            <a:r>
              <a:rPr b="1" lang="es-MX" sz="1600" spc="-1" strike="noStrike">
                <a:solidFill>
                  <a:srgbClr val="444444"/>
                </a:solidFill>
                <a:uFill>
                  <a:solidFill>
                    <a:srgbClr val="ffffff"/>
                  </a:solidFill>
                </a:uFill>
                <a:latin typeface="Courier New"/>
                <a:ea typeface="DejaVu Sans"/>
              </a:rPr>
              <a:t>struct addrinfo {</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int ai_flags;      // AI_PASSIVE, AI_CANONNNAME, AI_NUMERIC_HOST,etc.</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int ai_family;     // AF_INET,AF_INET6,AF_UNSPEC,AF_BTH, AF_IRDA,etc.</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int ai_socktype;   // SOCK_STREAM, SOCK_DGRAM, SOCK_RAW, SOCK_RDM</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int ai_protocol;   // 0, IPPROTO_TCP,IPPROTO_UDP</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socklen_t ai_addrlen;  // sizeof(ai_addr)</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struct sockaddr *ai_addr;  //struct sockaddr_in/sockarrd_in6</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char *ai_canonname;    // nombre canónico</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struct addrinfo *ai_next;  // sig. Nodo de lista ligada</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a:t>
            </a:r>
            <a:r>
              <a:rPr b="1" lang="es-MX" sz="1600" spc="-1" strike="noStrike">
                <a:solidFill>
                  <a:srgbClr val="000000"/>
                </a:solidFill>
                <a:uFill>
                  <a:solidFill>
                    <a:srgbClr val="ffffff"/>
                  </a:solidFill>
                </a:uFill>
                <a:latin typeface="Calibri"/>
                <a:ea typeface="DejaVu Sans"/>
              </a:rPr>
              <a:t>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000000"/>
                </a:solidFill>
                <a:uFill>
                  <a:solidFill>
                    <a:srgbClr val="ffffff"/>
                  </a:solidFill>
                </a:uFill>
                <a:latin typeface="Calibri"/>
                <a:ea typeface="DejaVu Sans"/>
              </a:rPr>
              <a:t>Nota: ai_flags=PASSIVE &amp;&amp; nodo=NULL (en func. getaddrinfo( ) ) para hacer bind(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139" dur="indefinite" restart="never" nodeType="tmRoot">
          <p:childTnLst>
            <p:seq>
              <p:cTn id="140" nodeType="mainSeq"/>
              <p:prevCondLst>
                <p:cond delay="0" evt="onPrev">
                  <p:tgtEl>
                    <p:sldTgt/>
                  </p:tgtEl>
                </p:cond>
              </p:prevCondLst>
              <p:nextCondLst>
                <p:cond delay="0" evt="onNext">
                  <p:tgtEl>
                    <p:sldTgt/>
                  </p:tgtEl>
                </p:cond>
              </p:nextCondLst>
            </p:seq>
          </p:childTnLst>
        </p:cTn>
      </p:par>
    </p:tnLst>
  </p:timing>
</p:sld>
</file>

<file path=ppt/slides/slide7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14" name="CustomShape 1"/>
          <p:cNvSpPr/>
          <p:nvPr/>
        </p:nvSpPr>
        <p:spPr>
          <a:xfrm>
            <a:off x="1523880" y="260640"/>
            <a:ext cx="5265720" cy="114192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getaddrinfo()</a:t>
            </a:r>
            <a:endParaRPr lang="es-MX" sz="1800" spc="-1" strike="noStrike">
              <a:solidFill>
                <a:srgbClr val="000000"/>
              </a:solidFill>
              <a:uFill>
                <a:solidFill>
                  <a:srgbClr val="ffffff"/>
                </a:solidFill>
              </a:uFill>
              <a:latin typeface="Arial"/>
            </a:endParaRPr>
          </a:p>
        </p:txBody>
      </p:sp>
      <p:sp>
        <p:nvSpPr>
          <p:cNvPr id="515" name="CustomShape 2"/>
          <p:cNvSpPr/>
          <p:nvPr/>
        </p:nvSpPr>
        <p:spPr>
          <a:xfrm>
            <a:off x="1551240" y="1628640"/>
            <a:ext cx="8228520" cy="4524840"/>
          </a:xfrm>
          <a:prstGeom prst="rect">
            <a:avLst/>
          </a:prstGeom>
          <a:noFill/>
          <a:ln>
            <a:noFill/>
          </a:ln>
        </p:spPr>
        <p:style>
          <a:lnRef idx="0"/>
          <a:fillRef idx="0"/>
          <a:effectRef idx="0"/>
          <a:fontRef idx="minor"/>
        </p:style>
        <p:txBody>
          <a:bodyPr lIns="90000" rIns="90000" tIns="45000" bIns="45000"/>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200" spc="-1" strike="noStrike">
                <a:solidFill>
                  <a:srgbClr val="000000"/>
                </a:solidFill>
                <a:uFill>
                  <a:solidFill>
                    <a:srgbClr val="ffffff"/>
                  </a:solidFill>
                </a:uFill>
                <a:latin typeface="Calibri"/>
                <a:ea typeface="DejaVu Sans"/>
              </a:rPr>
              <a:t> </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2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
        <p:nvSpPr>
          <p:cNvPr id="516" name="CustomShape 3"/>
          <p:cNvSpPr/>
          <p:nvPr/>
        </p:nvSpPr>
        <p:spPr>
          <a:xfrm>
            <a:off x="6960240" y="540000"/>
            <a:ext cx="3249720" cy="9118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//&lt;sys/types.h&gt;, &lt;sys/socket.h&gt;,</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//&lt;netdb.h&gt;</a:t>
            </a:r>
            <a:endParaRPr lang="es-MX" sz="1800" spc="-1" strike="noStrike">
              <a:solidFill>
                <a:srgbClr val="000000"/>
              </a:solidFill>
              <a:uFill>
                <a:solidFill>
                  <a:srgbClr val="ffffff"/>
                </a:solidFill>
              </a:uFill>
              <a:latin typeface="Arial"/>
            </a:endParaRPr>
          </a:p>
        </p:txBody>
      </p:sp>
      <p:sp>
        <p:nvSpPr>
          <p:cNvPr id="517" name="CustomShape 4"/>
          <p:cNvSpPr/>
          <p:nvPr/>
        </p:nvSpPr>
        <p:spPr>
          <a:xfrm>
            <a:off x="1785960" y="2377800"/>
            <a:ext cx="8531280" cy="1306800"/>
          </a:xfrm>
          <a:prstGeom prst="rect">
            <a:avLst/>
          </a:prstGeom>
          <a:noFill/>
          <a:ln>
            <a:noFill/>
          </a:ln>
        </p:spPr>
        <p:style>
          <a:lnRef idx="0"/>
          <a:fillRef idx="0"/>
          <a:effectRef idx="0"/>
          <a:fontRef idx="minor"/>
        </p:style>
        <p:txBody>
          <a:bodyPr lIns="90000" rIns="90000" tIns="45000" bIns="45000" anchor="ctr"/>
          <a:p>
            <a:pPr>
              <a:lnSpc>
                <a:spcPct val="100000"/>
              </a:lnSpc>
            </a:pPr>
            <a:r>
              <a:rPr b="1" lang="es-MX" sz="1600" spc="-1" strike="noStrike">
                <a:solidFill>
                  <a:srgbClr val="444444"/>
                </a:solidFill>
                <a:uFill>
                  <a:solidFill>
                    <a:srgbClr val="ffffff"/>
                  </a:solidFill>
                </a:uFill>
                <a:latin typeface="Courier New"/>
                <a:ea typeface="DejaVu Sans"/>
              </a:rPr>
              <a:t>int getaddrinfo(const char *</a:t>
            </a:r>
            <a:r>
              <a:rPr i="1" lang="es-MX" sz="1600" spc="-1" strike="noStrike">
                <a:solidFill>
                  <a:srgbClr val="444444"/>
                </a:solidFill>
                <a:uFill>
                  <a:solidFill>
                    <a:srgbClr val="ffffff"/>
                  </a:solidFill>
                </a:uFill>
                <a:latin typeface="Courier New"/>
                <a:ea typeface="DejaVu Sans"/>
              </a:rPr>
              <a:t>nodo</a:t>
            </a: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ff0000"/>
                </a:solidFill>
                <a:uFill>
                  <a:solidFill>
                    <a:srgbClr val="ffffff"/>
                  </a:solidFill>
                </a:uFill>
                <a:latin typeface="Courier New"/>
                <a:ea typeface="DejaVu Sans"/>
              </a:rPr>
              <a:t>//ej. </a:t>
            </a:r>
            <a:r>
              <a:rPr b="1" lang="es-MX" sz="1600" spc="-1" strike="noStrike" u="sng">
                <a:solidFill>
                  <a:srgbClr val="0000ff"/>
                </a:solidFill>
                <a:uFill>
                  <a:solidFill>
                    <a:srgbClr val="ffffff"/>
                  </a:solidFill>
                </a:uFill>
                <a:latin typeface="Courier New"/>
                <a:ea typeface="DejaVu Sans"/>
              </a:rPr>
              <a:t>“www.pc1.net</a:t>
            </a:r>
            <a:r>
              <a:rPr b="1" lang="es-MX" sz="1600" spc="-1" strike="noStrike">
                <a:solidFill>
                  <a:srgbClr val="ff0000"/>
                </a:solidFill>
                <a:uFill>
                  <a:solidFill>
                    <a:srgbClr val="ffffff"/>
                  </a:solidFill>
                </a:uFill>
                <a:latin typeface="Courier New"/>
                <a:ea typeface="DejaVu Sans"/>
              </a:rPr>
              <a:t>” ó “127.0.0.1”</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const char *</a:t>
            </a:r>
            <a:r>
              <a:rPr i="1" lang="es-MX" sz="1600" spc="-1" strike="noStrike">
                <a:solidFill>
                  <a:srgbClr val="444444"/>
                </a:solidFill>
                <a:uFill>
                  <a:solidFill>
                    <a:srgbClr val="ffffff"/>
                  </a:solidFill>
                </a:uFill>
                <a:latin typeface="Courier New"/>
                <a:ea typeface="DejaVu Sans"/>
              </a:rPr>
              <a:t>servicio</a:t>
            </a: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ff0000"/>
                </a:solidFill>
                <a:uFill>
                  <a:solidFill>
                    <a:srgbClr val="ffffff"/>
                  </a:solidFill>
                </a:uFill>
                <a:latin typeface="Courier New"/>
                <a:ea typeface="DejaVu Sans"/>
              </a:rPr>
              <a:t>//ej. “FTP”, ó “21”</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const struct addrinfo *</a:t>
            </a:r>
            <a:r>
              <a:rPr i="1" lang="es-MX" sz="1600" spc="-1" strike="noStrike">
                <a:solidFill>
                  <a:srgbClr val="444444"/>
                </a:solidFill>
                <a:uFill>
                  <a:solidFill>
                    <a:srgbClr val="ffffff"/>
                  </a:solidFill>
                </a:uFill>
                <a:latin typeface="Courier New"/>
                <a:ea typeface="DejaVu Sans"/>
              </a:rPr>
              <a:t>i</a:t>
            </a:r>
            <a:r>
              <a:rPr b="1" lang="es-MX" sz="1600" spc="-1" strike="noStrike">
                <a:solidFill>
                  <a:srgbClr val="444444"/>
                </a:solidFill>
                <a:uFill>
                  <a:solidFill>
                    <a:srgbClr val="ffffff"/>
                  </a:solidFill>
                </a:uFill>
                <a:latin typeface="Courier New"/>
                <a:ea typeface="DejaVu Sans"/>
              </a:rPr>
              <a:t>, </a:t>
            </a:r>
            <a:r>
              <a:rPr b="1" lang="es-MX" sz="1200" spc="-1" strike="noStrike">
                <a:solidFill>
                  <a:srgbClr val="ff0000"/>
                </a:solidFill>
                <a:uFill>
                  <a:solidFill>
                    <a:srgbClr val="ffffff"/>
                  </a:solidFill>
                </a:uFill>
                <a:latin typeface="Courier New"/>
                <a:ea typeface="DejaVu Sans"/>
              </a:rPr>
              <a:t>// apunta a estructura con info importante</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   </a:t>
            </a:r>
            <a:r>
              <a:rPr b="1" lang="es-MX" sz="1600" spc="-1" strike="noStrike">
                <a:solidFill>
                  <a:srgbClr val="444444"/>
                </a:solidFill>
                <a:uFill>
                  <a:solidFill>
                    <a:srgbClr val="ffffff"/>
                  </a:solidFill>
                </a:uFill>
                <a:latin typeface="Courier New"/>
                <a:ea typeface="DejaVu Sans"/>
              </a:rPr>
              <a:t>struct addrinfo **</a:t>
            </a:r>
            <a:r>
              <a:rPr i="1" lang="es-MX" sz="1600" spc="-1" strike="noStrike">
                <a:solidFill>
                  <a:srgbClr val="444444"/>
                </a:solidFill>
                <a:uFill>
                  <a:solidFill>
                    <a:srgbClr val="ffffff"/>
                  </a:solidFill>
                </a:uFill>
                <a:latin typeface="Courier New"/>
                <a:ea typeface="DejaVu Sans"/>
              </a:rPr>
              <a:t>res</a:t>
            </a:r>
            <a:r>
              <a:rPr b="1" lang="es-MX" sz="1600" spc="-1" strike="noStrike">
                <a:solidFill>
                  <a:srgbClr val="444444"/>
                </a:solidFill>
                <a:uFill>
                  <a:solidFill>
                    <a:srgbClr val="ffffff"/>
                  </a:solidFill>
                </a:uFill>
                <a:latin typeface="Courier New"/>
                <a:ea typeface="DejaVu Sans"/>
              </a:rPr>
              <a:t>);</a:t>
            </a:r>
            <a:r>
              <a:rPr lang="es-MX" sz="1600" spc="-1" strike="noStrike">
                <a:solidFill>
                  <a:srgbClr val="000000"/>
                </a:solidFill>
                <a:uFill>
                  <a:solidFill>
                    <a:srgbClr val="ffffff"/>
                  </a:solidFill>
                </a:uFill>
                <a:latin typeface="Calibri"/>
                <a:ea typeface="DejaVu Sans"/>
              </a:rPr>
              <a:t>  </a:t>
            </a:r>
            <a:r>
              <a:rPr lang="es-MX" sz="1600" spc="-1" strike="noStrike">
                <a:solidFill>
                  <a:srgbClr val="ff0000"/>
                </a:solidFill>
                <a:uFill>
                  <a:solidFill>
                    <a:srgbClr val="ffffff"/>
                  </a:solidFill>
                </a:uFill>
                <a:latin typeface="Calibri"/>
                <a:ea typeface="DejaVu Sans"/>
              </a:rPr>
              <a:t>//apuntador a lista ligada con el resultado de la consulta</a:t>
            </a:r>
            <a:endParaRPr lang="es-MX" sz="1800" spc="-1" strike="noStrike">
              <a:solidFill>
                <a:srgbClr val="000000"/>
              </a:solidFill>
              <a:uFill>
                <a:solidFill>
                  <a:srgbClr val="ffffff"/>
                </a:solidFill>
              </a:uFill>
              <a:latin typeface="Arial"/>
            </a:endParaRPr>
          </a:p>
        </p:txBody>
      </p:sp>
      <p:sp>
        <p:nvSpPr>
          <p:cNvPr id="518" name="CustomShape 5"/>
          <p:cNvSpPr/>
          <p:nvPr/>
        </p:nvSpPr>
        <p:spPr>
          <a:xfrm>
            <a:off x="3960000" y="3705120"/>
            <a:ext cx="261000" cy="248616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19" name="CustomShape 6"/>
          <p:cNvSpPr/>
          <p:nvPr/>
        </p:nvSpPr>
        <p:spPr>
          <a:xfrm>
            <a:off x="4193280" y="3705120"/>
            <a:ext cx="6603480" cy="264636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000000"/>
                </a:solidFill>
                <a:uFill>
                  <a:solidFill>
                    <a:srgbClr val="ffffff"/>
                  </a:solidFill>
                </a:uFill>
                <a:latin typeface="Calibri"/>
                <a:ea typeface="DejaVu Sans"/>
              </a:rPr>
              <a:t>0 = éxito</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EAI_ADDRFAMILY= El host no tiene una dirección IP en la familia de direcciones</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EAI_AGAIN= El nombre de host devolvió una falla temporal (reintentar)</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EAI_BADFLAGS=</a:t>
            </a:r>
            <a:r>
              <a:rPr i="1" lang="es-MX" sz="1400" spc="-1" strike="noStrike">
                <a:solidFill>
                  <a:srgbClr val="000000"/>
                </a:solidFill>
                <a:uFill>
                  <a:solidFill>
                    <a:srgbClr val="ffffff"/>
                  </a:solidFill>
                </a:uFill>
                <a:latin typeface="Calibri"/>
                <a:ea typeface="DejaVu Sans"/>
              </a:rPr>
              <a:t>i.ai_flags contiene una bandera inválida/está habilitada la bandera AI_CANNONNAME y el nombre es NULL</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EAI_FAIL= Falla permanente</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EAI_FAMILY= familia de direcciones no soportada </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EAI_NONAME=Nodo o servicio desconocidos, o ambos son NULL, o están puestas las banderas AI_NUMERICSERV o AI_NUMERICHOST y uno/ambos de ellos no es numérico</a:t>
            </a:r>
            <a:endParaRPr lang="es-MX" sz="1800" spc="-1" strike="noStrike">
              <a:solidFill>
                <a:srgbClr val="000000"/>
              </a:solidFill>
              <a:uFill>
                <a:solidFill>
                  <a:srgbClr val="ffffff"/>
                </a:solidFill>
              </a:uFill>
              <a:latin typeface="Arial"/>
            </a:endParaRPr>
          </a:p>
        </p:txBody>
      </p:sp>
    </p:spTree>
  </p:cSld>
  <p:timing>
    <p:tnLst>
      <p:par>
        <p:cTn id="141" dur="indefinite" restart="never" nodeType="tmRoot">
          <p:childTnLst>
            <p:seq>
              <p:cTn id="142" nodeType="mainSeq"/>
              <p:prevCondLst>
                <p:cond delay="0" evt="onPrev">
                  <p:tgtEl>
                    <p:sldTgt/>
                  </p:tgtEl>
                </p:cond>
              </p:prevCondLst>
              <p:nextCondLst>
                <p:cond delay="0" evt="onNext">
                  <p:tgtEl>
                    <p:sldTgt/>
                  </p:tgtEl>
                </p:cond>
              </p:nextCondLst>
            </p:seq>
          </p:childTnLst>
        </p:cTn>
      </p:par>
    </p:tnLst>
  </p:timing>
</p:sld>
</file>

<file path=ppt/slides/slide7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20"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Ejemplo 1  //para un servidor</a:t>
            </a:r>
            <a:endParaRPr lang="es-MX" sz="1800" spc="-1" strike="noStrike">
              <a:solidFill>
                <a:srgbClr val="000000"/>
              </a:solidFill>
              <a:uFill>
                <a:solidFill>
                  <a:srgbClr val="ffffff"/>
                </a:solidFill>
              </a:uFill>
              <a:latin typeface="Arial"/>
            </a:endParaRPr>
          </a:p>
        </p:txBody>
      </p:sp>
      <p:sp>
        <p:nvSpPr>
          <p:cNvPr id="521" name="CustomShape 2"/>
          <p:cNvSpPr/>
          <p:nvPr/>
        </p:nvSpPr>
        <p:spPr>
          <a:xfrm>
            <a:off x="1974600" y="1647000"/>
            <a:ext cx="8557560" cy="3255120"/>
          </a:xfrm>
          <a:prstGeom prst="rect">
            <a:avLst/>
          </a:prstGeom>
          <a:noFill/>
          <a:ln>
            <a:noFill/>
          </a:ln>
        </p:spPr>
        <p:style>
          <a:lnRef idx="0"/>
          <a:fillRef idx="0"/>
          <a:effectRef idx="0"/>
          <a:fontRef idx="minor"/>
        </p:style>
        <p:txBody>
          <a:bodyPr lIns="90000" rIns="90000" tIns="45000" bIns="45000" anchor="ctr"/>
          <a:p>
            <a:pPr>
              <a:lnSpc>
                <a:spcPct val="100000"/>
              </a:lnSpc>
            </a:pPr>
            <a:r>
              <a:rPr b="1" lang="es-MX" sz="1600" spc="-1" strike="noStrike">
                <a:solidFill>
                  <a:srgbClr val="444444"/>
                </a:solidFill>
                <a:uFill>
                  <a:solidFill>
                    <a:srgbClr val="ffffff"/>
                  </a:solidFill>
                </a:uFill>
                <a:latin typeface="Courier New"/>
                <a:ea typeface="DejaVu Sans"/>
              </a:rPr>
              <a:t>int r;</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struct addrinfo i, *lista;</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memset(&amp;i,0,sizeof(i));</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i.ai_family = AF_INET6;  // IPv4 ó IPv6</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i.ai_socktype = SOCK_STREAM;</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i.ai_flags = AI_PASSIVE;  //solo para el servidor o cuando se use bind</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if((r=getaddrinfo(NULL,”5678”, &amp;i,&amp;lista))!=0){</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   </a:t>
            </a:r>
            <a:r>
              <a:rPr lang="es-MX" sz="1600" spc="-1" strike="noStrike">
                <a:solidFill>
                  <a:srgbClr val="000000"/>
                </a:solidFill>
                <a:uFill>
                  <a:solidFill>
                    <a:srgbClr val="ffffff"/>
                  </a:solidFill>
                </a:uFill>
                <a:latin typeface="Arial"/>
                <a:ea typeface="DejaVu Sans"/>
              </a:rPr>
              <a:t>fprintf(stderr,”error:%s\n”,gai_strerror(r));</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   </a:t>
            </a:r>
            <a:r>
              <a:rPr lang="es-MX" sz="1600" spc="-1" strike="noStrike">
                <a:solidFill>
                  <a:srgbClr val="000000"/>
                </a:solidFill>
                <a:uFill>
                  <a:solidFill>
                    <a:srgbClr val="ffffff"/>
                  </a:solidFill>
                </a:uFill>
                <a:latin typeface="Arial"/>
                <a:ea typeface="DejaVu Sans"/>
              </a:rPr>
              <a:t>exit(1);</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 se crea el socket y cuando ya no se necesite la lista se elimina </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freeaddrinfo(lista);</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143" dur="indefinite" restart="never" nodeType="tmRoot">
          <p:childTnLst>
            <p:seq>
              <p:cTn id="144" nodeType="mainSeq"/>
              <p:prevCondLst>
                <p:cond delay="0" evt="onPrev">
                  <p:tgtEl>
                    <p:sldTgt/>
                  </p:tgtEl>
                </p:cond>
              </p:prevCondLst>
              <p:nextCondLst>
                <p:cond delay="0" evt="onNext">
                  <p:tgtEl>
                    <p:sldTgt/>
                  </p:tgtEl>
                </p:cond>
              </p:nextCondLst>
            </p:seq>
          </p:childTnLst>
        </p:cTn>
      </p:par>
    </p:tnLst>
  </p:timing>
</p:sld>
</file>

<file path=ppt/slides/slide7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22"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Ejemplo2  //para un cliente</a:t>
            </a:r>
            <a:endParaRPr lang="es-MX" sz="1800" spc="-1" strike="noStrike">
              <a:solidFill>
                <a:srgbClr val="000000"/>
              </a:solidFill>
              <a:uFill>
                <a:solidFill>
                  <a:srgbClr val="ffffff"/>
                </a:solidFill>
              </a:uFill>
              <a:latin typeface="Arial"/>
            </a:endParaRPr>
          </a:p>
        </p:txBody>
      </p:sp>
      <p:sp>
        <p:nvSpPr>
          <p:cNvPr id="523" name="CustomShape 2"/>
          <p:cNvSpPr/>
          <p:nvPr/>
        </p:nvSpPr>
        <p:spPr>
          <a:xfrm>
            <a:off x="1974600" y="1768680"/>
            <a:ext cx="8557560" cy="3011760"/>
          </a:xfrm>
          <a:prstGeom prst="rect">
            <a:avLst/>
          </a:prstGeom>
          <a:noFill/>
          <a:ln>
            <a:noFill/>
          </a:ln>
        </p:spPr>
        <p:style>
          <a:lnRef idx="0"/>
          <a:fillRef idx="0"/>
          <a:effectRef idx="0"/>
          <a:fontRef idx="minor"/>
        </p:style>
        <p:txBody>
          <a:bodyPr lIns="90000" rIns="90000" tIns="45000" bIns="45000" anchor="ctr"/>
          <a:p>
            <a:pPr>
              <a:lnSpc>
                <a:spcPct val="100000"/>
              </a:lnSpc>
            </a:pPr>
            <a:r>
              <a:rPr b="1" lang="es-MX" sz="1600" spc="-1" strike="noStrike">
                <a:solidFill>
                  <a:srgbClr val="444444"/>
                </a:solidFill>
                <a:uFill>
                  <a:solidFill>
                    <a:srgbClr val="ffffff"/>
                  </a:solidFill>
                </a:uFill>
                <a:latin typeface="Courier New"/>
                <a:ea typeface="DejaVu Sans"/>
              </a:rPr>
              <a:t>int r;</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struct addrinfo i, *lista;</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memset(&amp;i,0,sizeof(i));</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i.ai_family = AF_UNSPEC;  // IPv4 ó IPv6</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i.ai_socktype = SOCK_STREAM;</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if((r=getaddrinfo(“200.1.2.3”,”5678”, &amp;i,&amp;lista))!=0){</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   </a:t>
            </a:r>
            <a:r>
              <a:rPr lang="es-MX" sz="1600" spc="-1" strike="noStrike">
                <a:solidFill>
                  <a:srgbClr val="000000"/>
                </a:solidFill>
                <a:uFill>
                  <a:solidFill>
                    <a:srgbClr val="ffffff"/>
                  </a:solidFill>
                </a:uFill>
                <a:latin typeface="Arial"/>
                <a:ea typeface="DejaVu Sans"/>
              </a:rPr>
              <a:t>fprintf(stderr,”error:%s\n”,gai_strerror(r));</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   </a:t>
            </a:r>
            <a:r>
              <a:rPr lang="es-MX" sz="1600" spc="-1" strike="noStrike">
                <a:solidFill>
                  <a:srgbClr val="000000"/>
                </a:solidFill>
                <a:uFill>
                  <a:solidFill>
                    <a:srgbClr val="ffffff"/>
                  </a:solidFill>
                </a:uFill>
                <a:latin typeface="Arial"/>
                <a:ea typeface="DejaVu Sans"/>
              </a:rPr>
              <a:t>exit(1);</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 se crea el socket y cuando ya no se necesite la lista se elimina </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000000"/>
                </a:solidFill>
                <a:uFill>
                  <a:solidFill>
                    <a:srgbClr val="ffffff"/>
                  </a:solidFill>
                </a:uFill>
                <a:latin typeface="Arial"/>
                <a:ea typeface="DejaVu Sans"/>
              </a:rPr>
              <a:t>freeaddrinfo(lista);</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145" dur="indefinite" restart="never" nodeType="tmRoot">
          <p:childTnLst>
            <p:seq>
              <p:cTn id="146"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41"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Qué no ofrece UDP (1/2)</a:t>
            </a:r>
            <a:endParaRPr lang="es-MX" sz="1800" spc="-1" strike="noStrike">
              <a:solidFill>
                <a:srgbClr val="000000"/>
              </a:solidFill>
              <a:uFill>
                <a:solidFill>
                  <a:srgbClr val="ffffff"/>
                </a:solidFill>
              </a:uFill>
              <a:latin typeface="Arial"/>
            </a:endParaRPr>
          </a:p>
        </p:txBody>
      </p:sp>
      <p:sp>
        <p:nvSpPr>
          <p:cNvPr id="342"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Buffer</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UDP no proporciona ningún tipo de buffer de los datos de entrada, ni de salida.</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Es el protocolo de nivel de aplicación quien debe proveer todo el mecanismo de buffer.</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Segmentación</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UDP no proporciona ningún tipo de segmentación de grandes bloques de datos.</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Por lo tanto la aplicación debe enviar los datos en bloques suficientemente pequeños para que los datagramas de IP para los mensajes de UDP, no sean mayores que la MTU de la tecnología de Nivel de Interfaz de Red por la que se envían.</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El tamaño estándar de datos (carga útil) de UDP es de 512 bytes.</a:t>
            </a:r>
            <a:endParaRPr lang="es-MX" sz="1800" spc="-1" strike="noStrike">
              <a:solidFill>
                <a:srgbClr val="000000"/>
              </a:solidFill>
              <a:uFill>
                <a:solidFill>
                  <a:srgbClr val="ffffff"/>
                </a:solidFill>
              </a:uFill>
              <a:latin typeface="Arial"/>
            </a:endParaRPr>
          </a:p>
          <a:p>
            <a:pPr lvl="1" marL="457200" indent="-216000">
              <a:lnSpc>
                <a:spcPct val="90000"/>
              </a:lnSpc>
              <a:buClr>
                <a:srgbClr val="000000"/>
              </a:buClr>
              <a:buFont typeface="Arial"/>
              <a:buChar char="•"/>
            </a:pPr>
            <a:r>
              <a:rPr lang="es-MX" sz="2400" spc="-1" strike="noStrike">
                <a:solidFill>
                  <a:srgbClr val="000000"/>
                </a:solidFill>
                <a:uFill>
                  <a:solidFill>
                    <a:srgbClr val="ffffff"/>
                  </a:solidFill>
                </a:uFill>
                <a:latin typeface="Calibri"/>
                <a:ea typeface="DejaVu Sans"/>
              </a:rPr>
              <a:t>El tamaño máximo de datagrama es de 65536 bytes</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8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24" name="CustomShape 1"/>
          <p:cNvSpPr/>
          <p:nvPr/>
        </p:nvSpPr>
        <p:spPr>
          <a:xfrm>
            <a:off x="1919520" y="0"/>
            <a:ext cx="8228520" cy="114192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socket() //&lt;sys/socket.h&gt;</a:t>
            </a:r>
            <a:endParaRPr lang="es-MX" sz="1800" spc="-1" strike="noStrike">
              <a:solidFill>
                <a:srgbClr val="000000"/>
              </a:solidFill>
              <a:uFill>
                <a:solidFill>
                  <a:srgbClr val="ffffff"/>
                </a:solidFill>
              </a:uFill>
              <a:latin typeface="Arial"/>
            </a:endParaRPr>
          </a:p>
        </p:txBody>
      </p:sp>
      <p:sp>
        <p:nvSpPr>
          <p:cNvPr id="525" name="CustomShape 2"/>
          <p:cNvSpPr/>
          <p:nvPr/>
        </p:nvSpPr>
        <p:spPr>
          <a:xfrm>
            <a:off x="2135520" y="1263960"/>
            <a:ext cx="8228520" cy="67572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int socket(int dominio, int tipo, int protocolo) </a:t>
            </a:r>
            <a:endParaRPr lang="es-MX" sz="1800" spc="-1" strike="noStrike">
              <a:solidFill>
                <a:srgbClr val="000000"/>
              </a:solidFill>
              <a:uFill>
                <a:solidFill>
                  <a:srgbClr val="ffffff"/>
                </a:solidFill>
              </a:uFill>
              <a:latin typeface="Arial"/>
            </a:endParaRPr>
          </a:p>
        </p:txBody>
      </p:sp>
      <p:sp>
        <p:nvSpPr>
          <p:cNvPr id="526" name="CustomShape 3"/>
          <p:cNvSpPr/>
          <p:nvPr/>
        </p:nvSpPr>
        <p:spPr>
          <a:xfrm>
            <a:off x="2711520" y="2258280"/>
            <a:ext cx="7343640" cy="3606840"/>
          </a:xfrm>
          <a:prstGeom prst="rect">
            <a:avLst/>
          </a:prstGeom>
          <a:noFill/>
          <a:ln>
            <a:noFill/>
          </a:ln>
        </p:spPr>
        <p:style>
          <a:lnRef idx="0"/>
          <a:fillRef idx="0"/>
          <a:effectRef idx="0"/>
          <a:fontRef idx="minor"/>
        </p:style>
        <p:txBody>
          <a:bodyPr lIns="90000" rIns="90000" tIns="45000" bIns="45000" anchor="ctr"/>
          <a:p>
            <a:pPr>
              <a:lnSpc>
                <a:spcPct val="100000"/>
              </a:lnSpc>
            </a:pPr>
            <a:r>
              <a:rPr lang="es-MX" sz="1100" spc="-1" strike="noStrike">
                <a:solidFill>
                  <a:srgbClr val="000000"/>
                </a:solidFill>
                <a:uFill>
                  <a:solidFill>
                    <a:srgbClr val="ffffff"/>
                  </a:solidFill>
                </a:uFill>
                <a:latin typeface="Arial Unicode MS"/>
                <a:ea typeface="DejaVu Sans"/>
              </a:rPr>
              <a:t>int sd;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struct addrinfo i, *r, *p;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memset(&amp;i, 0, sizeof (i)); //indicio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i.ai_family = AF_INET6; /* Permite IPv4 or IPv6 */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i.ai_socktype = SOCK_STREAM;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i.ai_flags = AI_PASSIVE; // utilizado para hacer el bind</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i.ai_protocol = 0; /* Any protocol */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i.ai_canonname = NULL;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i.ai_addr = NULL;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i.ai_next = NULL;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if ((rv = getaddrinfo(NULL, pto, &amp;i, &amp;r)) != 0)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fprintf(stderr, "getaddrinfo: %s\n", gai_strerror(rv));</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return 1;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}//if</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for(p = r; p != NULL; p = p-&gt;ai_next) {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if </a:t>
            </a:r>
            <a:r>
              <a:rPr b="1" lang="es-MX" sz="1100" spc="-1" strike="noStrike">
                <a:solidFill>
                  <a:srgbClr val="000000"/>
                </a:solidFill>
                <a:uFill>
                  <a:solidFill>
                    <a:srgbClr val="ffffff"/>
                  </a:solidFill>
                </a:uFill>
                <a:latin typeface="Arial Unicode MS"/>
                <a:ea typeface="DejaVu Sans"/>
              </a:rPr>
              <a:t>((sd = socket(p-&gt;ai_family, p-&gt;ai_socktype,p-&gt;ai_protocol)</a:t>
            </a:r>
            <a:r>
              <a:rPr lang="es-MX" sz="1100" spc="-1" strike="noStrike">
                <a:solidFill>
                  <a:srgbClr val="000000"/>
                </a:solidFill>
                <a:uFill>
                  <a:solidFill>
                    <a:srgbClr val="ffffff"/>
                  </a:solidFill>
                </a:uFill>
                <a:latin typeface="Arial Unicode MS"/>
                <a:ea typeface="DejaVu Sans"/>
              </a:rPr>
              <a:t>)</a:t>
            </a:r>
            <a:r>
              <a:rPr b="1"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 -1) {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perror("server: socket");</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continue;</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}//if</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break;</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}//for</a:t>
            </a:r>
            <a:r>
              <a:rPr lang="es-MX" sz="1100" spc="-1" strike="noStrike">
                <a:solidFill>
                  <a:srgbClr val="000000"/>
                </a:solidFill>
                <a:uFill>
                  <a:solidFill>
                    <a:srgbClr val="ffffff"/>
                  </a:solidFill>
                </a:uFill>
                <a:latin typeface="Calibri"/>
                <a:ea typeface="DejaVu Sans"/>
              </a:rPr>
              <a:t> </a:t>
            </a:r>
            <a:endParaRPr lang="es-MX" sz="1800" spc="-1" strike="noStrike">
              <a:solidFill>
                <a:srgbClr val="000000"/>
              </a:solidFill>
              <a:uFill>
                <a:solidFill>
                  <a:srgbClr val="ffffff"/>
                </a:solidFill>
              </a:uFill>
              <a:latin typeface="Arial"/>
            </a:endParaRPr>
          </a:p>
        </p:txBody>
      </p:sp>
    </p:spTree>
  </p:cSld>
  <p:timing>
    <p:tnLst>
      <p:par>
        <p:cTn id="147" dur="indefinite" restart="never" nodeType="tmRoot">
          <p:childTnLst>
            <p:seq>
              <p:cTn id="148" nodeType="mainSeq"/>
              <p:prevCondLst>
                <p:cond delay="0" evt="onPrev">
                  <p:tgtEl>
                    <p:sldTgt/>
                  </p:tgtEl>
                </p:cond>
              </p:prevCondLst>
              <p:nextCondLst>
                <p:cond delay="0" evt="onNext">
                  <p:tgtEl>
                    <p:sldTgt/>
                  </p:tgtEl>
                </p:cond>
              </p:nextCondLst>
            </p:seq>
          </p:childTnLst>
        </p:cTn>
      </p:par>
    </p:tnLst>
  </p:timing>
</p:sld>
</file>

<file path=ppt/slides/slide8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27"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Familia de direcciones (1/2)</a:t>
            </a:r>
            <a:endParaRPr lang="es-MX" sz="1800" spc="-1" strike="noStrike">
              <a:solidFill>
                <a:srgbClr val="000000"/>
              </a:solidFill>
              <a:uFill>
                <a:solidFill>
                  <a:srgbClr val="ffffff"/>
                </a:solidFill>
              </a:uFill>
              <a:latin typeface="Arial"/>
            </a:endParaRPr>
          </a:p>
        </p:txBody>
      </p:sp>
      <p:graphicFrame>
        <p:nvGraphicFramePr>
          <p:cNvPr id="528" name="Table 2"/>
          <p:cNvGraphicFramePr/>
          <p:nvPr/>
        </p:nvGraphicFramePr>
        <p:xfrm>
          <a:off x="1981080" y="1600200"/>
          <a:ext cx="8228880" cy="4819680"/>
        </p:xfrm>
        <a:graphic>
          <a:graphicData uri="http://schemas.openxmlformats.org/drawingml/2006/table">
            <a:tbl>
              <a:tblPr/>
              <a:tblGrid>
                <a:gridCol w="2026440"/>
                <a:gridCol w="6202800"/>
              </a:tblGrid>
              <a:tr h="370800">
                <a:tc>
                  <a:txBody>
                    <a:bodyPr/>
                    <a:p>
                      <a:pPr>
                        <a:lnSpc>
                          <a:spcPct val="100000"/>
                        </a:lnSpc>
                      </a:pPr>
                      <a:r>
                        <a:rPr b="1" lang="es-MX" sz="1800" spc="-1" strike="noStrike">
                          <a:solidFill>
                            <a:srgbClr val="ffffff"/>
                          </a:solidFill>
                          <a:uFill>
                            <a:solidFill>
                              <a:srgbClr val="ffffff"/>
                            </a:solidFill>
                          </a:uFill>
                          <a:latin typeface="Calibri"/>
                          <a:ea typeface="DejaVu Sans"/>
                        </a:rPr>
                        <a:t>Familia</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1" lang="es-MX" sz="1800" spc="-1" strike="noStrike">
                          <a:solidFill>
                            <a:srgbClr val="ffffff"/>
                          </a:solidFill>
                          <a:uFill>
                            <a:solidFill>
                              <a:srgbClr val="ffffff"/>
                            </a:solidFill>
                          </a:uFill>
                          <a:latin typeface="Calibri"/>
                          <a:ea typeface="DejaVu Sans"/>
                        </a:rPr>
                        <a:t>Descripción</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p>
                      <a:pPr>
                        <a:lnSpc>
                          <a:spcPct val="100000"/>
                        </a:lnSpc>
                      </a:pPr>
                      <a:r>
                        <a:rPr lang="es-MX" sz="1800" spc="-1" strike="noStrike">
                          <a:solidFill>
                            <a:srgbClr val="000000"/>
                          </a:solidFill>
                          <a:uFill>
                            <a:solidFill>
                              <a:srgbClr val="ffffff"/>
                            </a:solidFill>
                          </a:uFill>
                          <a:latin typeface="Calibri"/>
                          <a:ea typeface="DejaVu Sans"/>
                        </a:rPr>
                        <a:t>AF_LOCAL</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Es otro nombre para AF_UNIX</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p>
                      <a:pPr>
                        <a:lnSpc>
                          <a:spcPct val="100000"/>
                        </a:lnSpc>
                      </a:pPr>
                      <a:r>
                        <a:rPr lang="es-MX" sz="1800" spc="-1" strike="noStrike">
                          <a:solidFill>
                            <a:srgbClr val="000000"/>
                          </a:solidFill>
                          <a:uFill>
                            <a:solidFill>
                              <a:srgbClr val="ffffff"/>
                            </a:solidFill>
                          </a:uFill>
                          <a:latin typeface="Calibri"/>
                          <a:ea typeface="DejaVu Sans"/>
                        </a:rPr>
                        <a:t>AF_INET</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Protocolo internet DARPA (TCP/IP)</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p>
                      <a:pPr>
                        <a:lnSpc>
                          <a:spcPct val="100000"/>
                        </a:lnSpc>
                      </a:pPr>
                      <a:r>
                        <a:rPr lang="es-MX" sz="1800" spc="-1" strike="noStrike">
                          <a:solidFill>
                            <a:srgbClr val="000000"/>
                          </a:solidFill>
                          <a:uFill>
                            <a:solidFill>
                              <a:srgbClr val="ffffff"/>
                            </a:solidFill>
                          </a:uFill>
                          <a:latin typeface="Calibri"/>
                          <a:ea typeface="DejaVu Sans"/>
                        </a:rPr>
                        <a:t>AF_INET6</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Protocolo internet versión 6</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p>
                      <a:pPr>
                        <a:lnSpc>
                          <a:spcPct val="100000"/>
                        </a:lnSpc>
                      </a:pPr>
                      <a:r>
                        <a:rPr lang="es-MX" sz="1800" spc="-1" strike="noStrike">
                          <a:solidFill>
                            <a:srgbClr val="000000"/>
                          </a:solidFill>
                          <a:uFill>
                            <a:solidFill>
                              <a:srgbClr val="ffffff"/>
                            </a:solidFill>
                          </a:uFill>
                          <a:latin typeface="Calibri"/>
                          <a:ea typeface="DejaVu Sans"/>
                        </a:rPr>
                        <a:t>AF_PUP</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Antigua red Xerox</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p>
                      <a:pPr>
                        <a:lnSpc>
                          <a:spcPct val="100000"/>
                        </a:lnSpc>
                      </a:pPr>
                      <a:r>
                        <a:rPr lang="es-MX" sz="1800" spc="-1" strike="noStrike">
                          <a:solidFill>
                            <a:srgbClr val="000000"/>
                          </a:solidFill>
                          <a:uFill>
                            <a:solidFill>
                              <a:srgbClr val="ffffff"/>
                            </a:solidFill>
                          </a:uFill>
                          <a:latin typeface="Calibri"/>
                          <a:ea typeface="DejaVu Sans"/>
                        </a:rPr>
                        <a:t>AF_CHAOS</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Red Chaos del MIT</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p>
                      <a:pPr>
                        <a:lnSpc>
                          <a:spcPct val="100000"/>
                        </a:lnSpc>
                      </a:pPr>
                      <a:r>
                        <a:rPr lang="es-MX" sz="1800" spc="-1" strike="noStrike">
                          <a:solidFill>
                            <a:srgbClr val="000000"/>
                          </a:solidFill>
                          <a:uFill>
                            <a:solidFill>
                              <a:srgbClr val="ffffff"/>
                            </a:solidFill>
                          </a:uFill>
                          <a:latin typeface="Calibri"/>
                          <a:ea typeface="DejaVu Sans"/>
                        </a:rPr>
                        <a:t>AF_NS</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Arquitectura Xerox Network System</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p>
                      <a:pPr>
                        <a:lnSpc>
                          <a:spcPct val="100000"/>
                        </a:lnSpc>
                      </a:pPr>
                      <a:r>
                        <a:rPr lang="es-MX" sz="1800" spc="-1" strike="noStrike">
                          <a:solidFill>
                            <a:srgbClr val="000000"/>
                          </a:solidFill>
                          <a:uFill>
                            <a:solidFill>
                              <a:srgbClr val="ffffff"/>
                            </a:solidFill>
                          </a:uFill>
                          <a:latin typeface="Calibri"/>
                          <a:ea typeface="DejaVu Sans"/>
                        </a:rPr>
                        <a:t>AF_ISO</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Protocolos OSI</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p>
                      <a:pPr>
                        <a:lnSpc>
                          <a:spcPct val="100000"/>
                        </a:lnSpc>
                      </a:pPr>
                      <a:r>
                        <a:rPr lang="es-MX" sz="1800" spc="-1" strike="noStrike">
                          <a:solidFill>
                            <a:srgbClr val="000000"/>
                          </a:solidFill>
                          <a:uFill>
                            <a:solidFill>
                              <a:srgbClr val="ffffff"/>
                            </a:solidFill>
                          </a:uFill>
                          <a:latin typeface="Calibri"/>
                          <a:ea typeface="DejaVu Sans"/>
                        </a:rPr>
                        <a:t>AF_ECMA</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Red European Computer Manufactures</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p>
                      <a:pPr>
                        <a:lnSpc>
                          <a:spcPct val="100000"/>
                        </a:lnSpc>
                      </a:pPr>
                      <a:r>
                        <a:rPr lang="es-MX" sz="1800" spc="-1" strike="noStrike">
                          <a:solidFill>
                            <a:srgbClr val="000000"/>
                          </a:solidFill>
                          <a:uFill>
                            <a:solidFill>
                              <a:srgbClr val="ffffff"/>
                            </a:solidFill>
                          </a:uFill>
                          <a:latin typeface="Calibri"/>
                          <a:ea typeface="DejaVu Sans"/>
                        </a:rPr>
                        <a:t>AF_DATAKIT</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Red Datakit de AT&amp;T</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p>
                      <a:pPr>
                        <a:lnSpc>
                          <a:spcPct val="100000"/>
                        </a:lnSpc>
                      </a:pPr>
                      <a:r>
                        <a:rPr lang="es-MX" sz="1800" spc="-1" strike="noStrike">
                          <a:solidFill>
                            <a:srgbClr val="000000"/>
                          </a:solidFill>
                          <a:uFill>
                            <a:solidFill>
                              <a:srgbClr val="ffffff"/>
                            </a:solidFill>
                          </a:uFill>
                          <a:latin typeface="Calibri"/>
                          <a:ea typeface="DejaVu Sans"/>
                        </a:rPr>
                        <a:t>AF_CCITT</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Protocolos del CCITT, por ejemplo X.25</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800">
                <a:tc>
                  <a:txBody>
                    <a:bodyPr/>
                    <a:p>
                      <a:pPr>
                        <a:lnSpc>
                          <a:spcPct val="100000"/>
                        </a:lnSpc>
                      </a:pPr>
                      <a:r>
                        <a:rPr lang="es-MX" sz="1800" spc="-1" strike="noStrike">
                          <a:solidFill>
                            <a:srgbClr val="000000"/>
                          </a:solidFill>
                          <a:uFill>
                            <a:solidFill>
                              <a:srgbClr val="ffffff"/>
                            </a:solidFill>
                          </a:uFill>
                          <a:latin typeface="Calibri"/>
                          <a:ea typeface="DejaVu Sans"/>
                        </a:rPr>
                        <a:t>AF_SNA</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System Network Architecture (SNA) de IBM</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70080">
                <a:tc>
                  <a:txBody>
                    <a:bodyPr/>
                    <a:p>
                      <a:pPr>
                        <a:lnSpc>
                          <a:spcPct val="100000"/>
                        </a:lnSpc>
                      </a:pPr>
                      <a:r>
                        <a:rPr lang="es-MX" sz="1800" spc="-1" strike="noStrike">
                          <a:solidFill>
                            <a:srgbClr val="000000"/>
                          </a:solidFill>
                          <a:uFill>
                            <a:solidFill>
                              <a:srgbClr val="ffffff"/>
                            </a:solidFill>
                          </a:uFill>
                          <a:latin typeface="Calibri"/>
                          <a:ea typeface="DejaVu Sans"/>
                        </a:rPr>
                        <a:t>AF_DECnet</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Red DEC</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bl>
          </a:graphicData>
        </a:graphic>
      </p:graphicFrame>
    </p:spTree>
  </p:cSld>
  <p:timing>
    <p:tnLst>
      <p:par>
        <p:cTn id="149" dur="indefinite" restart="never" nodeType="tmRoot">
          <p:childTnLst>
            <p:seq>
              <p:cTn id="150" nodeType="mainSeq"/>
              <p:prevCondLst>
                <p:cond delay="0" evt="onPrev">
                  <p:tgtEl>
                    <p:sldTgt/>
                  </p:tgtEl>
                </p:cond>
              </p:prevCondLst>
              <p:nextCondLst>
                <p:cond delay="0" evt="onNext">
                  <p:tgtEl>
                    <p:sldTgt/>
                  </p:tgtEl>
                </p:cond>
              </p:nextCondLst>
            </p:seq>
          </p:childTnLst>
        </p:cTn>
      </p:par>
    </p:tnLst>
  </p:timing>
</p:sld>
</file>

<file path=ppt/slides/slide8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29"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Familia de direcciones (2/2)</a:t>
            </a:r>
            <a:endParaRPr lang="es-MX" sz="1800" spc="-1" strike="noStrike">
              <a:solidFill>
                <a:srgbClr val="000000"/>
              </a:solidFill>
              <a:uFill>
                <a:solidFill>
                  <a:srgbClr val="ffffff"/>
                </a:solidFill>
              </a:uFill>
              <a:latin typeface="Arial"/>
            </a:endParaRPr>
          </a:p>
        </p:txBody>
      </p:sp>
      <p:graphicFrame>
        <p:nvGraphicFramePr>
          <p:cNvPr id="530" name="Table 2"/>
          <p:cNvGraphicFramePr/>
          <p:nvPr/>
        </p:nvGraphicFramePr>
        <p:xfrm>
          <a:off x="1981080" y="1600200"/>
          <a:ext cx="8228880" cy="4913280"/>
        </p:xfrm>
        <a:graphic>
          <a:graphicData uri="http://schemas.openxmlformats.org/drawingml/2006/table">
            <a:tbl>
              <a:tblPr/>
              <a:tblGrid>
                <a:gridCol w="2026440"/>
                <a:gridCol w="6202800"/>
              </a:tblGrid>
              <a:tr h="363960">
                <a:tc>
                  <a:txBody>
                    <a:bodyPr/>
                    <a:p>
                      <a:pPr>
                        <a:lnSpc>
                          <a:spcPct val="100000"/>
                        </a:lnSpc>
                      </a:pPr>
                      <a:r>
                        <a:rPr b="1" lang="es-MX" sz="1800" spc="-1" strike="noStrike">
                          <a:solidFill>
                            <a:srgbClr val="ffffff"/>
                          </a:solidFill>
                          <a:uFill>
                            <a:solidFill>
                              <a:srgbClr val="ffffff"/>
                            </a:solidFill>
                          </a:uFill>
                          <a:latin typeface="Calibri"/>
                          <a:ea typeface="DejaVu Sans"/>
                        </a:rPr>
                        <a:t>Familia</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1" lang="es-MX" sz="1800" spc="-1" strike="noStrike">
                          <a:solidFill>
                            <a:srgbClr val="ffffff"/>
                          </a:solidFill>
                          <a:uFill>
                            <a:solidFill>
                              <a:srgbClr val="ffffff"/>
                            </a:solidFill>
                          </a:uFill>
                          <a:latin typeface="Calibri"/>
                          <a:ea typeface="DejaVu Sans"/>
                        </a:rPr>
                        <a:t>Descripción</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635400">
                <a:tc>
                  <a:txBody>
                    <a:bodyPr/>
                    <a:p>
                      <a:pPr>
                        <a:lnSpc>
                          <a:spcPct val="100000"/>
                        </a:lnSpc>
                      </a:pPr>
                      <a:r>
                        <a:rPr lang="es-MX" sz="1800" spc="-1" strike="noStrike">
                          <a:solidFill>
                            <a:srgbClr val="000000"/>
                          </a:solidFill>
                          <a:uFill>
                            <a:solidFill>
                              <a:srgbClr val="ffffff"/>
                            </a:solidFill>
                          </a:uFill>
                          <a:latin typeface="Calibri"/>
                          <a:ea typeface="DejaVu Sans"/>
                        </a:rPr>
                        <a:t>AF_IMPLINK</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Antigua interfaz de enlace 1822 Interface Message Processor</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63960">
                <a:tc>
                  <a:txBody>
                    <a:bodyPr/>
                    <a:p>
                      <a:pPr>
                        <a:lnSpc>
                          <a:spcPct val="100000"/>
                        </a:lnSpc>
                      </a:pPr>
                      <a:r>
                        <a:rPr lang="es-MX" sz="1800" spc="-1" strike="noStrike">
                          <a:solidFill>
                            <a:srgbClr val="000000"/>
                          </a:solidFill>
                          <a:uFill>
                            <a:solidFill>
                              <a:srgbClr val="ffffff"/>
                            </a:solidFill>
                          </a:uFill>
                          <a:latin typeface="Calibri"/>
                          <a:ea typeface="DejaVu Sans"/>
                        </a:rPr>
                        <a:t>AF_DLI</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Interfaz directa de enlace</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63960">
                <a:tc>
                  <a:txBody>
                    <a:bodyPr/>
                    <a:p>
                      <a:pPr>
                        <a:lnSpc>
                          <a:spcPct val="100000"/>
                        </a:lnSpc>
                      </a:pPr>
                      <a:r>
                        <a:rPr lang="es-MX" sz="1800" spc="-1" strike="noStrike">
                          <a:solidFill>
                            <a:srgbClr val="000000"/>
                          </a:solidFill>
                          <a:uFill>
                            <a:solidFill>
                              <a:srgbClr val="ffffff"/>
                            </a:solidFill>
                          </a:uFill>
                          <a:latin typeface="Calibri"/>
                          <a:ea typeface="DejaVu Sans"/>
                        </a:rPr>
                        <a:t>AF_LAT</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Interfaz de teminales de red de área local</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63960">
                <a:tc>
                  <a:txBody>
                    <a:bodyPr/>
                    <a:p>
                      <a:pPr>
                        <a:lnSpc>
                          <a:spcPct val="100000"/>
                        </a:lnSpc>
                      </a:pPr>
                      <a:r>
                        <a:rPr lang="es-MX" sz="1800" spc="-1" strike="noStrike">
                          <a:solidFill>
                            <a:srgbClr val="000000"/>
                          </a:solidFill>
                          <a:uFill>
                            <a:solidFill>
                              <a:srgbClr val="ffffff"/>
                            </a:solidFill>
                          </a:uFill>
                          <a:latin typeface="Calibri"/>
                          <a:ea typeface="DejaVu Sans"/>
                        </a:rPr>
                        <a:t>AF_HYLINK</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Network System, Córporation Hyperchannel</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63960">
                <a:tc>
                  <a:txBody>
                    <a:bodyPr/>
                    <a:p>
                      <a:pPr>
                        <a:lnSpc>
                          <a:spcPct val="100000"/>
                        </a:lnSpc>
                      </a:pPr>
                      <a:r>
                        <a:rPr lang="es-MX" sz="1800" spc="-1" strike="noStrike">
                          <a:solidFill>
                            <a:srgbClr val="000000"/>
                          </a:solidFill>
                          <a:uFill>
                            <a:solidFill>
                              <a:srgbClr val="ffffff"/>
                            </a:solidFill>
                          </a:uFill>
                          <a:latin typeface="Calibri"/>
                          <a:ea typeface="DejaVu Sans"/>
                        </a:rPr>
                        <a:t>AF_APPLETALK</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Red AppleTalk</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635400">
                <a:tc>
                  <a:txBody>
                    <a:bodyPr/>
                    <a:p>
                      <a:pPr>
                        <a:lnSpc>
                          <a:spcPct val="100000"/>
                        </a:lnSpc>
                      </a:pPr>
                      <a:r>
                        <a:rPr lang="es-MX" sz="1800" spc="-1" strike="noStrike">
                          <a:solidFill>
                            <a:srgbClr val="000000"/>
                          </a:solidFill>
                          <a:uFill>
                            <a:solidFill>
                              <a:srgbClr val="ffffff"/>
                            </a:solidFill>
                          </a:uFill>
                          <a:latin typeface="Calibri"/>
                          <a:ea typeface="DejaVu Sans"/>
                        </a:rPr>
                        <a:t>AF_ROUTE</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Comunicación con la capa de encaminamiento del núcleo</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63960">
                <a:tc>
                  <a:txBody>
                    <a:bodyPr/>
                    <a:p>
                      <a:pPr>
                        <a:lnSpc>
                          <a:spcPct val="100000"/>
                        </a:lnSpc>
                      </a:pPr>
                      <a:r>
                        <a:rPr lang="es-MX" sz="1800" spc="-1" strike="noStrike">
                          <a:solidFill>
                            <a:srgbClr val="000000"/>
                          </a:solidFill>
                          <a:uFill>
                            <a:solidFill>
                              <a:srgbClr val="ffffff"/>
                            </a:solidFill>
                          </a:uFill>
                          <a:latin typeface="Calibri"/>
                          <a:ea typeface="DejaVu Sans"/>
                        </a:rPr>
                        <a:t>AF_LINK</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Acceso a la capa de enlace</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63960">
                <a:tc>
                  <a:txBody>
                    <a:bodyPr/>
                    <a:p>
                      <a:pPr>
                        <a:lnSpc>
                          <a:spcPct val="100000"/>
                        </a:lnSpc>
                      </a:pPr>
                      <a:r>
                        <a:rPr lang="es-MX" sz="1800" spc="-1" strike="noStrike">
                          <a:solidFill>
                            <a:srgbClr val="000000"/>
                          </a:solidFill>
                          <a:uFill>
                            <a:solidFill>
                              <a:srgbClr val="ffffff"/>
                            </a:solidFill>
                          </a:uFill>
                          <a:latin typeface="Calibri"/>
                          <a:ea typeface="DejaVu Sans"/>
                        </a:rPr>
                        <a:t>AF_XTP</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eXpress Transfer Protocol</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63960">
                <a:tc>
                  <a:txBody>
                    <a:bodyPr/>
                    <a:p>
                      <a:pPr>
                        <a:lnSpc>
                          <a:spcPct val="100000"/>
                        </a:lnSpc>
                      </a:pPr>
                      <a:r>
                        <a:rPr lang="es-MX" sz="1800" spc="-1" strike="noStrike">
                          <a:solidFill>
                            <a:srgbClr val="000000"/>
                          </a:solidFill>
                          <a:uFill>
                            <a:solidFill>
                              <a:srgbClr val="ffffff"/>
                            </a:solidFill>
                          </a:uFill>
                          <a:latin typeface="Calibri"/>
                          <a:ea typeface="DejaVu Sans"/>
                        </a:rPr>
                        <a:t>AF_COIP</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Connection-oriented IP (ST II)</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63960">
                <a:tc>
                  <a:txBody>
                    <a:bodyPr/>
                    <a:p>
                      <a:pPr>
                        <a:lnSpc>
                          <a:spcPct val="100000"/>
                        </a:lnSpc>
                      </a:pPr>
                      <a:r>
                        <a:rPr lang="es-MX" sz="1800" spc="-1" strike="noStrike">
                          <a:solidFill>
                            <a:srgbClr val="000000"/>
                          </a:solidFill>
                          <a:uFill>
                            <a:solidFill>
                              <a:srgbClr val="ffffff"/>
                            </a:solidFill>
                          </a:uFill>
                          <a:latin typeface="Calibri"/>
                          <a:ea typeface="DejaVu Sans"/>
                        </a:rPr>
                        <a:t>AF_CNT</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Computer Network Tecnology</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366840">
                <a:tc>
                  <a:txBody>
                    <a:bodyPr/>
                    <a:p>
                      <a:pPr>
                        <a:lnSpc>
                          <a:spcPct val="100000"/>
                        </a:lnSpc>
                      </a:pPr>
                      <a:r>
                        <a:rPr lang="es-MX" sz="1800" spc="-1" strike="noStrike">
                          <a:solidFill>
                            <a:srgbClr val="000000"/>
                          </a:solidFill>
                          <a:uFill>
                            <a:solidFill>
                              <a:srgbClr val="ffffff"/>
                            </a:solidFill>
                          </a:uFill>
                          <a:latin typeface="Calibri"/>
                          <a:ea typeface="DejaVu Sans"/>
                        </a:rPr>
                        <a:t>AF_IPX</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lang="es-MX" sz="1800" spc="-1" strike="noStrike">
                          <a:solidFill>
                            <a:srgbClr val="000000"/>
                          </a:solidFill>
                          <a:uFill>
                            <a:solidFill>
                              <a:srgbClr val="ffffff"/>
                            </a:solidFill>
                          </a:uFill>
                          <a:latin typeface="Calibri"/>
                          <a:ea typeface="DejaVu Sans"/>
                        </a:rPr>
                        <a:t>Protocolo Internet de Novell</a:t>
                      </a:r>
                      <a:endParaRPr lang="es-MX"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bl>
          </a:graphicData>
        </a:graphic>
      </p:graphicFrame>
    </p:spTree>
  </p:cSld>
  <p:timing>
    <p:tnLst>
      <p:par>
        <p:cTn id="151" dur="indefinite" restart="never" nodeType="tmRoot">
          <p:childTnLst>
            <p:seq>
              <p:cTn id="152" nodeType="mainSeq"/>
              <p:prevCondLst>
                <p:cond delay="0" evt="onPrev">
                  <p:tgtEl>
                    <p:sldTgt/>
                  </p:tgtEl>
                </p:cond>
              </p:prevCondLst>
              <p:nextCondLst>
                <p:cond delay="0" evt="onNext">
                  <p:tgtEl>
                    <p:sldTgt/>
                  </p:tgtEl>
                </p:cond>
              </p:nextCondLst>
            </p:seq>
          </p:childTnLst>
        </p:cTn>
      </p:par>
    </p:tnLst>
  </p:timing>
</p:sld>
</file>

<file path=ppt/slides/slide8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31"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Tipos de semántica de la comunicación</a:t>
            </a:r>
            <a:endParaRPr lang="es-MX" sz="1800" spc="-1" strike="noStrike">
              <a:solidFill>
                <a:srgbClr val="000000"/>
              </a:solidFill>
              <a:uFill>
                <a:solidFill>
                  <a:srgbClr val="ffffff"/>
                </a:solidFill>
              </a:uFill>
              <a:latin typeface="Arial"/>
            </a:endParaRPr>
          </a:p>
        </p:txBody>
      </p:sp>
      <p:sp>
        <p:nvSpPr>
          <p:cNvPr id="532"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SOCK_STREAM</a:t>
            </a:r>
            <a:r>
              <a:rPr lang="es-MX" sz="2800" spc="-1" strike="noStrike">
                <a:solidFill>
                  <a:srgbClr val="000000"/>
                </a:solidFill>
                <a:uFill>
                  <a:solidFill>
                    <a:srgbClr val="ffffff"/>
                  </a:solidFill>
                </a:uFill>
                <a:latin typeface="Calibri"/>
                <a:ea typeface="DejaVu Sans"/>
              </a:rPr>
              <a:t>, sockets de flujo</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SOCK_DGRAM</a:t>
            </a:r>
            <a:r>
              <a:rPr lang="es-MX" sz="2800" spc="-1" strike="noStrike">
                <a:solidFill>
                  <a:srgbClr val="000000"/>
                </a:solidFill>
                <a:uFill>
                  <a:solidFill>
                    <a:srgbClr val="ffffff"/>
                  </a:solidFill>
                </a:uFill>
                <a:latin typeface="Calibri"/>
                <a:ea typeface="DejaVu Sans"/>
              </a:rPr>
              <a:t>, sockets de datagrama</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SOCK_RAW</a:t>
            </a:r>
            <a:r>
              <a:rPr lang="es-MX" sz="2800" spc="-1" strike="noStrike">
                <a:solidFill>
                  <a:srgbClr val="000000"/>
                </a:solidFill>
                <a:uFill>
                  <a:solidFill>
                    <a:srgbClr val="ffffff"/>
                  </a:solidFill>
                </a:uFill>
                <a:latin typeface="Calibri"/>
                <a:ea typeface="DejaVu Sans"/>
              </a:rPr>
              <a:t>, sockets crudos</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SOCK_SEQPACKET</a:t>
            </a:r>
            <a:r>
              <a:rPr lang="es-MX" sz="2800" spc="-1" strike="noStrike">
                <a:solidFill>
                  <a:srgbClr val="000000"/>
                </a:solidFill>
                <a:uFill>
                  <a:solidFill>
                    <a:srgbClr val="ffffff"/>
                  </a:solidFill>
                </a:uFill>
                <a:latin typeface="Calibri"/>
                <a:ea typeface="DejaVu Sans"/>
              </a:rPr>
              <a:t>, conector no orientado a conexión pero fiable de longitud fija (solo en </a:t>
            </a:r>
            <a:r>
              <a:rPr lang="es-MX" sz="4300" spc="-1" strike="noStrike">
                <a:solidFill>
                  <a:srgbClr val="000000"/>
                </a:solidFill>
                <a:uFill>
                  <a:solidFill>
                    <a:srgbClr val="ffffff"/>
                  </a:solidFill>
                </a:uFill>
                <a:latin typeface="MoolBoran"/>
                <a:ea typeface="DejaVu Sans"/>
              </a:rPr>
              <a:t>AF_NS</a:t>
            </a:r>
            <a:r>
              <a:rPr lang="es-MX" sz="2800" spc="-1" strike="noStrike">
                <a:solidFill>
                  <a:srgbClr val="000000"/>
                </a:solidFill>
                <a:uFill>
                  <a:solidFill>
                    <a:srgbClr val="ffffff"/>
                  </a:solidFill>
                </a:uFill>
                <a:latin typeface="Calibri"/>
                <a:ea typeface="DejaVu Sans"/>
              </a:rPr>
              <a:t>)</a:t>
            </a: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4300" spc="-1" strike="noStrike">
                <a:solidFill>
                  <a:srgbClr val="000000"/>
                </a:solidFill>
                <a:uFill>
                  <a:solidFill>
                    <a:srgbClr val="ffffff"/>
                  </a:solidFill>
                </a:uFill>
                <a:latin typeface="MoolBoran"/>
                <a:ea typeface="DejaVu Sans"/>
              </a:rPr>
              <a:t>SOCK_RDM</a:t>
            </a:r>
            <a:r>
              <a:rPr lang="es-MX" sz="2800" spc="-1" strike="noStrike">
                <a:solidFill>
                  <a:srgbClr val="000000"/>
                </a:solidFill>
                <a:uFill>
                  <a:solidFill>
                    <a:srgbClr val="ffffff"/>
                  </a:solidFill>
                </a:uFill>
                <a:latin typeface="Calibri"/>
                <a:ea typeface="DejaVu Sans"/>
              </a:rPr>
              <a:t>, conector no orientado a conexión pero fiable y secuencial (no implementado pero se puede simular a nivel de capa de usuario)</a:t>
            </a:r>
            <a:endParaRPr lang="es-MX" sz="1800" spc="-1" strike="noStrike">
              <a:solidFill>
                <a:srgbClr val="000000"/>
              </a:solidFill>
              <a:uFill>
                <a:solidFill>
                  <a:srgbClr val="ffffff"/>
                </a:solidFill>
              </a:uFill>
              <a:latin typeface="Arial"/>
            </a:endParaRPr>
          </a:p>
        </p:txBody>
      </p:sp>
    </p:spTree>
  </p:cSld>
  <p:timing>
    <p:tnLst>
      <p:par>
        <p:cTn id="153" dur="indefinite" restart="never" nodeType="tmRoot">
          <p:childTnLst>
            <p:seq>
              <p:cTn id="154" nodeType="mainSeq"/>
              <p:prevCondLst>
                <p:cond delay="0" evt="onPrev">
                  <p:tgtEl>
                    <p:sldTgt/>
                  </p:tgtEl>
                </p:cond>
              </p:prevCondLst>
              <p:nextCondLst>
                <p:cond delay="0" evt="onNext">
                  <p:tgtEl>
                    <p:sldTgt/>
                  </p:tgtEl>
                </p:cond>
              </p:nextCondLst>
            </p:seq>
          </p:childTnLst>
        </p:cTn>
      </p:par>
    </p:tnLst>
  </p:timing>
</p:sld>
</file>

<file path=ppt/slides/slide8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33"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bind()</a:t>
            </a:r>
            <a:endParaRPr lang="es-MX" sz="1800" spc="-1" strike="noStrike">
              <a:solidFill>
                <a:srgbClr val="000000"/>
              </a:solidFill>
              <a:uFill>
                <a:solidFill>
                  <a:srgbClr val="ffffff"/>
                </a:solidFill>
              </a:uFill>
              <a:latin typeface="Arial"/>
            </a:endParaRPr>
          </a:p>
        </p:txBody>
      </p:sp>
      <p:sp>
        <p:nvSpPr>
          <p:cNvPr id="534" name="CustomShape 2"/>
          <p:cNvSpPr/>
          <p:nvPr/>
        </p:nvSpPr>
        <p:spPr>
          <a:xfrm>
            <a:off x="1981080" y="1448640"/>
            <a:ext cx="8228520" cy="3556080"/>
          </a:xfrm>
          <a:prstGeom prst="rect">
            <a:avLst/>
          </a:prstGeom>
          <a:noFill/>
          <a:ln>
            <a:noFill/>
          </a:ln>
        </p:spPr>
        <p:style>
          <a:lnRef idx="0"/>
          <a:fillRef idx="0"/>
          <a:effectRef idx="0"/>
          <a:fontRef idx="minor"/>
        </p:style>
        <p:txBody>
          <a:bodyPr lIns="90000" rIns="90000" tIns="45000" bIns="45000"/>
          <a:p>
            <a:pPr>
              <a:lnSpc>
                <a:spcPct val="100000"/>
              </a:lnSpc>
            </a:pPr>
            <a:r>
              <a:rPr lang="es-MX" sz="2800" spc="-1" strike="noStrike">
                <a:solidFill>
                  <a:srgbClr val="8497b0"/>
                </a:solidFill>
                <a:uFill>
                  <a:solidFill>
                    <a:srgbClr val="ffffff"/>
                  </a:solidFill>
                </a:uFill>
                <a:latin typeface="MoolBoran"/>
                <a:ea typeface="DejaVu Sans"/>
              </a:rPr>
              <a:t>#include &lt;sys/socket.h&gt;</a:t>
            </a:r>
            <a:endParaRPr lang="es-MX" sz="1800" spc="-1" strike="noStrike">
              <a:solidFill>
                <a:srgbClr val="000000"/>
              </a:solidFill>
              <a:uFill>
                <a:solidFill>
                  <a:srgbClr val="ffffff"/>
                </a:solidFill>
              </a:uFill>
              <a:latin typeface="Arial"/>
            </a:endParaRPr>
          </a:p>
          <a:p>
            <a:pPr>
              <a:lnSpc>
                <a:spcPct val="100000"/>
              </a:lnSpc>
            </a:pPr>
            <a:r>
              <a:rPr lang="es-MX" sz="2800" spc="-1" strike="noStrike">
                <a:solidFill>
                  <a:srgbClr val="8497b0"/>
                </a:solidFill>
                <a:uFill>
                  <a:solidFill>
                    <a:srgbClr val="ffffff"/>
                  </a:solidFill>
                </a:uFill>
                <a:latin typeface="MoolBoran"/>
                <a:ea typeface="DejaVu Sans"/>
              </a:rPr>
              <a:t>#include &lt;netinet/in.h&gt; </a:t>
            </a:r>
            <a:endParaRPr lang="es-MX" sz="1800" spc="-1" strike="noStrike">
              <a:solidFill>
                <a:srgbClr val="000000"/>
              </a:solidFill>
              <a:uFill>
                <a:solidFill>
                  <a:srgbClr val="ffffff"/>
                </a:solidFill>
              </a:uFill>
              <a:latin typeface="Arial"/>
            </a:endParaRPr>
          </a:p>
          <a:p>
            <a:pPr>
              <a:lnSpc>
                <a:spcPct val="100000"/>
              </a:lnSpc>
            </a:pPr>
            <a:r>
              <a:rPr lang="es-MX" sz="2800" spc="-1" strike="noStrike">
                <a:solidFill>
                  <a:srgbClr val="000000"/>
                </a:solidFill>
                <a:uFill>
                  <a:solidFill>
                    <a:srgbClr val="ffffff"/>
                  </a:solidFill>
                </a:uFill>
                <a:latin typeface="MoolBoran"/>
                <a:ea typeface="DejaVu Sans"/>
              </a:rPr>
              <a:t>int bind(int sd, const struct sockaddr *addr, socklen_t addrlen);</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35" name="CustomShape 3"/>
          <p:cNvSpPr/>
          <p:nvPr/>
        </p:nvSpPr>
        <p:spPr>
          <a:xfrm>
            <a:off x="5015880" y="3645000"/>
            <a:ext cx="154440" cy="9133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36" name="CustomShape 4"/>
          <p:cNvSpPr/>
          <p:nvPr/>
        </p:nvSpPr>
        <p:spPr>
          <a:xfrm>
            <a:off x="4986720" y="3778920"/>
            <a:ext cx="1227600" cy="63828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0 = éxito</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error</a:t>
            </a:r>
            <a:endParaRPr lang="es-MX" sz="1800" spc="-1" strike="noStrike">
              <a:solidFill>
                <a:srgbClr val="000000"/>
              </a:solidFill>
              <a:uFill>
                <a:solidFill>
                  <a:srgbClr val="ffffff"/>
                </a:solidFill>
              </a:uFill>
              <a:latin typeface="Arial"/>
            </a:endParaRPr>
          </a:p>
        </p:txBody>
      </p:sp>
    </p:spTree>
  </p:cSld>
  <p:timing>
    <p:tnLst>
      <p:par>
        <p:cTn id="155" dur="indefinite" restart="never" nodeType="tmRoot">
          <p:childTnLst>
            <p:seq>
              <p:cTn id="156" nodeType="mainSeq"/>
              <p:prevCondLst>
                <p:cond delay="0" evt="onPrev">
                  <p:tgtEl>
                    <p:sldTgt/>
                  </p:tgtEl>
                </p:cond>
              </p:prevCondLst>
              <p:nextCondLst>
                <p:cond delay="0" evt="onNext">
                  <p:tgtEl>
                    <p:sldTgt/>
                  </p:tgtEl>
                </p:cond>
              </p:nextCondLst>
            </p:seq>
          </p:childTnLst>
        </p:cTn>
      </p:par>
    </p:tnLst>
  </p:timing>
</p:sld>
</file>

<file path=ppt/slides/slide8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37" name="CustomShape 1"/>
          <p:cNvSpPr/>
          <p:nvPr/>
        </p:nvSpPr>
        <p:spPr>
          <a:xfrm>
            <a:off x="1775520" y="116640"/>
            <a:ext cx="8228520" cy="560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Ejemplo  bind()</a:t>
            </a:r>
            <a:endParaRPr lang="es-MX" sz="1800" spc="-1" strike="noStrike">
              <a:solidFill>
                <a:srgbClr val="000000"/>
              </a:solidFill>
              <a:uFill>
                <a:solidFill>
                  <a:srgbClr val="ffffff"/>
                </a:solidFill>
              </a:uFill>
              <a:latin typeface="Arial"/>
            </a:endParaRPr>
          </a:p>
        </p:txBody>
      </p:sp>
      <p:sp>
        <p:nvSpPr>
          <p:cNvPr id="538" name="CustomShape 2"/>
          <p:cNvSpPr/>
          <p:nvPr/>
        </p:nvSpPr>
        <p:spPr>
          <a:xfrm>
            <a:off x="2279520" y="1221840"/>
            <a:ext cx="7343640" cy="4611240"/>
          </a:xfrm>
          <a:prstGeom prst="rect">
            <a:avLst/>
          </a:prstGeom>
          <a:noFill/>
          <a:ln>
            <a:noFill/>
          </a:ln>
        </p:spPr>
        <p:style>
          <a:lnRef idx="0"/>
          <a:fillRef idx="0"/>
          <a:effectRef idx="0"/>
          <a:fontRef idx="minor"/>
        </p:style>
        <p:txBody>
          <a:bodyPr lIns="90000" rIns="90000" tIns="45000" bIns="45000" anchor="ctr"/>
          <a:p>
            <a:pPr>
              <a:lnSpc>
                <a:spcPct val="100000"/>
              </a:lnSpc>
            </a:pPr>
            <a:r>
              <a:rPr lang="es-MX" sz="1100" spc="-1" strike="noStrike">
                <a:solidFill>
                  <a:srgbClr val="000000"/>
                </a:solidFill>
                <a:uFill>
                  <a:solidFill>
                    <a:srgbClr val="ffffff"/>
                  </a:solidFill>
                </a:uFill>
                <a:latin typeface="Arial Unicode MS"/>
                <a:ea typeface="DejaVu Sans"/>
              </a:rPr>
              <a:t>int sd;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struct addrinfo i, *r, *p;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memset(&amp;i, 0, sizeof (i)); //indicio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i.ai_family = AF_INET6; /* Permite IPv4 or IPv6 */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i.ai_socktype = SOCK_STREAM;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i.ai_flags = AI_PASSIVE; // utilizado para hacer el bind</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i.ai_protocol = 0; /* Any protocol */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i.ai_canonname = NULL;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i.ai_addr = NULL;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i.ai_next = NULL;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if ((rv = getaddrinfo(NULL, pto, &amp;i, &amp;r)) != 0)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fprintf(stderr, "getaddrinfo: %s\n", gai_strerror(rv));</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return 1;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}//if</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for(p = r; p != NULL; p = p-&gt;ai_next) {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if ((sd = socket(p-&gt;ai_family, p-&gt;ai_socktype,p-&gt;ai_protocol)) == -1) { </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perror("server: socket");</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continue;</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}//if</a:t>
            </a:r>
            <a:endParaRPr lang="es-MX" sz="1800" spc="-1" strike="noStrike">
              <a:solidFill>
                <a:srgbClr val="000000"/>
              </a:solidFill>
              <a:uFill>
                <a:solidFill>
                  <a:srgbClr val="ffffff"/>
                </a:solidFill>
              </a:uFill>
              <a:latin typeface="Arial"/>
            </a:endParaRPr>
          </a:p>
          <a:p>
            <a:pPr>
              <a:lnSpc>
                <a:spcPct val="100000"/>
              </a:lnSpc>
            </a:pPr>
            <a:r>
              <a:rPr b="1" lang="es-MX" sz="1100" spc="-1" strike="noStrike">
                <a:solidFill>
                  <a:srgbClr val="000000"/>
                </a:solidFill>
                <a:uFill>
                  <a:solidFill>
                    <a:srgbClr val="ffffff"/>
                  </a:solidFill>
                </a:uFill>
                <a:latin typeface="Arial Unicode MS"/>
                <a:ea typeface="DejaVu Sans"/>
              </a:rPr>
              <a:t>     </a:t>
            </a:r>
            <a:r>
              <a:rPr b="1" lang="es-MX" sz="1100" spc="-1" strike="noStrike">
                <a:solidFill>
                  <a:srgbClr val="000000"/>
                </a:solidFill>
                <a:uFill>
                  <a:solidFill>
                    <a:srgbClr val="ffffff"/>
                  </a:solidFill>
                </a:uFill>
                <a:latin typeface="Arial Unicode MS"/>
                <a:ea typeface="DejaVu Sans"/>
              </a:rPr>
              <a:t>if (bind(sd, p-&gt;ai_addr, p-&gt;ai_addrlen) == -1) {</a:t>
            </a:r>
            <a:endParaRPr lang="es-MX" sz="1800" spc="-1" strike="noStrike">
              <a:solidFill>
                <a:srgbClr val="000000"/>
              </a:solidFill>
              <a:uFill>
                <a:solidFill>
                  <a:srgbClr val="ffffff"/>
                </a:solidFill>
              </a:uFill>
              <a:latin typeface="Arial"/>
            </a:endParaRPr>
          </a:p>
          <a:p>
            <a:pPr>
              <a:lnSpc>
                <a:spcPct val="100000"/>
              </a:lnSpc>
            </a:pPr>
            <a:r>
              <a:rPr b="1" lang="es-MX" sz="1100" spc="-1" strike="noStrike">
                <a:solidFill>
                  <a:srgbClr val="000000"/>
                </a:solidFill>
                <a:uFill>
                  <a:solidFill>
                    <a:srgbClr val="ffffff"/>
                  </a:solidFill>
                </a:uFill>
                <a:latin typeface="Arial Unicode MS"/>
                <a:ea typeface="DejaVu Sans"/>
              </a:rPr>
              <a:t>         </a:t>
            </a:r>
            <a:r>
              <a:rPr b="1" lang="es-MX" sz="1100" spc="-1" strike="noStrike">
                <a:solidFill>
                  <a:srgbClr val="000000"/>
                </a:solidFill>
                <a:uFill>
                  <a:solidFill>
                    <a:srgbClr val="ffffff"/>
                  </a:solidFill>
                </a:uFill>
                <a:latin typeface="Arial Unicode MS"/>
                <a:ea typeface="DejaVu Sans"/>
              </a:rPr>
              <a:t>close(sd); </a:t>
            </a:r>
            <a:endParaRPr lang="es-MX" sz="1800" spc="-1" strike="noStrike">
              <a:solidFill>
                <a:srgbClr val="000000"/>
              </a:solidFill>
              <a:uFill>
                <a:solidFill>
                  <a:srgbClr val="ffffff"/>
                </a:solidFill>
              </a:uFill>
              <a:latin typeface="Arial"/>
            </a:endParaRPr>
          </a:p>
          <a:p>
            <a:pPr>
              <a:lnSpc>
                <a:spcPct val="100000"/>
              </a:lnSpc>
            </a:pPr>
            <a:r>
              <a:rPr b="1" lang="es-MX" sz="1100" spc="-1" strike="noStrike">
                <a:solidFill>
                  <a:srgbClr val="000000"/>
                </a:solidFill>
                <a:uFill>
                  <a:solidFill>
                    <a:srgbClr val="ffffff"/>
                  </a:solidFill>
                </a:uFill>
                <a:latin typeface="Arial Unicode MS"/>
                <a:ea typeface="DejaVu Sans"/>
              </a:rPr>
              <a:t>         </a:t>
            </a:r>
            <a:r>
              <a:rPr b="1" lang="es-MX" sz="1100" spc="-1" strike="noStrike">
                <a:solidFill>
                  <a:srgbClr val="000000"/>
                </a:solidFill>
                <a:uFill>
                  <a:solidFill>
                    <a:srgbClr val="ffffff"/>
                  </a:solidFill>
                </a:uFill>
                <a:latin typeface="Arial Unicode MS"/>
                <a:ea typeface="DejaVu Sans"/>
              </a:rPr>
              <a:t>perror("server: bind"); </a:t>
            </a:r>
            <a:endParaRPr lang="es-MX" sz="1800" spc="-1" strike="noStrike">
              <a:solidFill>
                <a:srgbClr val="000000"/>
              </a:solidFill>
              <a:uFill>
                <a:solidFill>
                  <a:srgbClr val="ffffff"/>
                </a:solidFill>
              </a:uFill>
              <a:latin typeface="Arial"/>
            </a:endParaRPr>
          </a:p>
          <a:p>
            <a:pPr>
              <a:lnSpc>
                <a:spcPct val="100000"/>
              </a:lnSpc>
            </a:pPr>
            <a:r>
              <a:rPr b="1" lang="es-MX" sz="1100" spc="-1" strike="noStrike">
                <a:solidFill>
                  <a:srgbClr val="000000"/>
                </a:solidFill>
                <a:uFill>
                  <a:solidFill>
                    <a:srgbClr val="ffffff"/>
                  </a:solidFill>
                </a:uFill>
                <a:latin typeface="Arial Unicode MS"/>
                <a:ea typeface="DejaVu Sans"/>
              </a:rPr>
              <a:t>         </a:t>
            </a:r>
            <a:r>
              <a:rPr b="1" lang="es-MX" sz="1100" spc="-1" strike="noStrike">
                <a:solidFill>
                  <a:srgbClr val="000000"/>
                </a:solidFill>
                <a:uFill>
                  <a:solidFill>
                    <a:srgbClr val="ffffff"/>
                  </a:solidFill>
                </a:uFill>
                <a:latin typeface="Arial Unicode MS"/>
                <a:ea typeface="DejaVu Sans"/>
              </a:rPr>
              <a:t>continue; </a:t>
            </a:r>
            <a:endParaRPr lang="es-MX" sz="1800" spc="-1" strike="noStrike">
              <a:solidFill>
                <a:srgbClr val="000000"/>
              </a:solidFill>
              <a:uFill>
                <a:solidFill>
                  <a:srgbClr val="ffffff"/>
                </a:solidFill>
              </a:uFill>
              <a:latin typeface="Arial"/>
            </a:endParaRPr>
          </a:p>
          <a:p>
            <a:pPr>
              <a:lnSpc>
                <a:spcPct val="100000"/>
              </a:lnSpc>
            </a:pPr>
            <a:r>
              <a:rPr b="1" lang="es-MX" sz="1100" spc="-1" strike="noStrike">
                <a:solidFill>
                  <a:srgbClr val="000000"/>
                </a:solidFill>
                <a:uFill>
                  <a:solidFill>
                    <a:srgbClr val="ffffff"/>
                  </a:solidFill>
                </a:uFill>
                <a:latin typeface="Arial Unicode MS"/>
                <a:ea typeface="DejaVu Sans"/>
              </a:rPr>
              <a:t>      </a:t>
            </a:r>
            <a:r>
              <a:rPr b="1" lang="es-MX" sz="1100" spc="-1" strike="noStrike">
                <a:solidFill>
                  <a:srgbClr val="000000"/>
                </a:solidFill>
                <a:uFill>
                  <a:solidFill>
                    <a:srgbClr val="ffffff"/>
                  </a:solidFill>
                </a:uFill>
                <a:latin typeface="Arial Unicode MS"/>
                <a:ea typeface="DejaVu Sans"/>
              </a:rPr>
              <a:t>}//if</a:t>
            </a:r>
            <a:r>
              <a:rPr lang="es-MX" sz="800" spc="-1" strike="noStrike">
                <a:solidFill>
                  <a:srgbClr val="000000"/>
                </a:solidFill>
                <a:uFill>
                  <a:solidFill>
                    <a:srgbClr val="ffffff"/>
                  </a:solidFill>
                </a:uFill>
                <a:latin typeface="Calibri"/>
                <a:ea typeface="DejaVu Sans"/>
              </a:rPr>
              <a:t>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   </a:t>
            </a:r>
            <a:r>
              <a:rPr lang="es-MX" sz="1100" spc="-1" strike="noStrike">
                <a:solidFill>
                  <a:srgbClr val="000000"/>
                </a:solidFill>
                <a:uFill>
                  <a:solidFill>
                    <a:srgbClr val="ffffff"/>
                  </a:solidFill>
                </a:uFill>
                <a:latin typeface="Arial Unicode MS"/>
                <a:ea typeface="DejaVu Sans"/>
              </a:rPr>
              <a:t>break;</a:t>
            </a:r>
            <a:endParaRPr lang="es-MX" sz="1800" spc="-1" strike="noStrike">
              <a:solidFill>
                <a:srgbClr val="000000"/>
              </a:solidFill>
              <a:uFill>
                <a:solidFill>
                  <a:srgbClr val="ffffff"/>
                </a:solidFill>
              </a:uFill>
              <a:latin typeface="Arial"/>
            </a:endParaRPr>
          </a:p>
          <a:p>
            <a:pPr>
              <a:lnSpc>
                <a:spcPct val="100000"/>
              </a:lnSpc>
            </a:pPr>
            <a:r>
              <a:rPr lang="es-MX" sz="1100" spc="-1" strike="noStrike">
                <a:solidFill>
                  <a:srgbClr val="000000"/>
                </a:solidFill>
                <a:uFill>
                  <a:solidFill>
                    <a:srgbClr val="ffffff"/>
                  </a:solidFill>
                </a:uFill>
                <a:latin typeface="Arial Unicode MS"/>
                <a:ea typeface="DejaVu Sans"/>
              </a:rPr>
              <a:t>}//for</a:t>
            </a:r>
            <a:r>
              <a:rPr lang="es-MX" sz="1100" spc="-1" strike="noStrike">
                <a:solidFill>
                  <a:srgbClr val="000000"/>
                </a:solidFill>
                <a:uFill>
                  <a:solidFill>
                    <a:srgbClr val="ffffff"/>
                  </a:solidFill>
                </a:uFill>
                <a:latin typeface="Calibri"/>
                <a:ea typeface="DejaVu Sans"/>
              </a:rPr>
              <a:t> </a:t>
            </a:r>
            <a:endParaRPr lang="es-MX" sz="1800" spc="-1" strike="noStrike">
              <a:solidFill>
                <a:srgbClr val="000000"/>
              </a:solidFill>
              <a:uFill>
                <a:solidFill>
                  <a:srgbClr val="ffffff"/>
                </a:solidFill>
              </a:uFill>
              <a:latin typeface="Arial"/>
            </a:endParaRPr>
          </a:p>
        </p:txBody>
      </p:sp>
    </p:spTree>
  </p:cSld>
  <p:timing>
    <p:tnLst>
      <p:par>
        <p:cTn id="157" dur="indefinite" restart="never" nodeType="tmRoot">
          <p:childTnLst>
            <p:seq>
              <p:cTn id="158" nodeType="mainSeq"/>
              <p:prevCondLst>
                <p:cond delay="0" evt="onPrev">
                  <p:tgtEl>
                    <p:sldTgt/>
                  </p:tgtEl>
                </p:cond>
              </p:prevCondLst>
              <p:nextCondLst>
                <p:cond delay="0" evt="onNext">
                  <p:tgtEl>
                    <p:sldTgt/>
                  </p:tgtEl>
                </p:cond>
              </p:nextCondLst>
            </p:seq>
          </p:childTnLst>
        </p:cTn>
      </p:par>
    </p:tnLst>
  </p:timing>
</p:sld>
</file>

<file path=ppt/slides/slide8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39" name="CustomShape 1"/>
          <p:cNvSpPr/>
          <p:nvPr/>
        </p:nvSpPr>
        <p:spPr>
          <a:xfrm>
            <a:off x="593640" y="14076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listen()</a:t>
            </a:r>
            <a:endParaRPr lang="es-MX" sz="1800" spc="-1" strike="noStrike">
              <a:solidFill>
                <a:srgbClr val="000000"/>
              </a:solidFill>
              <a:uFill>
                <a:solidFill>
                  <a:srgbClr val="ffffff"/>
                </a:solidFill>
              </a:uFill>
              <a:latin typeface="Arial"/>
            </a:endParaRPr>
          </a:p>
        </p:txBody>
      </p:sp>
      <p:sp>
        <p:nvSpPr>
          <p:cNvPr id="540" name="CustomShape 2"/>
          <p:cNvSpPr/>
          <p:nvPr/>
        </p:nvSpPr>
        <p:spPr>
          <a:xfrm>
            <a:off x="1981080" y="1600200"/>
            <a:ext cx="8228520" cy="1755720"/>
          </a:xfrm>
          <a:prstGeom prst="rect">
            <a:avLst/>
          </a:prstGeom>
          <a:noFill/>
          <a:ln>
            <a:noFill/>
          </a:ln>
        </p:spPr>
        <p:style>
          <a:lnRef idx="0"/>
          <a:fillRef idx="0"/>
          <a:effectRef idx="0"/>
          <a:fontRef idx="minor"/>
        </p:style>
        <p:txBody>
          <a:bodyPr lIns="90000" rIns="90000" tIns="45000" bIns="45000"/>
          <a:p>
            <a:pPr>
              <a:lnSpc>
                <a:spcPct val="100000"/>
              </a:lnSpc>
            </a:pPr>
            <a:r>
              <a:rPr lang="es-MX" sz="2800" spc="-1" strike="noStrike">
                <a:solidFill>
                  <a:srgbClr val="8497b0"/>
                </a:solidFill>
                <a:uFill>
                  <a:solidFill>
                    <a:srgbClr val="ffffff"/>
                  </a:solidFill>
                </a:uFill>
                <a:latin typeface="MoolBoran"/>
                <a:ea typeface="DejaVu Sans"/>
              </a:rPr>
              <a:t>#include &lt;sys/socket.h&gt;</a:t>
            </a:r>
            <a:endParaRPr lang="es-MX" sz="1800" spc="-1" strike="noStrike">
              <a:solidFill>
                <a:srgbClr val="000000"/>
              </a:solidFill>
              <a:uFill>
                <a:solidFill>
                  <a:srgbClr val="ffffff"/>
                </a:solidFill>
              </a:uFill>
              <a:latin typeface="Arial"/>
            </a:endParaRPr>
          </a:p>
          <a:p>
            <a:pPr>
              <a:lnSpc>
                <a:spcPct val="100000"/>
              </a:lnSpc>
            </a:pPr>
            <a:r>
              <a:rPr lang="es-MX" sz="2800" spc="-1" strike="noStrike">
                <a:solidFill>
                  <a:srgbClr val="8497b0"/>
                </a:solidFill>
                <a:uFill>
                  <a:solidFill>
                    <a:srgbClr val="ffffff"/>
                  </a:solidFill>
                </a:uFill>
                <a:latin typeface="MoolBoran"/>
                <a:ea typeface="DejaVu Sans"/>
              </a:rPr>
              <a:t>#include &lt;netinet/in.h&gt;</a:t>
            </a:r>
            <a:endParaRPr lang="es-MX" sz="1800" spc="-1" strike="noStrike">
              <a:solidFill>
                <a:srgbClr val="000000"/>
              </a:solidFill>
              <a:uFill>
                <a:solidFill>
                  <a:srgbClr val="ffffff"/>
                </a:solidFill>
              </a:uFill>
              <a:latin typeface="Arial"/>
            </a:endParaRPr>
          </a:p>
          <a:p>
            <a:pPr>
              <a:lnSpc>
                <a:spcPct val="100000"/>
              </a:lnSpc>
            </a:pPr>
            <a:r>
              <a:rPr lang="es-MX" sz="2800" spc="-1" strike="noStrike">
                <a:solidFill>
                  <a:srgbClr val="000000"/>
                </a:solidFill>
                <a:uFill>
                  <a:solidFill>
                    <a:srgbClr val="ffffff"/>
                  </a:solidFill>
                </a:uFill>
                <a:latin typeface="MoolBoran"/>
                <a:ea typeface="DejaVu Sans"/>
              </a:rPr>
              <a:t>int listen(int sd, int backlog);</a:t>
            </a:r>
            <a:endParaRPr lang="es-MX" sz="1800" spc="-1" strike="noStrike">
              <a:solidFill>
                <a:srgbClr val="000000"/>
              </a:solidFill>
              <a:uFill>
                <a:solidFill>
                  <a:srgbClr val="ffffff"/>
                </a:solidFill>
              </a:uFill>
              <a:latin typeface="Arial"/>
            </a:endParaRPr>
          </a:p>
          <a:p>
            <a:pPr>
              <a:lnSpc>
                <a:spcPct val="100000"/>
              </a:lnSpc>
            </a:pPr>
            <a:r>
              <a:rPr lang="es-MX" sz="2800" spc="-1" strike="noStrike">
                <a:solidFill>
                  <a:srgbClr val="000000"/>
                </a:solidFill>
                <a:uFill>
                  <a:solidFill>
                    <a:srgbClr val="ffffff"/>
                  </a:solidFill>
                </a:uFill>
                <a:latin typeface="MoolBoran"/>
                <a:ea typeface="DejaVu Sans"/>
              </a:rPr>
              <a:t>//backlog tiene un máximo definido en SOMAXCONN=128 en /usr/src/linux/net/ipv4/af_inet.c.  5= mal desempeño en webservers (/usr/src/linux/socket.h en kernels 2.x )</a:t>
            </a:r>
            <a:endParaRPr lang="es-MX" sz="1800" spc="-1" strike="noStrike">
              <a:solidFill>
                <a:srgbClr val="000000"/>
              </a:solidFill>
              <a:uFill>
                <a:solidFill>
                  <a:srgbClr val="ffffff"/>
                </a:solidFill>
              </a:uFill>
              <a:latin typeface="Arial"/>
            </a:endParaRPr>
          </a:p>
        </p:txBody>
      </p:sp>
      <p:sp>
        <p:nvSpPr>
          <p:cNvPr id="541" name="CustomShape 3"/>
          <p:cNvSpPr/>
          <p:nvPr/>
        </p:nvSpPr>
        <p:spPr>
          <a:xfrm>
            <a:off x="2510280" y="4941000"/>
            <a:ext cx="5392440" cy="1461240"/>
          </a:xfrm>
          <a:prstGeom prst="rect">
            <a:avLst/>
          </a:prstGeom>
          <a:noFill/>
          <a:ln>
            <a:noFill/>
          </a:ln>
        </p:spPr>
        <p:style>
          <a:lnRef idx="0"/>
          <a:fillRef idx="0"/>
          <a:effectRef idx="0"/>
          <a:fontRef idx="minor"/>
        </p:style>
        <p:txBody>
          <a:bodyPr wrap="none" lIns="90000" rIns="90000" tIns="45000" bIns="45000"/>
          <a:p>
            <a:pPr>
              <a:lnSpc>
                <a:spcPct val="100000"/>
              </a:lnSpc>
            </a:pPr>
            <a:r>
              <a:rPr b="1" lang="es-MX" sz="1800" spc="-1" strike="noStrike">
                <a:solidFill>
                  <a:srgbClr val="444444"/>
                </a:solidFill>
                <a:uFill>
                  <a:solidFill>
                    <a:srgbClr val="ffffff"/>
                  </a:solidFill>
                </a:uFill>
                <a:latin typeface="Courier New"/>
                <a:ea typeface="DejaVu Sans"/>
              </a:rPr>
              <a:t>if(listen(sd,80)==-1){</a:t>
            </a:r>
            <a:endParaRPr lang="es-MX" sz="1800" spc="-1" strike="noStrike">
              <a:solidFill>
                <a:srgbClr val="000000"/>
              </a:solidFill>
              <a:uFill>
                <a:solidFill>
                  <a:srgbClr val="ffffff"/>
                </a:solidFill>
              </a:uFill>
              <a:latin typeface="Arial"/>
            </a:endParaRPr>
          </a:p>
          <a:p>
            <a:pPr>
              <a:lnSpc>
                <a:spcPct val="100000"/>
              </a:lnSpc>
            </a:pPr>
            <a:r>
              <a:rPr b="1" lang="es-MX" sz="1800" spc="-1" strike="noStrike">
                <a:solidFill>
                  <a:srgbClr val="444444"/>
                </a:solidFill>
                <a:uFill>
                  <a:solidFill>
                    <a:srgbClr val="ffffff"/>
                  </a:solidFill>
                </a:uFill>
                <a:latin typeface="Courier New"/>
                <a:ea typeface="DejaVu Sans"/>
              </a:rPr>
              <a:t>  </a:t>
            </a:r>
            <a:r>
              <a:rPr b="1" lang="es-MX" sz="1800" spc="-1" strike="noStrike">
                <a:solidFill>
                  <a:srgbClr val="444444"/>
                </a:solidFill>
                <a:uFill>
                  <a:solidFill>
                    <a:srgbClr val="ffffff"/>
                  </a:solidFill>
                </a:uFill>
                <a:latin typeface="Courier New"/>
                <a:ea typeface="DejaVu Sans"/>
              </a:rPr>
              <a:t>perror(“error en func. Listen()\n”);</a:t>
            </a:r>
            <a:endParaRPr lang="es-MX" sz="1800" spc="-1" strike="noStrike">
              <a:solidFill>
                <a:srgbClr val="000000"/>
              </a:solidFill>
              <a:uFill>
                <a:solidFill>
                  <a:srgbClr val="ffffff"/>
                </a:solidFill>
              </a:uFill>
              <a:latin typeface="Arial"/>
            </a:endParaRPr>
          </a:p>
          <a:p>
            <a:pPr>
              <a:lnSpc>
                <a:spcPct val="100000"/>
              </a:lnSpc>
            </a:pPr>
            <a:r>
              <a:rPr b="1" lang="es-MX" sz="1800" spc="-1" strike="noStrike">
                <a:solidFill>
                  <a:srgbClr val="444444"/>
                </a:solidFill>
                <a:uFill>
                  <a:solidFill>
                    <a:srgbClr val="ffffff"/>
                  </a:solidFill>
                </a:uFill>
                <a:latin typeface="Courier New"/>
                <a:ea typeface="DejaVu Sans"/>
              </a:rPr>
              <a:t>  </a:t>
            </a:r>
            <a:r>
              <a:rPr b="1" lang="es-MX" sz="1800" spc="-1" strike="noStrike">
                <a:solidFill>
                  <a:srgbClr val="444444"/>
                </a:solidFill>
                <a:uFill>
                  <a:solidFill>
                    <a:srgbClr val="ffffff"/>
                  </a:solidFill>
                </a:uFill>
                <a:latin typeface="Courier New"/>
                <a:ea typeface="DejaVu Sans"/>
              </a:rPr>
              <a:t>close(sd);</a:t>
            </a:r>
            <a:endParaRPr lang="es-MX" sz="1800" spc="-1" strike="noStrike">
              <a:solidFill>
                <a:srgbClr val="000000"/>
              </a:solidFill>
              <a:uFill>
                <a:solidFill>
                  <a:srgbClr val="ffffff"/>
                </a:solidFill>
              </a:uFill>
              <a:latin typeface="Arial"/>
            </a:endParaRPr>
          </a:p>
          <a:p>
            <a:pPr>
              <a:lnSpc>
                <a:spcPct val="100000"/>
              </a:lnSpc>
            </a:pPr>
            <a:r>
              <a:rPr b="1" lang="es-MX" sz="1800" spc="-1" strike="noStrike">
                <a:solidFill>
                  <a:srgbClr val="444444"/>
                </a:solidFill>
                <a:uFill>
                  <a:solidFill>
                    <a:srgbClr val="ffffff"/>
                  </a:solidFill>
                </a:uFill>
                <a:latin typeface="Courier New"/>
                <a:ea typeface="DejaVu Sans"/>
              </a:rPr>
              <a:t>  </a:t>
            </a:r>
            <a:r>
              <a:rPr b="1" lang="es-MX" sz="1800" spc="-1" strike="noStrike">
                <a:solidFill>
                  <a:srgbClr val="444444"/>
                </a:solidFill>
                <a:uFill>
                  <a:solidFill>
                    <a:srgbClr val="ffffff"/>
                  </a:solidFill>
                </a:uFill>
                <a:latin typeface="Courier New"/>
                <a:ea typeface="DejaVu Sans"/>
              </a:rPr>
              <a:t>exit(1);</a:t>
            </a:r>
            <a:endParaRPr lang="es-MX" sz="1800" spc="-1" strike="noStrike">
              <a:solidFill>
                <a:srgbClr val="000000"/>
              </a:solidFill>
              <a:uFill>
                <a:solidFill>
                  <a:srgbClr val="ffffff"/>
                </a:solidFill>
              </a:uFill>
              <a:latin typeface="Arial"/>
            </a:endParaRPr>
          </a:p>
          <a:p>
            <a:pPr>
              <a:lnSpc>
                <a:spcPct val="100000"/>
              </a:lnSpc>
            </a:pPr>
            <a:r>
              <a:rPr b="1" lang="es-MX" sz="18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p:txBody>
      </p:sp>
      <p:sp>
        <p:nvSpPr>
          <p:cNvPr id="542" name="CustomShape 4"/>
          <p:cNvSpPr/>
          <p:nvPr/>
        </p:nvSpPr>
        <p:spPr>
          <a:xfrm>
            <a:off x="1962720" y="3800160"/>
            <a:ext cx="1756080" cy="9118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43" name="CustomShape 5"/>
          <p:cNvSpPr/>
          <p:nvPr/>
        </p:nvSpPr>
        <p:spPr>
          <a:xfrm>
            <a:off x="3570120" y="3557880"/>
            <a:ext cx="154440" cy="9133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44" name="CustomShape 6"/>
          <p:cNvSpPr/>
          <p:nvPr/>
        </p:nvSpPr>
        <p:spPr>
          <a:xfrm>
            <a:off x="3540960" y="3691800"/>
            <a:ext cx="1227600" cy="63828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0 = éxito</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error</a:t>
            </a:r>
            <a:endParaRPr lang="es-MX" sz="1800" spc="-1" strike="noStrike">
              <a:solidFill>
                <a:srgbClr val="000000"/>
              </a:solidFill>
              <a:uFill>
                <a:solidFill>
                  <a:srgbClr val="ffffff"/>
                </a:solidFill>
              </a:uFill>
              <a:latin typeface="Arial"/>
            </a:endParaRPr>
          </a:p>
        </p:txBody>
      </p:sp>
    </p:spTree>
  </p:cSld>
  <p:timing>
    <p:tnLst>
      <p:par>
        <p:cTn id="159" dur="indefinite" restart="never" nodeType="tmRoot">
          <p:childTnLst>
            <p:seq>
              <p:cTn id="160" nodeType="mainSeq"/>
              <p:prevCondLst>
                <p:cond delay="0" evt="onPrev">
                  <p:tgtEl>
                    <p:sldTgt/>
                  </p:tgtEl>
                </p:cond>
              </p:prevCondLst>
              <p:nextCondLst>
                <p:cond delay="0" evt="onNext">
                  <p:tgtEl>
                    <p:sldTgt/>
                  </p:tgtEl>
                </p:cond>
              </p:nextCondLst>
            </p:seq>
          </p:childTnLst>
        </p:cTn>
      </p:par>
    </p:tnLst>
  </p:timing>
</p:sld>
</file>

<file path=ppt/slides/slide8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45" name="CustomShape 1"/>
          <p:cNvSpPr/>
          <p:nvPr/>
        </p:nvSpPr>
        <p:spPr>
          <a:xfrm>
            <a:off x="1981080" y="123840"/>
            <a:ext cx="8228520" cy="560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accept()</a:t>
            </a:r>
            <a:endParaRPr lang="es-MX" sz="1800" spc="-1" strike="noStrike">
              <a:solidFill>
                <a:srgbClr val="000000"/>
              </a:solidFill>
              <a:uFill>
                <a:solidFill>
                  <a:srgbClr val="ffffff"/>
                </a:solidFill>
              </a:uFill>
              <a:latin typeface="Arial"/>
            </a:endParaRPr>
          </a:p>
        </p:txBody>
      </p:sp>
      <p:sp>
        <p:nvSpPr>
          <p:cNvPr id="546" name="CustomShape 2"/>
          <p:cNvSpPr/>
          <p:nvPr/>
        </p:nvSpPr>
        <p:spPr>
          <a:xfrm>
            <a:off x="1722600" y="813600"/>
            <a:ext cx="6532560" cy="1035720"/>
          </a:xfrm>
          <a:prstGeom prst="rect">
            <a:avLst/>
          </a:prstGeom>
          <a:noFill/>
          <a:ln>
            <a:noFill/>
          </a:ln>
        </p:spPr>
        <p:style>
          <a:lnRef idx="0"/>
          <a:fillRef idx="0"/>
          <a:effectRef idx="0"/>
          <a:fontRef idx="minor"/>
        </p:style>
        <p:txBody>
          <a:bodyPr lIns="90000" rIns="90000" tIns="45000" bIns="45000"/>
          <a:p>
            <a:pPr>
              <a:lnSpc>
                <a:spcPct val="100000"/>
              </a:lnSpc>
            </a:pPr>
            <a:r>
              <a:rPr lang="es-MX" sz="2800" spc="-1" strike="noStrike">
                <a:solidFill>
                  <a:srgbClr val="8497b0"/>
                </a:solidFill>
                <a:uFill>
                  <a:solidFill>
                    <a:srgbClr val="ffffff"/>
                  </a:solidFill>
                </a:uFill>
                <a:latin typeface="MoolBoran"/>
                <a:ea typeface="DejaVu Sans"/>
              </a:rPr>
              <a:t>#include &lt;sys/socket.h&gt;</a:t>
            </a:r>
            <a:endParaRPr lang="es-MX" sz="1800" spc="-1" strike="noStrike">
              <a:solidFill>
                <a:srgbClr val="000000"/>
              </a:solidFill>
              <a:uFill>
                <a:solidFill>
                  <a:srgbClr val="ffffff"/>
                </a:solidFill>
              </a:uFill>
              <a:latin typeface="Arial"/>
            </a:endParaRPr>
          </a:p>
          <a:p>
            <a:pPr>
              <a:lnSpc>
                <a:spcPct val="100000"/>
              </a:lnSpc>
            </a:pPr>
            <a:r>
              <a:rPr lang="es-MX" sz="2800" spc="-1" strike="noStrike">
                <a:solidFill>
                  <a:srgbClr val="000000"/>
                </a:solidFill>
                <a:uFill>
                  <a:solidFill>
                    <a:srgbClr val="ffffff"/>
                  </a:solidFill>
                </a:uFill>
                <a:latin typeface="MoolBoran"/>
                <a:ea typeface="DejaVu Sans"/>
              </a:rPr>
              <a:t>int accept (int sd, struct sockaddr *dir, socklen_t *tam_dir)</a:t>
            </a:r>
            <a:endParaRPr lang="es-MX" sz="1800" spc="-1" strike="noStrike">
              <a:solidFill>
                <a:srgbClr val="000000"/>
              </a:solidFill>
              <a:uFill>
                <a:solidFill>
                  <a:srgbClr val="ffffff"/>
                </a:solidFill>
              </a:uFill>
              <a:latin typeface="Arial"/>
            </a:endParaRPr>
          </a:p>
        </p:txBody>
      </p:sp>
      <p:sp>
        <p:nvSpPr>
          <p:cNvPr id="547" name="CustomShape 3"/>
          <p:cNvSpPr/>
          <p:nvPr/>
        </p:nvSpPr>
        <p:spPr>
          <a:xfrm>
            <a:off x="7723440" y="1897560"/>
            <a:ext cx="1756080" cy="9118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48" name="CustomShape 4"/>
          <p:cNvSpPr/>
          <p:nvPr/>
        </p:nvSpPr>
        <p:spPr>
          <a:xfrm>
            <a:off x="9330480" y="1655640"/>
            <a:ext cx="154440" cy="9133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49" name="CustomShape 5"/>
          <p:cNvSpPr/>
          <p:nvPr/>
        </p:nvSpPr>
        <p:spPr>
          <a:xfrm>
            <a:off x="9247680" y="1789560"/>
            <a:ext cx="1419480" cy="63828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&gt;0 = éxito</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error</a:t>
            </a:r>
            <a:endParaRPr lang="es-MX" sz="1800" spc="-1" strike="noStrike">
              <a:solidFill>
                <a:srgbClr val="000000"/>
              </a:solidFill>
              <a:uFill>
                <a:solidFill>
                  <a:srgbClr val="ffffff"/>
                </a:solidFill>
              </a:uFill>
              <a:latin typeface="Arial"/>
            </a:endParaRPr>
          </a:p>
        </p:txBody>
      </p:sp>
      <p:sp>
        <p:nvSpPr>
          <p:cNvPr id="550" name="CustomShape 6"/>
          <p:cNvSpPr/>
          <p:nvPr/>
        </p:nvSpPr>
        <p:spPr>
          <a:xfrm>
            <a:off x="1706400" y="2678040"/>
            <a:ext cx="8503560" cy="3284280"/>
          </a:xfrm>
          <a:prstGeom prst="rect">
            <a:avLst/>
          </a:prstGeom>
          <a:noFill/>
          <a:ln>
            <a:noFill/>
          </a:ln>
        </p:spPr>
        <p:style>
          <a:lnRef idx="0"/>
          <a:fillRef idx="0"/>
          <a:effectRef idx="0"/>
          <a:fontRef idx="minor"/>
        </p:style>
        <p:txBody>
          <a:bodyPr lIns="90000" rIns="90000" tIns="45000" bIns="45000"/>
          <a:p>
            <a:pPr>
              <a:lnSpc>
                <a:spcPct val="100000"/>
              </a:lnSpc>
            </a:pPr>
            <a:r>
              <a:rPr lang="es-MX" sz="1600" spc="-1" strike="noStrike">
                <a:solidFill>
                  <a:srgbClr val="444444"/>
                </a:solidFill>
                <a:uFill>
                  <a:solidFill>
                    <a:srgbClr val="ffffff"/>
                  </a:solidFill>
                </a:uFill>
                <a:latin typeface="Courier New"/>
                <a:ea typeface="DejaVu Sans"/>
              </a:rPr>
              <a:t>char hbuf[NI_MAXHOST], sbuf[NI_MAXSERV]; </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444444"/>
                </a:solidFill>
                <a:uFill>
                  <a:solidFill>
                    <a:srgbClr val="ffffff"/>
                  </a:solidFill>
                </a:uFill>
                <a:latin typeface="Courier New"/>
                <a:ea typeface="DejaVu Sans"/>
              </a:rPr>
              <a:t>struct sockaddr_storage cdir;</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444444"/>
                </a:solidFill>
                <a:uFill>
                  <a:solidFill>
                    <a:srgbClr val="ffffff"/>
                  </a:solidFill>
                </a:uFill>
                <a:latin typeface="Courier New"/>
                <a:ea typeface="DejaVu Sans"/>
              </a:rPr>
              <a:t>socklen_t ctam = sizeof(cdir);</a:t>
            </a:r>
            <a:endParaRPr lang="es-MX" sz="1800" spc="-1" strike="noStrike">
              <a:solidFill>
                <a:srgbClr val="000000"/>
              </a:solidFill>
              <a:uFill>
                <a:solidFill>
                  <a:srgbClr val="ffffff"/>
                </a:solidFill>
              </a:uFill>
              <a:latin typeface="Arial"/>
            </a:endParaRPr>
          </a:p>
          <a:p>
            <a:pPr>
              <a:lnSpc>
                <a:spcPct val="100000"/>
              </a:lnSpc>
            </a:pPr>
            <a:r>
              <a:rPr b="1" lang="es-MX" sz="1600" spc="-1" strike="noStrike">
                <a:solidFill>
                  <a:srgbClr val="444444"/>
                </a:solidFill>
                <a:uFill>
                  <a:solidFill>
                    <a:srgbClr val="ffffff"/>
                  </a:solidFill>
                </a:uFill>
                <a:latin typeface="Courier New"/>
                <a:ea typeface="DejaVu Sans"/>
              </a:rPr>
              <a:t>cd = accept(sd, (struct sockaddr *)&amp;cdir, &amp;ctam);</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444444"/>
                </a:solidFill>
                <a:uFill>
                  <a:solidFill>
                    <a:srgbClr val="ffffff"/>
                  </a:solidFill>
                </a:uFill>
                <a:latin typeface="Courier New"/>
                <a:ea typeface="DejaVu Sans"/>
              </a:rPr>
              <a:t>if (cd == -1) {</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444444"/>
                </a:solidFill>
                <a:uFill>
                  <a:solidFill>
                    <a:srgbClr val="ffffff"/>
                  </a:solidFill>
                </a:uFill>
                <a:latin typeface="Courier New"/>
                <a:ea typeface="DejaVu Sans"/>
              </a:rPr>
              <a:t>    </a:t>
            </a:r>
            <a:r>
              <a:rPr lang="es-MX" sz="1600" spc="-1" strike="noStrike">
                <a:solidFill>
                  <a:srgbClr val="444444"/>
                </a:solidFill>
                <a:uFill>
                  <a:solidFill>
                    <a:srgbClr val="ffffff"/>
                  </a:solidFill>
                </a:uFill>
                <a:latin typeface="Courier New"/>
                <a:ea typeface="DejaVu Sans"/>
              </a:rPr>
              <a:t>perror("accept");</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444444"/>
                </a:solidFill>
                <a:uFill>
                  <a:solidFill>
                    <a:srgbClr val="ffffff"/>
                  </a:solidFill>
                </a:uFill>
                <a:latin typeface="Courier New"/>
                <a:ea typeface="DejaVu Sans"/>
              </a:rPr>
              <a:t>    </a:t>
            </a:r>
            <a:r>
              <a:rPr lang="es-MX" sz="1600" spc="-1" strike="noStrike">
                <a:solidFill>
                  <a:srgbClr val="444444"/>
                </a:solidFill>
                <a:uFill>
                  <a:solidFill>
                    <a:srgbClr val="ffffff"/>
                  </a:solidFill>
                </a:uFill>
                <a:latin typeface="Courier New"/>
                <a:ea typeface="DejaVu Sans"/>
              </a:rPr>
              <a:t>continue;</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444444"/>
                </a:solidFill>
                <a:uFill>
                  <a:solidFill>
                    <a:srgbClr val="ffffff"/>
                  </a:solidFill>
                </a:uFill>
                <a:latin typeface="Courier New"/>
                <a:ea typeface="DejaVu Sans"/>
              </a:rPr>
              <a:t>} </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444444"/>
                </a:solidFill>
                <a:uFill>
                  <a:solidFill>
                    <a:srgbClr val="ffffff"/>
                  </a:solidFill>
                </a:uFill>
                <a:latin typeface="Courier New"/>
                <a:ea typeface="DejaVu Sans"/>
              </a:rPr>
              <a:t>if(getnameinfo((struct sockaddr *)&amp;cdir, sizeof(cdir), hbuf, sizeof(hbuf), sbuf,sizeof(sbuf), NI_NUMERICHOST | NI_NUMERICSERV) == 0)</a:t>
            </a:r>
            <a:endParaRPr lang="es-MX" sz="1800" spc="-1" strike="noStrike">
              <a:solidFill>
                <a:srgbClr val="000000"/>
              </a:solidFill>
              <a:uFill>
                <a:solidFill>
                  <a:srgbClr val="ffffff"/>
                </a:solidFill>
              </a:uFill>
              <a:latin typeface="Arial"/>
            </a:endParaRPr>
          </a:p>
          <a:p>
            <a:pPr>
              <a:lnSpc>
                <a:spcPct val="100000"/>
              </a:lnSpc>
            </a:pPr>
            <a:r>
              <a:rPr lang="es-MX" sz="1600" spc="-1" strike="noStrike">
                <a:solidFill>
                  <a:srgbClr val="444444"/>
                </a:solidFill>
                <a:uFill>
                  <a:solidFill>
                    <a:srgbClr val="ffffff"/>
                  </a:solidFill>
                </a:uFill>
                <a:latin typeface="Courier New"/>
                <a:ea typeface="DejaVu Sans"/>
              </a:rPr>
              <a:t>  </a:t>
            </a:r>
            <a:r>
              <a:rPr lang="es-MX" sz="1600" spc="-1" strike="noStrike">
                <a:solidFill>
                  <a:srgbClr val="444444"/>
                </a:solidFill>
                <a:uFill>
                  <a:solidFill>
                    <a:srgbClr val="ffffff"/>
                  </a:solidFill>
                </a:uFill>
                <a:latin typeface="Courier New"/>
                <a:ea typeface="DejaVu Sans"/>
              </a:rPr>
              <a:t>printf("cliente conectado desde %s:%s\n", hbuf,sbuf);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161" dur="indefinite" restart="never" nodeType="tmRoot">
          <p:childTnLst>
            <p:seq>
              <p:cTn id="162" nodeType="mainSeq"/>
              <p:prevCondLst>
                <p:cond delay="0" evt="onPrev">
                  <p:tgtEl>
                    <p:sldTgt/>
                  </p:tgtEl>
                </p:cond>
              </p:prevCondLst>
              <p:nextCondLst>
                <p:cond delay="0" evt="onNext">
                  <p:tgtEl>
                    <p:sldTgt/>
                  </p:tgtEl>
                </p:cond>
              </p:nextCondLst>
            </p:seq>
          </p:childTnLst>
        </p:cTn>
      </p:par>
    </p:tnLst>
  </p:timing>
</p:sld>
</file>

<file path=ppt/slides/slide8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1" name="CustomShape 1"/>
          <p:cNvSpPr/>
          <p:nvPr/>
        </p:nvSpPr>
        <p:spPr>
          <a:xfrm>
            <a:off x="1981080" y="274680"/>
            <a:ext cx="8228520" cy="488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write()</a:t>
            </a:r>
            <a:endParaRPr lang="es-MX" sz="1800" spc="-1" strike="noStrike">
              <a:solidFill>
                <a:srgbClr val="000000"/>
              </a:solidFill>
              <a:uFill>
                <a:solidFill>
                  <a:srgbClr val="ffffff"/>
                </a:solidFill>
              </a:uFill>
              <a:latin typeface="Arial"/>
            </a:endParaRPr>
          </a:p>
        </p:txBody>
      </p:sp>
      <p:sp>
        <p:nvSpPr>
          <p:cNvPr id="552" name="CustomShape 2"/>
          <p:cNvSpPr/>
          <p:nvPr/>
        </p:nvSpPr>
        <p:spPr>
          <a:xfrm>
            <a:off x="1722600" y="813600"/>
            <a:ext cx="6532560" cy="1035720"/>
          </a:xfrm>
          <a:prstGeom prst="rect">
            <a:avLst/>
          </a:prstGeom>
          <a:noFill/>
          <a:ln>
            <a:noFill/>
          </a:ln>
        </p:spPr>
        <p:style>
          <a:lnRef idx="0"/>
          <a:fillRef idx="0"/>
          <a:effectRef idx="0"/>
          <a:fontRef idx="minor"/>
        </p:style>
        <p:txBody>
          <a:bodyPr lIns="90000" rIns="90000" tIns="45000" bIns="45000"/>
          <a:p>
            <a:pPr>
              <a:lnSpc>
                <a:spcPct val="100000"/>
              </a:lnSpc>
            </a:pPr>
            <a:r>
              <a:rPr lang="es-MX" sz="3200" spc="-1" strike="noStrike">
                <a:solidFill>
                  <a:srgbClr val="8497b0"/>
                </a:solidFill>
                <a:uFill>
                  <a:solidFill>
                    <a:srgbClr val="ffffff"/>
                  </a:solidFill>
                </a:uFill>
                <a:latin typeface="MoolBoran"/>
                <a:ea typeface="DejaVu Sans"/>
              </a:rPr>
              <a:t>#include &lt;unistd.h&gt;</a:t>
            </a:r>
            <a:endParaRPr lang="es-MX" sz="1800" spc="-1" strike="noStrike">
              <a:solidFill>
                <a:srgbClr val="000000"/>
              </a:solidFill>
              <a:uFill>
                <a:solidFill>
                  <a:srgbClr val="ffffff"/>
                </a:solidFill>
              </a:uFill>
              <a:latin typeface="Arial"/>
            </a:endParaRPr>
          </a:p>
          <a:p>
            <a:pPr>
              <a:lnSpc>
                <a:spcPct val="100000"/>
              </a:lnSpc>
            </a:pPr>
            <a:r>
              <a:rPr lang="es-MX" sz="3200" spc="-1" strike="noStrike">
                <a:solidFill>
                  <a:srgbClr val="000000"/>
                </a:solidFill>
                <a:uFill>
                  <a:solidFill>
                    <a:srgbClr val="ffffff"/>
                  </a:solidFill>
                </a:uFill>
                <a:latin typeface="MoolBoran"/>
                <a:ea typeface="DejaVu Sans"/>
              </a:rPr>
              <a:t>int write(int sd, const void *buf, size_t tam)</a:t>
            </a:r>
            <a:endParaRPr lang="es-MX" sz="1800" spc="-1" strike="noStrike">
              <a:solidFill>
                <a:srgbClr val="000000"/>
              </a:solidFill>
              <a:uFill>
                <a:solidFill>
                  <a:srgbClr val="ffffff"/>
                </a:solidFill>
              </a:uFill>
              <a:latin typeface="Arial"/>
            </a:endParaRPr>
          </a:p>
        </p:txBody>
      </p:sp>
      <p:sp>
        <p:nvSpPr>
          <p:cNvPr id="553" name="CustomShape 3"/>
          <p:cNvSpPr/>
          <p:nvPr/>
        </p:nvSpPr>
        <p:spPr>
          <a:xfrm>
            <a:off x="6499080" y="1351800"/>
            <a:ext cx="1756080" cy="9118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54" name="CustomShape 4"/>
          <p:cNvSpPr/>
          <p:nvPr/>
        </p:nvSpPr>
        <p:spPr>
          <a:xfrm>
            <a:off x="8106480" y="1109520"/>
            <a:ext cx="154440" cy="9133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55" name="CustomShape 5"/>
          <p:cNvSpPr/>
          <p:nvPr/>
        </p:nvSpPr>
        <p:spPr>
          <a:xfrm>
            <a:off x="8184240" y="1100520"/>
            <a:ext cx="2159280" cy="146052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&gt;0 = #bytes enviados</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 error</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0 = socket cerrado</a:t>
            </a:r>
            <a:endParaRPr lang="es-MX" sz="1800" spc="-1" strike="noStrike">
              <a:solidFill>
                <a:srgbClr val="000000"/>
              </a:solidFill>
              <a:uFill>
                <a:solidFill>
                  <a:srgbClr val="ffffff"/>
                </a:solidFill>
              </a:uFill>
              <a:latin typeface="Arial"/>
            </a:endParaRPr>
          </a:p>
        </p:txBody>
      </p:sp>
      <p:sp>
        <p:nvSpPr>
          <p:cNvPr id="556" name="CustomShape 6"/>
          <p:cNvSpPr/>
          <p:nvPr/>
        </p:nvSpPr>
        <p:spPr>
          <a:xfrm>
            <a:off x="897840" y="2125440"/>
            <a:ext cx="4638960" cy="419940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444444"/>
                </a:solidFill>
                <a:uFill>
                  <a:solidFill>
                    <a:srgbClr val="ffffff"/>
                  </a:solidFill>
                </a:uFill>
                <a:latin typeface="Courier New"/>
                <a:ea typeface="DejaVu Sans"/>
              </a:rPr>
              <a:t>char *msj =“un mensaje”;</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int n = </a:t>
            </a:r>
            <a:r>
              <a:rPr b="1" lang="es-MX" sz="1400" spc="-1" strike="noStrike">
                <a:solidFill>
                  <a:srgbClr val="444444"/>
                </a:solidFill>
                <a:uFill>
                  <a:solidFill>
                    <a:srgbClr val="ffffff"/>
                  </a:solidFill>
                </a:uFill>
                <a:latin typeface="Courier New"/>
                <a:ea typeface="DejaVu Sans"/>
              </a:rPr>
              <a:t>write(cd,msj, strlen(msj)+1);</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if(n&lt;0)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perror(“Error en la función write\n”);</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else if(n==0){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perror(“Socket cerrado\n”);</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exit(1);</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int v=2;</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n = write(cd,&amp;v,sizeof(v));</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float v2= 5.1f;</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Char b[10];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memset(b,0,sizeof(b));</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sprintf(b,”%f”,v2);</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n=write(cd,b,strlen(b)+1);</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57" name="CustomShape 7"/>
          <p:cNvSpPr/>
          <p:nvPr/>
        </p:nvSpPr>
        <p:spPr>
          <a:xfrm>
            <a:off x="5718240" y="2319480"/>
            <a:ext cx="6245280" cy="4048200"/>
          </a:xfrm>
          <a:prstGeom prst="rect">
            <a:avLst/>
          </a:prstGeom>
          <a:noFill/>
          <a:ln>
            <a:noFill/>
          </a:ln>
        </p:spPr>
        <p:style>
          <a:lnRef idx="0"/>
          <a:fillRef idx="0"/>
          <a:effectRef idx="0"/>
          <a:fontRef idx="minor"/>
        </p:style>
        <p:txBody>
          <a:bodyPr lIns="90000" rIns="90000" tIns="45000" bIns="45000"/>
          <a:p>
            <a:pPr>
              <a:lnSpc>
                <a:spcPct val="100000"/>
              </a:lnSpc>
            </a:pPr>
            <a:r>
              <a:rPr lang="es-MX" sz="1400" spc="-1" strike="noStrike">
                <a:solidFill>
                  <a:srgbClr val="444444"/>
                </a:solidFill>
                <a:uFill>
                  <a:solidFill>
                    <a:srgbClr val="ffffff"/>
                  </a:solidFill>
                </a:uFill>
                <a:latin typeface="Courier New"/>
                <a:ea typeface="DejaVu Sans"/>
              </a:rPr>
              <a:t>struct dato{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char nombre[30];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char apellido[25];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int edad;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struct dato *o;</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o = (struct dato *)malloc(sizeof (struct dato));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O-&gt;nombre=“Juan”;</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O-&gt;apellido=“Perez”;</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O-&gt;edad=htonl(23);</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n = write(cd,(const char*)o,sizeof(struct dato));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free(o);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163" dur="indefinite" restart="never" nodeType="tmRoot">
          <p:childTnLst>
            <p:seq>
              <p:cTn id="164" nodeType="mainSeq"/>
              <p:prevCondLst>
                <p:cond delay="0" evt="onPrev">
                  <p:tgtEl>
                    <p:sldTgt/>
                  </p:tgtEl>
                </p:cond>
              </p:prevCondLst>
              <p:nextCondLst>
                <p:cond delay="0" evt="onNext">
                  <p:tgtEl>
                    <p:sldTgt/>
                  </p:tgtEl>
                </p:cond>
              </p:nextCondLst>
            </p:seq>
          </p:childTnLst>
        </p:cTn>
      </p:par>
    </p:tnLst>
  </p:timing>
</p:sld>
</file>

<file path=ppt/slides/slide8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8" name="CustomShape 1"/>
          <p:cNvSpPr/>
          <p:nvPr/>
        </p:nvSpPr>
        <p:spPr>
          <a:xfrm>
            <a:off x="1981080" y="274680"/>
            <a:ext cx="8228520" cy="488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send()</a:t>
            </a:r>
            <a:endParaRPr lang="es-MX" sz="1800" spc="-1" strike="noStrike">
              <a:solidFill>
                <a:srgbClr val="000000"/>
              </a:solidFill>
              <a:uFill>
                <a:solidFill>
                  <a:srgbClr val="ffffff"/>
                </a:solidFill>
              </a:uFill>
              <a:latin typeface="Arial"/>
            </a:endParaRPr>
          </a:p>
        </p:txBody>
      </p:sp>
      <p:sp>
        <p:nvSpPr>
          <p:cNvPr id="559" name="CustomShape 2"/>
          <p:cNvSpPr/>
          <p:nvPr/>
        </p:nvSpPr>
        <p:spPr>
          <a:xfrm>
            <a:off x="1722600" y="813600"/>
            <a:ext cx="6532560" cy="1035720"/>
          </a:xfrm>
          <a:prstGeom prst="rect">
            <a:avLst/>
          </a:prstGeom>
          <a:noFill/>
          <a:ln>
            <a:noFill/>
          </a:ln>
        </p:spPr>
        <p:style>
          <a:lnRef idx="0"/>
          <a:fillRef idx="0"/>
          <a:effectRef idx="0"/>
          <a:fontRef idx="minor"/>
        </p:style>
        <p:txBody>
          <a:bodyPr lIns="90000" rIns="90000" tIns="45000" bIns="45000"/>
          <a:p>
            <a:pPr>
              <a:lnSpc>
                <a:spcPct val="100000"/>
              </a:lnSpc>
            </a:pPr>
            <a:r>
              <a:rPr lang="es-MX" sz="3200" spc="-1" strike="noStrike">
                <a:solidFill>
                  <a:srgbClr val="8497b0"/>
                </a:solidFill>
                <a:uFill>
                  <a:solidFill>
                    <a:srgbClr val="ffffff"/>
                  </a:solidFill>
                </a:uFill>
                <a:latin typeface="MoolBoran"/>
                <a:ea typeface="DejaVu Sans"/>
              </a:rPr>
              <a:t>#include &lt;sys/socket.h&gt;</a:t>
            </a:r>
            <a:endParaRPr lang="es-MX" sz="1800" spc="-1" strike="noStrike">
              <a:solidFill>
                <a:srgbClr val="000000"/>
              </a:solidFill>
              <a:uFill>
                <a:solidFill>
                  <a:srgbClr val="ffffff"/>
                </a:solidFill>
              </a:uFill>
              <a:latin typeface="Arial"/>
            </a:endParaRPr>
          </a:p>
          <a:p>
            <a:pPr>
              <a:lnSpc>
                <a:spcPct val="100000"/>
              </a:lnSpc>
            </a:pPr>
            <a:r>
              <a:rPr lang="es-MX" sz="3200" spc="-1" strike="noStrike">
                <a:solidFill>
                  <a:srgbClr val="000000"/>
                </a:solidFill>
                <a:uFill>
                  <a:solidFill>
                    <a:srgbClr val="ffffff"/>
                  </a:solidFill>
                </a:uFill>
                <a:latin typeface="MoolBoran"/>
                <a:ea typeface="DejaVu Sans"/>
              </a:rPr>
              <a:t>int send(int sd, const void *buf, size_t tam, int bandera)</a:t>
            </a:r>
            <a:endParaRPr lang="es-MX" sz="1800" spc="-1" strike="noStrike">
              <a:solidFill>
                <a:srgbClr val="000000"/>
              </a:solidFill>
              <a:uFill>
                <a:solidFill>
                  <a:srgbClr val="ffffff"/>
                </a:solidFill>
              </a:uFill>
              <a:latin typeface="Arial"/>
            </a:endParaRPr>
          </a:p>
        </p:txBody>
      </p:sp>
      <p:sp>
        <p:nvSpPr>
          <p:cNvPr id="560" name="CustomShape 3"/>
          <p:cNvSpPr/>
          <p:nvPr/>
        </p:nvSpPr>
        <p:spPr>
          <a:xfrm>
            <a:off x="6499080" y="3404880"/>
            <a:ext cx="1756080" cy="9118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61" name="CustomShape 4"/>
          <p:cNvSpPr/>
          <p:nvPr/>
        </p:nvSpPr>
        <p:spPr>
          <a:xfrm>
            <a:off x="8106480" y="3162600"/>
            <a:ext cx="154440" cy="9133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62" name="CustomShape 5"/>
          <p:cNvSpPr/>
          <p:nvPr/>
        </p:nvSpPr>
        <p:spPr>
          <a:xfrm>
            <a:off x="8184240" y="3153600"/>
            <a:ext cx="2159280" cy="146052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&gt;0 = #bytes enviados</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 error</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0 = socket cerrado</a:t>
            </a:r>
            <a:endParaRPr lang="es-MX" sz="1800" spc="-1" strike="noStrike">
              <a:solidFill>
                <a:srgbClr val="000000"/>
              </a:solidFill>
              <a:uFill>
                <a:solidFill>
                  <a:srgbClr val="ffffff"/>
                </a:solidFill>
              </a:uFill>
              <a:latin typeface="Arial"/>
            </a:endParaRPr>
          </a:p>
        </p:txBody>
      </p:sp>
      <p:sp>
        <p:nvSpPr>
          <p:cNvPr id="563" name="CustomShape 6"/>
          <p:cNvSpPr/>
          <p:nvPr/>
        </p:nvSpPr>
        <p:spPr>
          <a:xfrm>
            <a:off x="1734840" y="2086920"/>
            <a:ext cx="5007960" cy="270828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444444"/>
                </a:solidFill>
                <a:uFill>
                  <a:solidFill>
                    <a:srgbClr val="ffffff"/>
                  </a:solidFill>
                </a:uFill>
                <a:latin typeface="Courier New"/>
                <a:ea typeface="DejaVu Sans"/>
              </a:rPr>
              <a:t>char *msj =“un mensaje”;</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int n = </a:t>
            </a:r>
            <a:r>
              <a:rPr b="1" lang="es-MX" sz="1400" spc="-1" strike="noStrike">
                <a:solidFill>
                  <a:srgbClr val="444444"/>
                </a:solidFill>
                <a:uFill>
                  <a:solidFill>
                    <a:srgbClr val="ffffff"/>
                  </a:solidFill>
                </a:uFill>
                <a:latin typeface="Courier New"/>
                <a:ea typeface="DejaVu Sans"/>
              </a:rPr>
              <a:t>send(cd,msj, strlen(msj)+1);</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if(n&lt;0)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perror(“Error en la función send()\n”);</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else if(n==0){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perror(“Socket cerrado\n”);</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exit(1);</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int v=2;</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n = send(cd,&amp;v2,sizeof(v2));</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64" name="CustomShape 7"/>
          <p:cNvSpPr/>
          <p:nvPr/>
        </p:nvSpPr>
        <p:spPr>
          <a:xfrm>
            <a:off x="7464240" y="1700640"/>
            <a:ext cx="430920" cy="384840"/>
          </a:xfrm>
          <a:prstGeom prst="bentConnector3">
            <a:avLst>
              <a:gd name="adj1" fmla="val 1159"/>
            </a:avLst>
          </a:prstGeom>
          <a:noFill/>
          <a:ln w="9360">
            <a:solidFill>
              <a:srgbClr val="4a7ebb"/>
            </a:solidFill>
            <a:round/>
            <a:tailEnd len="med" type="triangle" w="med"/>
          </a:ln>
        </p:spPr>
        <p:style>
          <a:lnRef idx="0"/>
          <a:fillRef idx="0"/>
          <a:effectRef idx="0"/>
          <a:fontRef idx="minor"/>
        </p:style>
      </p:sp>
      <p:sp>
        <p:nvSpPr>
          <p:cNvPr id="565" name="CustomShape 8"/>
          <p:cNvSpPr/>
          <p:nvPr/>
        </p:nvSpPr>
        <p:spPr>
          <a:xfrm>
            <a:off x="7896240" y="1834560"/>
            <a:ext cx="76680" cy="51336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66" name="CustomShape 9"/>
          <p:cNvSpPr/>
          <p:nvPr/>
        </p:nvSpPr>
        <p:spPr>
          <a:xfrm>
            <a:off x="8015400" y="1793160"/>
            <a:ext cx="2159280" cy="94140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000000"/>
                </a:solidFill>
                <a:uFill>
                  <a:solidFill>
                    <a:srgbClr val="ffffff"/>
                  </a:solidFill>
                </a:uFill>
                <a:latin typeface="Calibri"/>
                <a:ea typeface="DejaVu Sans"/>
              </a:rPr>
              <a:t>0 = prioridad default</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MSG_OOB= alta prioridad</a:t>
            </a:r>
            <a:endParaRPr lang="es-MX" sz="1800" spc="-1" strike="noStrike">
              <a:solidFill>
                <a:srgbClr val="000000"/>
              </a:solidFill>
              <a:uFill>
                <a:solidFill>
                  <a:srgbClr val="ffffff"/>
                </a:solidFill>
              </a:uFill>
              <a:latin typeface="Arial"/>
            </a:endParaRPr>
          </a:p>
        </p:txBody>
      </p:sp>
    </p:spTree>
  </p:cSld>
  <p:timing>
    <p:tnLst>
      <p:par>
        <p:cTn id="165" dur="indefinite" restart="never" nodeType="tmRoot">
          <p:childTnLst>
            <p:seq>
              <p:cTn id="16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43"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Que no ofrece UDP (2/2)</a:t>
            </a:r>
            <a:endParaRPr lang="es-MX" sz="1800" spc="-1" strike="noStrike">
              <a:solidFill>
                <a:srgbClr val="000000"/>
              </a:solidFill>
              <a:uFill>
                <a:solidFill>
                  <a:srgbClr val="ffffff"/>
                </a:solidFill>
              </a:uFill>
              <a:latin typeface="Arial"/>
            </a:endParaRPr>
          </a:p>
        </p:txBody>
      </p:sp>
      <p:sp>
        <p:nvSpPr>
          <p:cNvPr id="344" name="CustomShape 2"/>
          <p:cNvSpPr/>
          <p:nvPr/>
        </p:nvSpPr>
        <p:spPr>
          <a:xfrm>
            <a:off x="838080" y="1825560"/>
            <a:ext cx="10514520" cy="435024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Control de flujo</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UDP no proporciona control de flujo ni del extremo emisor, ni del extremo receptor.</a:t>
            </a:r>
            <a:endParaRPr lang="es-MX" sz="1800" spc="-1" strike="noStrike">
              <a:solidFill>
                <a:srgbClr val="000000"/>
              </a:solidFill>
              <a:uFill>
                <a:solidFill>
                  <a:srgbClr val="ffffff"/>
                </a:solidFill>
              </a:uFill>
              <a:latin typeface="Arial"/>
            </a:endParaRPr>
          </a:p>
          <a:p>
            <a:pPr lvl="1" marL="457200" indent="-216000">
              <a:lnSpc>
                <a:spcPct val="100000"/>
              </a:lnSpc>
              <a:buClr>
                <a:srgbClr val="000000"/>
              </a:buClr>
              <a:buFont typeface="Arial"/>
              <a:buChar char="•"/>
            </a:pPr>
            <a:r>
              <a:rPr lang="es-MX" sz="2400" spc="-1" strike="noStrike">
                <a:solidFill>
                  <a:srgbClr val="000000"/>
                </a:solidFill>
                <a:uFill>
                  <a:solidFill>
                    <a:srgbClr val="ffffff"/>
                  </a:solidFill>
                </a:uFill>
                <a:latin typeface="Calibri"/>
                <a:ea typeface="DejaVu Sans"/>
              </a:rPr>
              <a:t>Los emisores de mensajes UDP pueden reaccionar a la recepción de los mensajes de Control de flujo de origen de ICMP, pero no se requiere.</a:t>
            </a: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a:p>
            <a:pPr>
              <a:lnSpc>
                <a:spcPct val="90000"/>
              </a:lnSpc>
            </a:pPr>
            <a:endParaRPr lang="es-MX" sz="1800" spc="-1" strike="noStrike">
              <a:solidFill>
                <a:srgbClr val="000000"/>
              </a:solidFill>
              <a:uFill>
                <a:solidFill>
                  <a:srgbClr val="ffffff"/>
                </a:solidFill>
              </a:uFill>
              <a:latin typeface="Arial"/>
            </a:endParaRPr>
          </a:p>
        </p:txBody>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slides/slide9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67" name="CustomShape 1"/>
          <p:cNvSpPr/>
          <p:nvPr/>
        </p:nvSpPr>
        <p:spPr>
          <a:xfrm>
            <a:off x="1981080" y="274680"/>
            <a:ext cx="8228520" cy="488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read()</a:t>
            </a:r>
            <a:endParaRPr lang="es-MX" sz="1800" spc="-1" strike="noStrike">
              <a:solidFill>
                <a:srgbClr val="000000"/>
              </a:solidFill>
              <a:uFill>
                <a:solidFill>
                  <a:srgbClr val="ffffff"/>
                </a:solidFill>
              </a:uFill>
              <a:latin typeface="Arial"/>
            </a:endParaRPr>
          </a:p>
        </p:txBody>
      </p:sp>
      <p:sp>
        <p:nvSpPr>
          <p:cNvPr id="568" name="CustomShape 2"/>
          <p:cNvSpPr/>
          <p:nvPr/>
        </p:nvSpPr>
        <p:spPr>
          <a:xfrm>
            <a:off x="1722600" y="813600"/>
            <a:ext cx="6532560" cy="1035720"/>
          </a:xfrm>
          <a:prstGeom prst="rect">
            <a:avLst/>
          </a:prstGeom>
          <a:noFill/>
          <a:ln>
            <a:noFill/>
          </a:ln>
        </p:spPr>
        <p:style>
          <a:lnRef idx="0"/>
          <a:fillRef idx="0"/>
          <a:effectRef idx="0"/>
          <a:fontRef idx="minor"/>
        </p:style>
        <p:txBody>
          <a:bodyPr lIns="90000" rIns="90000" tIns="45000" bIns="45000"/>
          <a:p>
            <a:pPr>
              <a:lnSpc>
                <a:spcPct val="100000"/>
              </a:lnSpc>
            </a:pPr>
            <a:r>
              <a:rPr lang="es-MX" sz="3200" spc="-1" strike="noStrike">
                <a:solidFill>
                  <a:srgbClr val="8497b0"/>
                </a:solidFill>
                <a:uFill>
                  <a:solidFill>
                    <a:srgbClr val="ffffff"/>
                  </a:solidFill>
                </a:uFill>
                <a:latin typeface="MoolBoran"/>
                <a:ea typeface="DejaVu Sans"/>
              </a:rPr>
              <a:t>#include &lt;unistd.h&gt;</a:t>
            </a:r>
            <a:endParaRPr lang="es-MX" sz="1800" spc="-1" strike="noStrike">
              <a:solidFill>
                <a:srgbClr val="000000"/>
              </a:solidFill>
              <a:uFill>
                <a:solidFill>
                  <a:srgbClr val="ffffff"/>
                </a:solidFill>
              </a:uFill>
              <a:latin typeface="Arial"/>
            </a:endParaRPr>
          </a:p>
          <a:p>
            <a:pPr>
              <a:lnSpc>
                <a:spcPct val="100000"/>
              </a:lnSpc>
            </a:pPr>
            <a:r>
              <a:rPr lang="es-MX" sz="3200" spc="-1" strike="noStrike">
                <a:solidFill>
                  <a:srgbClr val="000000"/>
                </a:solidFill>
                <a:uFill>
                  <a:solidFill>
                    <a:srgbClr val="ffffff"/>
                  </a:solidFill>
                </a:uFill>
                <a:latin typeface="MoolBoran"/>
                <a:ea typeface="DejaVu Sans"/>
              </a:rPr>
              <a:t>int read(int sd, const void *buf, size_t tam)</a:t>
            </a:r>
            <a:endParaRPr lang="es-MX" sz="1800" spc="-1" strike="noStrike">
              <a:solidFill>
                <a:srgbClr val="000000"/>
              </a:solidFill>
              <a:uFill>
                <a:solidFill>
                  <a:srgbClr val="ffffff"/>
                </a:solidFill>
              </a:uFill>
              <a:latin typeface="Arial"/>
            </a:endParaRPr>
          </a:p>
        </p:txBody>
      </p:sp>
      <p:sp>
        <p:nvSpPr>
          <p:cNvPr id="569" name="CustomShape 3"/>
          <p:cNvSpPr/>
          <p:nvPr/>
        </p:nvSpPr>
        <p:spPr>
          <a:xfrm>
            <a:off x="6499080" y="1351800"/>
            <a:ext cx="1756080" cy="9118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70" name="CustomShape 4"/>
          <p:cNvSpPr/>
          <p:nvPr/>
        </p:nvSpPr>
        <p:spPr>
          <a:xfrm>
            <a:off x="8106480" y="1109520"/>
            <a:ext cx="154440" cy="9133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71" name="CustomShape 5"/>
          <p:cNvSpPr/>
          <p:nvPr/>
        </p:nvSpPr>
        <p:spPr>
          <a:xfrm>
            <a:off x="8184240" y="1100520"/>
            <a:ext cx="2159280" cy="146052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&gt;0 = #bytes leidos</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 error</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0 = socket cerrado</a:t>
            </a:r>
            <a:endParaRPr lang="es-MX" sz="1800" spc="-1" strike="noStrike">
              <a:solidFill>
                <a:srgbClr val="000000"/>
              </a:solidFill>
              <a:uFill>
                <a:solidFill>
                  <a:srgbClr val="ffffff"/>
                </a:solidFill>
              </a:uFill>
              <a:latin typeface="Arial"/>
            </a:endParaRPr>
          </a:p>
        </p:txBody>
      </p:sp>
      <p:sp>
        <p:nvSpPr>
          <p:cNvPr id="572" name="CustomShape 6"/>
          <p:cNvSpPr/>
          <p:nvPr/>
        </p:nvSpPr>
        <p:spPr>
          <a:xfrm>
            <a:off x="356760" y="1998000"/>
            <a:ext cx="5007960" cy="270828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444444"/>
                </a:solidFill>
                <a:uFill>
                  <a:solidFill>
                    <a:srgbClr val="ffffff"/>
                  </a:solidFill>
                </a:uFill>
                <a:latin typeface="Courier New"/>
                <a:ea typeface="DejaVu Sans"/>
              </a:rPr>
              <a:t>char buf[100];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int n = </a:t>
            </a:r>
            <a:r>
              <a:rPr b="1" lang="es-MX" sz="1400" spc="-1" strike="noStrike">
                <a:solidFill>
                  <a:srgbClr val="444444"/>
                </a:solidFill>
                <a:uFill>
                  <a:solidFill>
                    <a:srgbClr val="ffffff"/>
                  </a:solidFill>
                </a:uFill>
                <a:latin typeface="Courier New"/>
                <a:ea typeface="DejaVu Sans"/>
              </a:rPr>
              <a:t>read(cd,buf, sizeof(buf));</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if(n&lt;0)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perror(“Error en la función read()\n”);</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else if(n==0){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perror(“Socket cerrado\n”);</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exit(1);</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int v;</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n = read(cd,&amp;v,sizeof(v));</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73" name="CustomShape 7"/>
          <p:cNvSpPr/>
          <p:nvPr/>
        </p:nvSpPr>
        <p:spPr>
          <a:xfrm>
            <a:off x="5718240" y="2319480"/>
            <a:ext cx="6245280" cy="2556360"/>
          </a:xfrm>
          <a:prstGeom prst="rect">
            <a:avLst/>
          </a:prstGeom>
          <a:noFill/>
          <a:ln>
            <a:noFill/>
          </a:ln>
        </p:spPr>
        <p:style>
          <a:lnRef idx="0"/>
          <a:fillRef idx="0"/>
          <a:effectRef idx="0"/>
          <a:fontRef idx="minor"/>
        </p:style>
        <p:txBody>
          <a:bodyPr lIns="90000" rIns="90000" tIns="45000" bIns="45000"/>
          <a:p>
            <a:pPr>
              <a:lnSpc>
                <a:spcPct val="100000"/>
              </a:lnSpc>
            </a:pPr>
            <a:r>
              <a:rPr lang="es-MX" sz="1400" spc="-1" strike="noStrike">
                <a:solidFill>
                  <a:srgbClr val="444444"/>
                </a:solidFill>
                <a:uFill>
                  <a:solidFill>
                    <a:srgbClr val="ffffff"/>
                  </a:solidFill>
                </a:uFill>
                <a:latin typeface="Courier New"/>
                <a:ea typeface="DejaVu Sans"/>
              </a:rPr>
              <a:t>struct dato{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char nombre[30];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char apellido[25];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int edad;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Chat b[200];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bzero(b,sizeof(b));</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n = read(cd,b,sizeof(b));</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struct dato *o = (struct dato *)b;</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167" dur="indefinite" restart="never" nodeType="tmRoot">
          <p:childTnLst>
            <p:seq>
              <p:cTn id="168" nodeType="mainSeq"/>
              <p:prevCondLst>
                <p:cond delay="0" evt="onPrev">
                  <p:tgtEl>
                    <p:sldTgt/>
                  </p:tgtEl>
                </p:cond>
              </p:prevCondLst>
              <p:nextCondLst>
                <p:cond delay="0" evt="onNext">
                  <p:tgtEl>
                    <p:sldTgt/>
                  </p:tgtEl>
                </p:cond>
              </p:nextCondLst>
            </p:seq>
          </p:childTnLst>
        </p:cTn>
      </p:par>
    </p:tnLst>
  </p:timing>
</p:sld>
</file>

<file path=ppt/slides/slide9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74" name="CustomShape 1"/>
          <p:cNvSpPr/>
          <p:nvPr/>
        </p:nvSpPr>
        <p:spPr>
          <a:xfrm>
            <a:off x="1981080" y="274680"/>
            <a:ext cx="8228520" cy="488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recv()</a:t>
            </a:r>
            <a:endParaRPr lang="es-MX" sz="1800" spc="-1" strike="noStrike">
              <a:solidFill>
                <a:srgbClr val="000000"/>
              </a:solidFill>
              <a:uFill>
                <a:solidFill>
                  <a:srgbClr val="ffffff"/>
                </a:solidFill>
              </a:uFill>
              <a:latin typeface="Arial"/>
            </a:endParaRPr>
          </a:p>
        </p:txBody>
      </p:sp>
      <p:sp>
        <p:nvSpPr>
          <p:cNvPr id="575" name="CustomShape 2"/>
          <p:cNvSpPr/>
          <p:nvPr/>
        </p:nvSpPr>
        <p:spPr>
          <a:xfrm>
            <a:off x="1722600" y="813600"/>
            <a:ext cx="6532560" cy="1035720"/>
          </a:xfrm>
          <a:prstGeom prst="rect">
            <a:avLst/>
          </a:prstGeom>
          <a:noFill/>
          <a:ln>
            <a:noFill/>
          </a:ln>
        </p:spPr>
        <p:style>
          <a:lnRef idx="0"/>
          <a:fillRef idx="0"/>
          <a:effectRef idx="0"/>
          <a:fontRef idx="minor"/>
        </p:style>
        <p:txBody>
          <a:bodyPr lIns="90000" rIns="90000" tIns="45000" bIns="45000"/>
          <a:p>
            <a:pPr>
              <a:lnSpc>
                <a:spcPct val="100000"/>
              </a:lnSpc>
            </a:pPr>
            <a:r>
              <a:rPr lang="es-MX" sz="3200" spc="-1" strike="noStrike">
                <a:solidFill>
                  <a:srgbClr val="8497b0"/>
                </a:solidFill>
                <a:uFill>
                  <a:solidFill>
                    <a:srgbClr val="ffffff"/>
                  </a:solidFill>
                </a:uFill>
                <a:latin typeface="MoolBoran"/>
                <a:ea typeface="DejaVu Sans"/>
              </a:rPr>
              <a:t>#include &lt;sys/socket.h&gt;</a:t>
            </a:r>
            <a:endParaRPr lang="es-MX" sz="1800" spc="-1" strike="noStrike">
              <a:solidFill>
                <a:srgbClr val="000000"/>
              </a:solidFill>
              <a:uFill>
                <a:solidFill>
                  <a:srgbClr val="ffffff"/>
                </a:solidFill>
              </a:uFill>
              <a:latin typeface="Arial"/>
            </a:endParaRPr>
          </a:p>
          <a:p>
            <a:pPr>
              <a:lnSpc>
                <a:spcPct val="100000"/>
              </a:lnSpc>
            </a:pPr>
            <a:r>
              <a:rPr lang="es-MX" sz="3200" spc="-1" strike="noStrike">
                <a:solidFill>
                  <a:srgbClr val="000000"/>
                </a:solidFill>
                <a:uFill>
                  <a:solidFill>
                    <a:srgbClr val="ffffff"/>
                  </a:solidFill>
                </a:uFill>
                <a:latin typeface="MoolBoran"/>
                <a:ea typeface="DejaVu Sans"/>
              </a:rPr>
              <a:t>int recv(int sd, const void *buf, size_t tam, int bandera)</a:t>
            </a:r>
            <a:endParaRPr lang="es-MX" sz="1800" spc="-1" strike="noStrike">
              <a:solidFill>
                <a:srgbClr val="000000"/>
              </a:solidFill>
              <a:uFill>
                <a:solidFill>
                  <a:srgbClr val="ffffff"/>
                </a:solidFill>
              </a:uFill>
              <a:latin typeface="Arial"/>
            </a:endParaRPr>
          </a:p>
        </p:txBody>
      </p:sp>
      <p:sp>
        <p:nvSpPr>
          <p:cNvPr id="576" name="CustomShape 3"/>
          <p:cNvSpPr/>
          <p:nvPr/>
        </p:nvSpPr>
        <p:spPr>
          <a:xfrm>
            <a:off x="6499080" y="3404880"/>
            <a:ext cx="1756080" cy="9118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77" name="CustomShape 4"/>
          <p:cNvSpPr/>
          <p:nvPr/>
        </p:nvSpPr>
        <p:spPr>
          <a:xfrm>
            <a:off x="8106480" y="3162600"/>
            <a:ext cx="154440" cy="9133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78" name="CustomShape 5"/>
          <p:cNvSpPr/>
          <p:nvPr/>
        </p:nvSpPr>
        <p:spPr>
          <a:xfrm>
            <a:off x="8184240" y="3153600"/>
            <a:ext cx="2159280" cy="146052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&gt;0 = #bytes leidos</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 error</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0 = socket cerrado</a:t>
            </a:r>
            <a:endParaRPr lang="es-MX" sz="1800" spc="-1" strike="noStrike">
              <a:solidFill>
                <a:srgbClr val="000000"/>
              </a:solidFill>
              <a:uFill>
                <a:solidFill>
                  <a:srgbClr val="ffffff"/>
                </a:solidFill>
              </a:uFill>
              <a:latin typeface="Arial"/>
            </a:endParaRPr>
          </a:p>
        </p:txBody>
      </p:sp>
      <p:sp>
        <p:nvSpPr>
          <p:cNvPr id="579" name="CustomShape 6"/>
          <p:cNvSpPr/>
          <p:nvPr/>
        </p:nvSpPr>
        <p:spPr>
          <a:xfrm>
            <a:off x="1734840" y="2086920"/>
            <a:ext cx="5007960" cy="270828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444444"/>
                </a:solidFill>
                <a:uFill>
                  <a:solidFill>
                    <a:srgbClr val="ffffff"/>
                  </a:solidFill>
                </a:uFill>
                <a:latin typeface="Courier New"/>
                <a:ea typeface="DejaVu Sans"/>
              </a:rPr>
              <a:t>char buf[100];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int n = </a:t>
            </a:r>
            <a:r>
              <a:rPr b="1" lang="es-MX" sz="1400" spc="-1" strike="noStrike">
                <a:solidFill>
                  <a:srgbClr val="444444"/>
                </a:solidFill>
                <a:uFill>
                  <a:solidFill>
                    <a:srgbClr val="ffffff"/>
                  </a:solidFill>
                </a:uFill>
                <a:latin typeface="Courier New"/>
                <a:ea typeface="DejaVu Sans"/>
              </a:rPr>
              <a:t>recv(cd,buf, sizeof(buf),0);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if(n&lt;0)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perror(“Error en la función recv\n”);</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else if(n==0){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perror(“Socket cerrado\n”);</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exit(1);</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int v;</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n = recv(cd,&amp;v,sizeof(v), MSG_OOB);</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80" name="CustomShape 7"/>
          <p:cNvSpPr/>
          <p:nvPr/>
        </p:nvSpPr>
        <p:spPr>
          <a:xfrm>
            <a:off x="7464240" y="1700640"/>
            <a:ext cx="430920" cy="384840"/>
          </a:xfrm>
          <a:prstGeom prst="bentConnector3">
            <a:avLst>
              <a:gd name="adj1" fmla="val 1159"/>
            </a:avLst>
          </a:prstGeom>
          <a:noFill/>
          <a:ln w="9360">
            <a:solidFill>
              <a:srgbClr val="4a7ebb"/>
            </a:solidFill>
            <a:round/>
            <a:tailEnd len="med" type="triangle" w="med"/>
          </a:ln>
        </p:spPr>
        <p:style>
          <a:lnRef idx="0"/>
          <a:fillRef idx="0"/>
          <a:effectRef idx="0"/>
          <a:fontRef idx="minor"/>
        </p:style>
      </p:sp>
      <p:sp>
        <p:nvSpPr>
          <p:cNvPr id="581" name="CustomShape 8"/>
          <p:cNvSpPr/>
          <p:nvPr/>
        </p:nvSpPr>
        <p:spPr>
          <a:xfrm>
            <a:off x="7896240" y="1834560"/>
            <a:ext cx="76680" cy="51336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82" name="CustomShape 9"/>
          <p:cNvSpPr/>
          <p:nvPr/>
        </p:nvSpPr>
        <p:spPr>
          <a:xfrm>
            <a:off x="8015400" y="1793160"/>
            <a:ext cx="2159280" cy="94140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000000"/>
                </a:solidFill>
                <a:uFill>
                  <a:solidFill>
                    <a:srgbClr val="ffffff"/>
                  </a:solidFill>
                </a:uFill>
                <a:latin typeface="Calibri"/>
                <a:ea typeface="DejaVu Sans"/>
              </a:rPr>
              <a:t>0 = prioridad default</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MSG_OOB= alta prioridad</a:t>
            </a:r>
            <a:endParaRPr lang="es-MX" sz="1800" spc="-1" strike="noStrike">
              <a:solidFill>
                <a:srgbClr val="000000"/>
              </a:solidFill>
              <a:uFill>
                <a:solidFill>
                  <a:srgbClr val="ffffff"/>
                </a:solidFill>
              </a:uFill>
              <a:latin typeface="Arial"/>
            </a:endParaRPr>
          </a:p>
        </p:txBody>
      </p:sp>
    </p:spTree>
  </p:cSld>
  <p:timing>
    <p:tnLst>
      <p:par>
        <p:cTn id="169" dur="indefinite" restart="never" nodeType="tmRoot">
          <p:childTnLst>
            <p:seq>
              <p:cTn id="170" nodeType="mainSeq"/>
              <p:prevCondLst>
                <p:cond delay="0" evt="onPrev">
                  <p:tgtEl>
                    <p:sldTgt/>
                  </p:tgtEl>
                </p:cond>
              </p:prevCondLst>
              <p:nextCondLst>
                <p:cond delay="0" evt="onNext">
                  <p:tgtEl>
                    <p:sldTgt/>
                  </p:tgtEl>
                </p:cond>
              </p:nextCondLst>
            </p:seq>
          </p:childTnLst>
        </p:cTn>
      </p:par>
    </p:tnLst>
  </p:timing>
</p:sld>
</file>

<file path=ppt/slides/slide9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83" name="CustomShape 1"/>
          <p:cNvSpPr/>
          <p:nvPr/>
        </p:nvSpPr>
        <p:spPr>
          <a:xfrm>
            <a:off x="1981080" y="274680"/>
            <a:ext cx="8228520" cy="488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shutdown()</a:t>
            </a:r>
            <a:endParaRPr lang="es-MX" sz="1800" spc="-1" strike="noStrike">
              <a:solidFill>
                <a:srgbClr val="000000"/>
              </a:solidFill>
              <a:uFill>
                <a:solidFill>
                  <a:srgbClr val="ffffff"/>
                </a:solidFill>
              </a:uFill>
              <a:latin typeface="Arial"/>
            </a:endParaRPr>
          </a:p>
        </p:txBody>
      </p:sp>
      <p:sp>
        <p:nvSpPr>
          <p:cNvPr id="584" name="CustomShape 2"/>
          <p:cNvSpPr/>
          <p:nvPr/>
        </p:nvSpPr>
        <p:spPr>
          <a:xfrm>
            <a:off x="1722600" y="813600"/>
            <a:ext cx="6532560" cy="1035720"/>
          </a:xfrm>
          <a:prstGeom prst="rect">
            <a:avLst/>
          </a:prstGeom>
          <a:noFill/>
          <a:ln>
            <a:noFill/>
          </a:ln>
        </p:spPr>
        <p:style>
          <a:lnRef idx="0"/>
          <a:fillRef idx="0"/>
          <a:effectRef idx="0"/>
          <a:fontRef idx="minor"/>
        </p:style>
        <p:txBody>
          <a:bodyPr lIns="90000" rIns="90000" tIns="45000" bIns="45000"/>
          <a:p>
            <a:pPr>
              <a:lnSpc>
                <a:spcPct val="100000"/>
              </a:lnSpc>
            </a:pPr>
            <a:r>
              <a:rPr lang="es-MX" sz="3200" spc="-1" strike="noStrike">
                <a:solidFill>
                  <a:srgbClr val="8497b0"/>
                </a:solidFill>
                <a:uFill>
                  <a:solidFill>
                    <a:srgbClr val="ffffff"/>
                  </a:solidFill>
                </a:uFill>
                <a:latin typeface="MoolBoran"/>
                <a:ea typeface="DejaVu Sans"/>
              </a:rPr>
              <a:t>#include &lt;sys/socket.h&gt;</a:t>
            </a:r>
            <a:endParaRPr lang="es-MX" sz="1800" spc="-1" strike="noStrike">
              <a:solidFill>
                <a:srgbClr val="000000"/>
              </a:solidFill>
              <a:uFill>
                <a:solidFill>
                  <a:srgbClr val="ffffff"/>
                </a:solidFill>
              </a:uFill>
              <a:latin typeface="Arial"/>
            </a:endParaRPr>
          </a:p>
          <a:p>
            <a:pPr>
              <a:lnSpc>
                <a:spcPct val="100000"/>
              </a:lnSpc>
            </a:pPr>
            <a:r>
              <a:rPr lang="es-MX" sz="3200" spc="-1" strike="noStrike">
                <a:solidFill>
                  <a:srgbClr val="000000"/>
                </a:solidFill>
                <a:uFill>
                  <a:solidFill>
                    <a:srgbClr val="ffffff"/>
                  </a:solidFill>
                </a:uFill>
                <a:latin typeface="MoolBoran"/>
                <a:ea typeface="DejaVu Sans"/>
              </a:rPr>
              <a:t>int shutdown(int sd, int modo, )</a:t>
            </a:r>
            <a:endParaRPr lang="es-MX" sz="1800" spc="-1" strike="noStrike">
              <a:solidFill>
                <a:srgbClr val="000000"/>
              </a:solidFill>
              <a:uFill>
                <a:solidFill>
                  <a:srgbClr val="ffffff"/>
                </a:solidFill>
              </a:uFill>
              <a:latin typeface="Arial"/>
            </a:endParaRPr>
          </a:p>
        </p:txBody>
      </p:sp>
      <p:sp>
        <p:nvSpPr>
          <p:cNvPr id="585" name="CustomShape 3"/>
          <p:cNvSpPr/>
          <p:nvPr/>
        </p:nvSpPr>
        <p:spPr>
          <a:xfrm>
            <a:off x="6499080" y="3259080"/>
            <a:ext cx="1756080" cy="9118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86" name="CustomShape 4"/>
          <p:cNvSpPr/>
          <p:nvPr/>
        </p:nvSpPr>
        <p:spPr>
          <a:xfrm>
            <a:off x="8106480" y="3162600"/>
            <a:ext cx="148680" cy="63648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87" name="CustomShape 5"/>
          <p:cNvSpPr/>
          <p:nvPr/>
        </p:nvSpPr>
        <p:spPr>
          <a:xfrm>
            <a:off x="8184240" y="3153600"/>
            <a:ext cx="2159280" cy="6382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0 = éxito</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 error</a:t>
            </a:r>
            <a:endParaRPr lang="es-MX" sz="1800" spc="-1" strike="noStrike">
              <a:solidFill>
                <a:srgbClr val="000000"/>
              </a:solidFill>
              <a:uFill>
                <a:solidFill>
                  <a:srgbClr val="ffffff"/>
                </a:solidFill>
              </a:uFill>
              <a:latin typeface="Arial"/>
            </a:endParaRPr>
          </a:p>
        </p:txBody>
      </p:sp>
      <p:sp>
        <p:nvSpPr>
          <p:cNvPr id="588" name="CustomShape 6"/>
          <p:cNvSpPr/>
          <p:nvPr/>
        </p:nvSpPr>
        <p:spPr>
          <a:xfrm>
            <a:off x="1981080" y="4287960"/>
            <a:ext cx="6808320" cy="1003320"/>
          </a:xfrm>
          <a:prstGeom prst="rect">
            <a:avLst/>
          </a:prstGeom>
          <a:noFill/>
          <a:ln>
            <a:noFill/>
          </a:ln>
        </p:spPr>
        <p:style>
          <a:lnRef idx="0"/>
          <a:fillRef idx="0"/>
          <a:effectRef idx="0"/>
          <a:fontRef idx="minor"/>
        </p:style>
        <p:txBody>
          <a:bodyPr lIns="90000" rIns="90000" tIns="45000" bIns="45000"/>
          <a:p>
            <a:pPr>
              <a:lnSpc>
                <a:spcPct val="100000"/>
              </a:lnSpc>
            </a:pPr>
            <a:r>
              <a:rPr lang="es-MX" sz="1400" spc="-1" strike="noStrike">
                <a:solidFill>
                  <a:srgbClr val="444444"/>
                </a:solidFill>
                <a:uFill>
                  <a:solidFill>
                    <a:srgbClr val="ffffff"/>
                  </a:solidFill>
                </a:uFill>
                <a:latin typeface="Courier New"/>
                <a:ea typeface="DejaVu Sans"/>
              </a:rPr>
              <a:t>cd = accept(sd,(struct sockaddr *)&amp;cdir,&amp;ctam);</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if(</a:t>
            </a:r>
            <a:r>
              <a:rPr b="1" lang="es-MX" sz="1400" spc="-1" strike="noStrike">
                <a:solidFill>
                  <a:srgbClr val="444444"/>
                </a:solidFill>
                <a:uFill>
                  <a:solidFill>
                    <a:srgbClr val="ffffff"/>
                  </a:solidFill>
                </a:uFill>
                <a:latin typeface="Courier New"/>
                <a:ea typeface="DejaVu Sans"/>
              </a:rPr>
              <a:t>shutdown(cd,SHUT_RD)</a:t>
            </a:r>
            <a:r>
              <a:rPr lang="es-MX" sz="1400" spc="-1" strike="noStrike">
                <a:solidFill>
                  <a:srgbClr val="444444"/>
                </a:solidFill>
                <a:uFill>
                  <a:solidFill>
                    <a:srgbClr val="ffffff"/>
                  </a:solidFill>
                </a:uFill>
                <a:latin typeface="Courier New"/>
                <a:ea typeface="DejaVu Sans"/>
              </a:rPr>
              <a:t>!=0)</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444444"/>
                </a:solidFill>
                <a:uFill>
                  <a:solidFill>
                    <a:srgbClr val="ffffff"/>
                  </a:solidFill>
                </a:uFill>
                <a:latin typeface="Courier New"/>
                <a:ea typeface="DejaVu Sans"/>
              </a:rPr>
              <a:t>   </a:t>
            </a:r>
            <a:r>
              <a:rPr lang="es-MX" sz="1400" spc="-1" strike="noStrike">
                <a:solidFill>
                  <a:srgbClr val="444444"/>
                </a:solidFill>
                <a:uFill>
                  <a:solidFill>
                    <a:srgbClr val="ffffff"/>
                  </a:solidFill>
                </a:uFill>
                <a:latin typeface="Courier New"/>
                <a:ea typeface="DejaVu Sans"/>
              </a:rPr>
              <a:t>perror(“No fue posible deshabilitar lectura”);</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89" name="CustomShape 7"/>
          <p:cNvSpPr/>
          <p:nvPr/>
        </p:nvSpPr>
        <p:spPr>
          <a:xfrm>
            <a:off x="4773240" y="1560600"/>
            <a:ext cx="1780200" cy="288720"/>
          </a:xfrm>
          <a:prstGeom prst="bentConnector3">
            <a:avLst>
              <a:gd name="adj1" fmla="val -766"/>
            </a:avLst>
          </a:prstGeom>
          <a:noFill/>
          <a:ln w="9360">
            <a:solidFill>
              <a:srgbClr val="4a7ebb"/>
            </a:solidFill>
            <a:round/>
            <a:tailEnd len="med" type="triangle" w="med"/>
          </a:ln>
        </p:spPr>
        <p:style>
          <a:lnRef idx="0"/>
          <a:fillRef idx="0"/>
          <a:effectRef idx="0"/>
          <a:fontRef idx="minor"/>
        </p:style>
      </p:sp>
      <p:sp>
        <p:nvSpPr>
          <p:cNvPr id="590" name="CustomShape 8"/>
          <p:cNvSpPr/>
          <p:nvPr/>
        </p:nvSpPr>
        <p:spPr>
          <a:xfrm>
            <a:off x="6554880" y="1467000"/>
            <a:ext cx="76680" cy="7657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91" name="CustomShape 9"/>
          <p:cNvSpPr/>
          <p:nvPr/>
        </p:nvSpPr>
        <p:spPr>
          <a:xfrm>
            <a:off x="6593760" y="1428120"/>
            <a:ext cx="2957760" cy="136764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000000"/>
                </a:solidFill>
                <a:uFill>
                  <a:solidFill>
                    <a:srgbClr val="ffffff"/>
                  </a:solidFill>
                </a:uFill>
                <a:latin typeface="Calibri"/>
                <a:ea typeface="DejaVu Sans"/>
              </a:rPr>
              <a:t>SHUT_RD = deshabilita lectura</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SHUT_WR = deshabilita escritura</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Calibri"/>
                <a:ea typeface="DejaVu Sans"/>
              </a:rPr>
              <a:t>SHUT_RDWR = deshabilita ambas</a:t>
            </a:r>
            <a:endParaRPr lang="es-MX" sz="1800" spc="-1" strike="noStrike">
              <a:solidFill>
                <a:srgbClr val="000000"/>
              </a:solidFill>
              <a:uFill>
                <a:solidFill>
                  <a:srgbClr val="ffffff"/>
                </a:solidFill>
              </a:uFill>
              <a:latin typeface="Arial"/>
            </a:endParaRPr>
          </a:p>
        </p:txBody>
      </p:sp>
    </p:spTree>
  </p:cSld>
  <p:timing>
    <p:tnLst>
      <p:par>
        <p:cTn id="171" dur="indefinite" restart="never" nodeType="tmRoot">
          <p:childTnLst>
            <p:seq>
              <p:cTn id="172" nodeType="mainSeq"/>
              <p:prevCondLst>
                <p:cond delay="0" evt="onPrev">
                  <p:tgtEl>
                    <p:sldTgt/>
                  </p:tgtEl>
                </p:cond>
              </p:prevCondLst>
              <p:nextCondLst>
                <p:cond delay="0" evt="onNext">
                  <p:tgtEl>
                    <p:sldTgt/>
                  </p:tgtEl>
                </p:cond>
              </p:nextCondLst>
            </p:seq>
          </p:childTnLst>
        </p:cTn>
      </p:par>
    </p:tnLst>
  </p:timing>
</p:sld>
</file>

<file path=ppt/slides/slide9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92" name="CustomShape 1"/>
          <p:cNvSpPr/>
          <p:nvPr/>
        </p:nvSpPr>
        <p:spPr>
          <a:xfrm>
            <a:off x="1981080" y="274680"/>
            <a:ext cx="8228520" cy="488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close()</a:t>
            </a:r>
            <a:endParaRPr lang="es-MX" sz="1800" spc="-1" strike="noStrike">
              <a:solidFill>
                <a:srgbClr val="000000"/>
              </a:solidFill>
              <a:uFill>
                <a:solidFill>
                  <a:srgbClr val="ffffff"/>
                </a:solidFill>
              </a:uFill>
              <a:latin typeface="Arial"/>
            </a:endParaRPr>
          </a:p>
        </p:txBody>
      </p:sp>
      <p:sp>
        <p:nvSpPr>
          <p:cNvPr id="593" name="CustomShape 2"/>
          <p:cNvSpPr/>
          <p:nvPr/>
        </p:nvSpPr>
        <p:spPr>
          <a:xfrm>
            <a:off x="1981080" y="1323720"/>
            <a:ext cx="6532560" cy="1035720"/>
          </a:xfrm>
          <a:prstGeom prst="rect">
            <a:avLst/>
          </a:prstGeom>
          <a:noFill/>
          <a:ln>
            <a:noFill/>
          </a:ln>
        </p:spPr>
        <p:style>
          <a:lnRef idx="0"/>
          <a:fillRef idx="0"/>
          <a:effectRef idx="0"/>
          <a:fontRef idx="minor"/>
        </p:style>
        <p:txBody>
          <a:bodyPr lIns="90000" rIns="90000" tIns="45000" bIns="45000"/>
          <a:p>
            <a:pPr>
              <a:lnSpc>
                <a:spcPct val="100000"/>
              </a:lnSpc>
            </a:pPr>
            <a:r>
              <a:rPr lang="es-MX" sz="3200" spc="-1" strike="noStrike">
                <a:solidFill>
                  <a:srgbClr val="8497b0"/>
                </a:solidFill>
                <a:uFill>
                  <a:solidFill>
                    <a:srgbClr val="ffffff"/>
                  </a:solidFill>
                </a:uFill>
                <a:latin typeface="MoolBoran"/>
                <a:ea typeface="DejaVu Sans"/>
              </a:rPr>
              <a:t>#include &lt;unistd.h&gt;</a:t>
            </a:r>
            <a:endParaRPr lang="es-MX" sz="1800" spc="-1" strike="noStrike">
              <a:solidFill>
                <a:srgbClr val="000000"/>
              </a:solidFill>
              <a:uFill>
                <a:solidFill>
                  <a:srgbClr val="ffffff"/>
                </a:solidFill>
              </a:uFill>
              <a:latin typeface="Arial"/>
            </a:endParaRPr>
          </a:p>
          <a:p>
            <a:pPr>
              <a:lnSpc>
                <a:spcPct val="100000"/>
              </a:lnSpc>
            </a:pPr>
            <a:r>
              <a:rPr lang="es-MX" sz="3200" spc="-1" strike="noStrike">
                <a:solidFill>
                  <a:srgbClr val="000000"/>
                </a:solidFill>
                <a:uFill>
                  <a:solidFill>
                    <a:srgbClr val="ffffff"/>
                  </a:solidFill>
                </a:uFill>
                <a:latin typeface="MoolBoran"/>
                <a:ea typeface="DejaVu Sans"/>
              </a:rPr>
              <a:t>int close(int sd)</a:t>
            </a:r>
            <a:endParaRPr lang="es-MX" sz="1800" spc="-1" strike="noStrike">
              <a:solidFill>
                <a:srgbClr val="000000"/>
              </a:solidFill>
              <a:uFill>
                <a:solidFill>
                  <a:srgbClr val="ffffff"/>
                </a:solidFill>
              </a:uFill>
              <a:latin typeface="Arial"/>
            </a:endParaRPr>
          </a:p>
        </p:txBody>
      </p:sp>
      <p:sp>
        <p:nvSpPr>
          <p:cNvPr id="594" name="CustomShape 3"/>
          <p:cNvSpPr/>
          <p:nvPr/>
        </p:nvSpPr>
        <p:spPr>
          <a:xfrm>
            <a:off x="4184640" y="3165840"/>
            <a:ext cx="1756080" cy="9118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595" name="CustomShape 4"/>
          <p:cNvSpPr/>
          <p:nvPr/>
        </p:nvSpPr>
        <p:spPr>
          <a:xfrm>
            <a:off x="5802120" y="3078000"/>
            <a:ext cx="148680" cy="5533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596" name="CustomShape 5"/>
          <p:cNvSpPr/>
          <p:nvPr/>
        </p:nvSpPr>
        <p:spPr>
          <a:xfrm>
            <a:off x="5879880" y="3069000"/>
            <a:ext cx="2159280" cy="91260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0 = éxito</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 error</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173" dur="indefinite" restart="never" nodeType="tmRoot">
          <p:childTnLst>
            <p:seq>
              <p:cTn id="174" nodeType="mainSeq"/>
              <p:prevCondLst>
                <p:cond delay="0" evt="onPrev">
                  <p:tgtEl>
                    <p:sldTgt/>
                  </p:tgtEl>
                </p:cond>
              </p:prevCondLst>
              <p:nextCondLst>
                <p:cond delay="0" evt="onNext">
                  <p:tgtEl>
                    <p:sldTgt/>
                  </p:tgtEl>
                </p:cond>
              </p:nextCondLst>
            </p:seq>
          </p:childTnLst>
        </p:cTn>
      </p:par>
    </p:tnLst>
  </p:timing>
</p:sld>
</file>

<file path=ppt/slides/slide9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97" name="CustomShape 1"/>
          <p:cNvSpPr/>
          <p:nvPr/>
        </p:nvSpPr>
        <p:spPr>
          <a:xfrm>
            <a:off x="1981080" y="274680"/>
            <a:ext cx="8228520" cy="560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connect()</a:t>
            </a:r>
            <a:endParaRPr lang="es-MX" sz="1800" spc="-1" strike="noStrike">
              <a:solidFill>
                <a:srgbClr val="000000"/>
              </a:solidFill>
              <a:uFill>
                <a:solidFill>
                  <a:srgbClr val="ffffff"/>
                </a:solidFill>
              </a:uFill>
              <a:latin typeface="Arial"/>
            </a:endParaRPr>
          </a:p>
        </p:txBody>
      </p:sp>
      <p:sp>
        <p:nvSpPr>
          <p:cNvPr id="598" name="CustomShape 2"/>
          <p:cNvSpPr/>
          <p:nvPr/>
        </p:nvSpPr>
        <p:spPr>
          <a:xfrm>
            <a:off x="1847520" y="1124640"/>
            <a:ext cx="8362080" cy="1727280"/>
          </a:xfrm>
          <a:prstGeom prst="rect">
            <a:avLst/>
          </a:prstGeom>
          <a:noFill/>
          <a:ln>
            <a:noFill/>
          </a:ln>
        </p:spPr>
        <p:style>
          <a:lnRef idx="0"/>
          <a:fillRef idx="0"/>
          <a:effectRef idx="0"/>
          <a:fontRef idx="minor"/>
        </p:style>
        <p:txBody>
          <a:bodyPr lIns="90000" rIns="90000" tIns="45000" bIns="45000"/>
          <a:p>
            <a:pPr>
              <a:lnSpc>
                <a:spcPct val="100000"/>
              </a:lnSpc>
            </a:pPr>
            <a:r>
              <a:rPr lang="es-MX" sz="2800" spc="-1" strike="noStrike">
                <a:solidFill>
                  <a:srgbClr val="5b9bd5"/>
                </a:solidFill>
                <a:uFill>
                  <a:solidFill>
                    <a:srgbClr val="ffffff"/>
                  </a:solidFill>
                </a:uFill>
                <a:latin typeface="MoolBoran"/>
                <a:ea typeface="DejaVu Sans"/>
              </a:rPr>
              <a:t>#include &lt;sys/socket.h&gt;</a:t>
            </a:r>
            <a:endParaRPr lang="es-MX" sz="1800" spc="-1" strike="noStrike">
              <a:solidFill>
                <a:srgbClr val="000000"/>
              </a:solidFill>
              <a:uFill>
                <a:solidFill>
                  <a:srgbClr val="ffffff"/>
                </a:solidFill>
              </a:uFill>
              <a:latin typeface="Arial"/>
            </a:endParaRPr>
          </a:p>
          <a:p>
            <a:pPr>
              <a:lnSpc>
                <a:spcPct val="100000"/>
              </a:lnSpc>
            </a:pPr>
            <a:r>
              <a:rPr lang="es-MX" sz="2800" spc="-1" strike="noStrike">
                <a:solidFill>
                  <a:srgbClr val="5b9bd5"/>
                </a:solidFill>
                <a:uFill>
                  <a:solidFill>
                    <a:srgbClr val="ffffff"/>
                  </a:solidFill>
                </a:uFill>
                <a:latin typeface="MoolBoran"/>
                <a:ea typeface="DejaVu Sans"/>
              </a:rPr>
              <a:t>#include &lt;sys/types.h&gt;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2800" spc="-1" strike="noStrike">
                <a:solidFill>
                  <a:srgbClr val="000000"/>
                </a:solidFill>
                <a:uFill>
                  <a:solidFill>
                    <a:srgbClr val="ffffff"/>
                  </a:solidFill>
                </a:uFill>
                <a:latin typeface="MoolBoran"/>
                <a:ea typeface="DejaVu Sans"/>
              </a:rPr>
              <a:t>int connect(int sd, const struct sockaddr *dir, socklen_t tam_ref);</a:t>
            </a:r>
            <a:endParaRPr lang="es-MX" sz="1800" spc="-1" strike="noStrike">
              <a:solidFill>
                <a:srgbClr val="000000"/>
              </a:solidFill>
              <a:uFill>
                <a:solidFill>
                  <a:srgbClr val="ffffff"/>
                </a:solidFill>
              </a:uFill>
              <a:latin typeface="Arial"/>
            </a:endParaRPr>
          </a:p>
        </p:txBody>
      </p:sp>
      <p:sp>
        <p:nvSpPr>
          <p:cNvPr id="599" name="CustomShape 3"/>
          <p:cNvSpPr/>
          <p:nvPr/>
        </p:nvSpPr>
        <p:spPr>
          <a:xfrm>
            <a:off x="4184640" y="3165840"/>
            <a:ext cx="1756080" cy="91188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600" name="CustomShape 4"/>
          <p:cNvSpPr/>
          <p:nvPr/>
        </p:nvSpPr>
        <p:spPr>
          <a:xfrm>
            <a:off x="5802120" y="3078000"/>
            <a:ext cx="148680" cy="5533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601" name="CustomShape 5"/>
          <p:cNvSpPr/>
          <p:nvPr/>
        </p:nvSpPr>
        <p:spPr>
          <a:xfrm>
            <a:off x="5879880" y="3069000"/>
            <a:ext cx="2159280" cy="912600"/>
          </a:xfrm>
          <a:prstGeom prst="rect">
            <a:avLst/>
          </a:prstGeom>
          <a:noFill/>
          <a:ln>
            <a:noFill/>
          </a:ln>
        </p:spPr>
        <p:style>
          <a:lnRef idx="0"/>
          <a:fillRef idx="0"/>
          <a:effectRef idx="0"/>
          <a:fontRef idx="minor"/>
        </p:style>
        <p:txBody>
          <a:bodyPr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0 = éxito</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 error</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Tree>
  </p:cSld>
  <p:timing>
    <p:tnLst>
      <p:par>
        <p:cTn id="175" dur="indefinite" restart="never" nodeType="tmRoot">
          <p:childTnLst>
            <p:seq>
              <p:cTn id="176" nodeType="mainSeq"/>
              <p:prevCondLst>
                <p:cond delay="0" evt="onPrev">
                  <p:tgtEl>
                    <p:sldTgt/>
                  </p:tgtEl>
                </p:cond>
              </p:prevCondLst>
              <p:nextCondLst>
                <p:cond delay="0" evt="onNext">
                  <p:tgtEl>
                    <p:sldTgt/>
                  </p:tgtEl>
                </p:cond>
              </p:nextCondLst>
            </p:seq>
          </p:childTnLst>
        </p:cTn>
      </p:par>
    </p:tnLst>
  </p:timing>
</p:sld>
</file>

<file path=ppt/slides/slide9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02" name="CustomShape 1"/>
          <p:cNvSpPr/>
          <p:nvPr/>
        </p:nvSpPr>
        <p:spPr>
          <a:xfrm>
            <a:off x="1981080" y="274680"/>
            <a:ext cx="8228520" cy="488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 connect()</a:t>
            </a:r>
            <a:endParaRPr lang="es-MX" sz="1800" spc="-1" strike="noStrike">
              <a:solidFill>
                <a:srgbClr val="000000"/>
              </a:solidFill>
              <a:uFill>
                <a:solidFill>
                  <a:srgbClr val="ffffff"/>
                </a:solidFill>
              </a:uFill>
              <a:latin typeface="Arial"/>
            </a:endParaRPr>
          </a:p>
        </p:txBody>
      </p:sp>
      <p:sp>
        <p:nvSpPr>
          <p:cNvPr id="603" name="CustomShape 2"/>
          <p:cNvSpPr/>
          <p:nvPr/>
        </p:nvSpPr>
        <p:spPr>
          <a:xfrm>
            <a:off x="1374480" y="1288440"/>
            <a:ext cx="9752040" cy="4352040"/>
          </a:xfrm>
          <a:prstGeom prst="rect">
            <a:avLst/>
          </a:prstGeom>
          <a:noFill/>
          <a:ln>
            <a:noFill/>
          </a:ln>
        </p:spPr>
        <p:style>
          <a:lnRef idx="0"/>
          <a:fillRef idx="0"/>
          <a:effectRef idx="0"/>
          <a:fontRef idx="minor"/>
        </p:style>
        <p:txBody>
          <a:bodyPr lIns="90000" rIns="90000" tIns="45000" bIns="45000"/>
          <a:p>
            <a:pPr>
              <a:lnSpc>
                <a:spcPct val="100000"/>
              </a:lnSpc>
            </a:pPr>
            <a:r>
              <a:rPr b="1" lang="es-MX" sz="1400" spc="-1" strike="noStrike">
                <a:solidFill>
                  <a:srgbClr val="444444"/>
                </a:solidFill>
                <a:uFill>
                  <a:solidFill>
                    <a:srgbClr val="ffffff"/>
                  </a:solidFill>
                </a:uFill>
                <a:latin typeface="Courier New"/>
                <a:ea typeface="DejaVu Sans"/>
              </a:rPr>
              <a:t>int op = 0;</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for(p = servinfo; p != NULL; p = p-&gt;ai_next) {</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if ((cd = socket(p-&gt;ai_family, p-&gt;ai_socktype,p-&gt;ai_protocol)) == -1) {</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perror("client: socket");</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continue;</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/*if (setsockopt(cd, IPPROTO_IPV6, IPV6_V6ONLY, (void *)&amp;op, sizeof(op)) == -1) {</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perror("setsockopt   no soporta IPv6");</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exit(1);</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if (connect(cd, p-&gt;ai_addr, p-&gt;ai_addrlen) == -1) {</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close(cd);</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perror("client: connect");</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continue;</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break;</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444444"/>
                </a:solidFill>
                <a:uFill>
                  <a:solidFill>
                    <a:srgbClr val="ffffff"/>
                  </a:solidFill>
                </a:uFill>
                <a:latin typeface="Courier New"/>
                <a:ea typeface="DejaVu Sans"/>
              </a:rPr>
              <a:t>    </a:t>
            </a:r>
            <a:r>
              <a:rPr b="1" lang="es-MX" sz="1400" spc="-1" strike="noStrike">
                <a:solidFill>
                  <a:srgbClr val="444444"/>
                </a:solidFill>
                <a:uFill>
                  <a:solidFill>
                    <a:srgbClr val="ffffff"/>
                  </a:solidFill>
                </a:uFill>
                <a:latin typeface="Courier New"/>
                <a:ea typeface="DejaVu Sans"/>
              </a:rPr>
              <a:t>}//for</a:t>
            </a:r>
            <a:endParaRPr lang="es-MX" sz="1800" spc="-1" strike="noStrike">
              <a:solidFill>
                <a:srgbClr val="000000"/>
              </a:solidFill>
              <a:uFill>
                <a:solidFill>
                  <a:srgbClr val="ffffff"/>
                </a:solidFill>
              </a:uFill>
              <a:latin typeface="Arial"/>
            </a:endParaRPr>
          </a:p>
        </p:txBody>
      </p:sp>
    </p:spTree>
  </p:cSld>
  <p:timing>
    <p:tnLst>
      <p:par>
        <p:cTn id="177" dur="indefinite" restart="never" nodeType="tmRoot">
          <p:childTnLst>
            <p:seq>
              <p:cTn id="178" nodeType="mainSeq"/>
              <p:prevCondLst>
                <p:cond delay="0" evt="onPrev">
                  <p:tgtEl>
                    <p:sldTgt/>
                  </p:tgtEl>
                </p:cond>
              </p:prevCondLst>
              <p:nextCondLst>
                <p:cond delay="0" evt="onNext">
                  <p:tgtEl>
                    <p:sldTgt/>
                  </p:tgtEl>
                </p:cond>
              </p:nextCondLst>
            </p:seq>
          </p:childTnLst>
        </p:cTn>
      </p:par>
    </p:tnLst>
  </p:timing>
</p:sld>
</file>

<file path=ppt/slides/slide9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04" name="CustomShape 1"/>
          <p:cNvSpPr/>
          <p:nvPr/>
        </p:nvSpPr>
        <p:spPr>
          <a:xfrm>
            <a:off x="851040" y="2077920"/>
            <a:ext cx="10514520" cy="1324440"/>
          </a:xfrm>
          <a:prstGeom prst="rect">
            <a:avLst/>
          </a:prstGeom>
          <a:noFill/>
          <a:ln>
            <a:noFill/>
          </a:ln>
        </p:spPr>
        <p:style>
          <a:lnRef idx="0"/>
          <a:fillRef idx="0"/>
          <a:effectRef idx="0"/>
          <a:fontRef idx="minor"/>
        </p:style>
        <p:txBody>
          <a:bodyPr lIns="0" rIns="0" tIns="0" bIns="0" anchor="ctr"/>
          <a:p>
            <a:pPr>
              <a:lnSpc>
                <a:spcPct val="90000"/>
              </a:lnSpc>
            </a:pPr>
            <a:r>
              <a:rPr lang="es-MX" sz="4400" spc="-1" strike="noStrike">
                <a:solidFill>
                  <a:srgbClr val="000000"/>
                </a:solidFill>
                <a:uFill>
                  <a:solidFill>
                    <a:srgbClr val="ffffff"/>
                  </a:solidFill>
                </a:uFill>
                <a:latin typeface="Arial"/>
                <a:ea typeface="DejaVu Sans"/>
              </a:rPr>
              <a:t>Sockets de datagrama bloqueantes en C</a:t>
            </a:r>
            <a:endParaRPr lang="es-MX" sz="1800" spc="-1" strike="noStrike">
              <a:solidFill>
                <a:srgbClr val="000000"/>
              </a:solidFill>
              <a:uFill>
                <a:solidFill>
                  <a:srgbClr val="ffffff"/>
                </a:solidFill>
              </a:uFill>
              <a:latin typeface="Arial"/>
            </a:endParaRPr>
          </a:p>
        </p:txBody>
      </p:sp>
    </p:spTree>
  </p:cSld>
  <p:timing>
    <p:tnLst>
      <p:par>
        <p:cTn id="179" dur="indefinite" restart="never" nodeType="tmRoot">
          <p:childTnLst>
            <p:seq>
              <p:cTn id="180" nodeType="mainSeq"/>
              <p:prevCondLst>
                <p:cond delay="0" evt="onPrev">
                  <p:tgtEl>
                    <p:sldTgt/>
                  </p:tgtEl>
                </p:cond>
              </p:prevCondLst>
              <p:nextCondLst>
                <p:cond delay="0" evt="onNext">
                  <p:tgtEl>
                    <p:sldTgt/>
                  </p:tgtEl>
                </p:cond>
              </p:nextCondLst>
            </p:seq>
          </p:childTnLst>
        </p:cTn>
      </p:par>
    </p:tnLst>
  </p:timing>
</p:sld>
</file>

<file path=ppt/slides/slide9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05" name="CustomShape 1"/>
          <p:cNvSpPr/>
          <p:nvPr/>
        </p:nvSpPr>
        <p:spPr>
          <a:xfrm>
            <a:off x="1919520" y="0"/>
            <a:ext cx="8228520" cy="1141920"/>
          </a:xfrm>
          <a:prstGeom prst="rect">
            <a:avLst/>
          </a:prstGeom>
          <a:noFill/>
          <a:ln>
            <a:noFill/>
          </a:ln>
        </p:spPr>
        <p:style>
          <a:lnRef idx="0"/>
          <a:fillRef idx="0"/>
          <a:effectRef idx="0"/>
          <a:fontRef idx="minor"/>
        </p:style>
        <p:txBody>
          <a:bodyPr lIns="90000" rIns="90000" tIns="45000" bIns="45000" anchor="ctr"/>
          <a:p>
            <a:pPr>
              <a:lnSpc>
                <a:spcPct val="90000"/>
              </a:lnSpc>
            </a:pPr>
            <a:r>
              <a:rPr lang="es-MX" sz="3000" spc="-1" strike="noStrike">
                <a:solidFill>
                  <a:srgbClr val="000000"/>
                </a:solidFill>
                <a:uFill>
                  <a:solidFill>
                    <a:srgbClr val="ffffff"/>
                  </a:solidFill>
                </a:uFill>
                <a:latin typeface="Calibri Light"/>
                <a:ea typeface="DejaVu Sans"/>
              </a:rPr>
              <a:t>Función socket() //&lt;sys/socket.h&gt;</a:t>
            </a:r>
            <a:endParaRPr lang="es-MX" sz="1800" spc="-1" strike="noStrike">
              <a:solidFill>
                <a:srgbClr val="000000"/>
              </a:solidFill>
              <a:uFill>
                <a:solidFill>
                  <a:srgbClr val="ffffff"/>
                </a:solidFill>
              </a:uFill>
              <a:latin typeface="Arial"/>
            </a:endParaRPr>
          </a:p>
        </p:txBody>
      </p:sp>
      <p:sp>
        <p:nvSpPr>
          <p:cNvPr id="606" name="CustomShape 2"/>
          <p:cNvSpPr/>
          <p:nvPr/>
        </p:nvSpPr>
        <p:spPr>
          <a:xfrm>
            <a:off x="2135520" y="1263960"/>
            <a:ext cx="8228520" cy="675720"/>
          </a:xfrm>
          <a:prstGeom prst="rect">
            <a:avLst/>
          </a:prstGeom>
          <a:noFill/>
          <a:ln>
            <a:noFill/>
          </a:ln>
        </p:spPr>
        <p:style>
          <a:lnRef idx="0"/>
          <a:fillRef idx="0"/>
          <a:effectRef idx="0"/>
          <a:fontRef idx="minor"/>
        </p:style>
        <p:txBody>
          <a:bodyPr lIns="90000" rIns="90000" tIns="45000" bIns="45000"/>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int socket(int dominio, int tipo, int protocolo) </a:t>
            </a:r>
            <a:endParaRPr lang="es-MX" sz="1800" spc="-1" strike="noStrike">
              <a:solidFill>
                <a:srgbClr val="000000"/>
              </a:solidFill>
              <a:uFill>
                <a:solidFill>
                  <a:srgbClr val="ffffff"/>
                </a:solidFill>
              </a:uFill>
              <a:latin typeface="Arial"/>
            </a:endParaRPr>
          </a:p>
        </p:txBody>
      </p:sp>
      <p:sp>
        <p:nvSpPr>
          <p:cNvPr id="607" name="CustomShape 3"/>
          <p:cNvSpPr/>
          <p:nvPr/>
        </p:nvSpPr>
        <p:spPr>
          <a:xfrm>
            <a:off x="1919520" y="1940400"/>
            <a:ext cx="8135640" cy="4768920"/>
          </a:xfrm>
          <a:prstGeom prst="rect">
            <a:avLst/>
          </a:prstGeom>
          <a:noFill/>
          <a:ln>
            <a:noFill/>
          </a:ln>
        </p:spPr>
        <p:style>
          <a:lnRef idx="0"/>
          <a:fillRef idx="0"/>
          <a:effectRef idx="0"/>
          <a:fontRef idx="minor"/>
        </p:style>
        <p:txBody>
          <a:bodyPr lIns="90000" rIns="90000" tIns="45000" bIns="45000" anchor="ctr"/>
          <a:p>
            <a:pPr>
              <a:lnSpc>
                <a:spcPct val="100000"/>
              </a:lnSpc>
            </a:pPr>
            <a:r>
              <a:rPr lang="es-MX" sz="1400" spc="-1" strike="noStrike">
                <a:solidFill>
                  <a:srgbClr val="000000"/>
                </a:solidFill>
                <a:uFill>
                  <a:solidFill>
                    <a:srgbClr val="ffffff"/>
                  </a:solidFill>
                </a:uFill>
                <a:latin typeface="Arial Unicode MS"/>
                <a:ea typeface="DejaVu Sans"/>
              </a:rPr>
              <a:t>int sd;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struct addrinfo i, *r, *p;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memset(&amp;i, 0, sizeof (i)); //indicio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i.ai_family = AF_INET6; /* Permite IPv4 or IPv6 */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i.ai_socktype = SOCK_DGRAM;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i.ai_flags = AI_PASSIVE; // utilizado para hacer el bind</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i.ai_protocol = 0; /* Any protocol */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i.ai_canonname = NULL;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i.ai_addr = NULL;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i.ai_next = NULL;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if ((rv = getaddrinfo(NULL, pto, &amp;i, &amp;r)) != 0)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fprintf(stderr, "getaddrinfo: %s\n", gai_strerror(rv));</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return 1;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}//if</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for(p = r; p != NULL; p = p-&gt;ai_next) {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if </a:t>
            </a:r>
            <a:r>
              <a:rPr b="1" lang="es-MX" sz="1400" spc="-1" strike="noStrike">
                <a:solidFill>
                  <a:srgbClr val="000000"/>
                </a:solidFill>
                <a:uFill>
                  <a:solidFill>
                    <a:srgbClr val="ffffff"/>
                  </a:solidFill>
                </a:uFill>
                <a:latin typeface="Arial Unicode MS"/>
                <a:ea typeface="DejaVu Sans"/>
              </a:rPr>
              <a:t>((sd = socket(p-&gt;ai_family, p-&gt;ai_socktype,p-&gt;ai_protocol)</a:t>
            </a:r>
            <a:r>
              <a:rPr lang="es-MX" sz="1400" spc="-1" strike="noStrike">
                <a:solidFill>
                  <a:srgbClr val="000000"/>
                </a:solidFill>
                <a:uFill>
                  <a:solidFill>
                    <a:srgbClr val="ffffff"/>
                  </a:solidFill>
                </a:uFill>
                <a:latin typeface="Arial Unicode MS"/>
                <a:ea typeface="DejaVu Sans"/>
              </a:rPr>
              <a:t>)</a:t>
            </a:r>
            <a:r>
              <a:rPr b="1"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 -1) {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perror("server: socket");</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continue;</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}//if</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break;</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}//for</a:t>
            </a:r>
            <a:r>
              <a:rPr lang="es-MX" sz="1400" spc="-1" strike="noStrike">
                <a:solidFill>
                  <a:srgbClr val="000000"/>
                </a:solidFill>
                <a:uFill>
                  <a:solidFill>
                    <a:srgbClr val="ffffff"/>
                  </a:solidFill>
                </a:uFill>
                <a:latin typeface="Calibri"/>
                <a:ea typeface="DejaVu Sans"/>
              </a:rPr>
              <a:t> </a:t>
            </a:r>
            <a:endParaRPr lang="es-MX" sz="1800" spc="-1" strike="noStrike">
              <a:solidFill>
                <a:srgbClr val="000000"/>
              </a:solidFill>
              <a:uFill>
                <a:solidFill>
                  <a:srgbClr val="ffffff"/>
                </a:solidFill>
              </a:uFill>
              <a:latin typeface="Arial"/>
            </a:endParaRPr>
          </a:p>
        </p:txBody>
      </p:sp>
    </p:spTree>
  </p:cSld>
  <p:timing>
    <p:tnLst>
      <p:par>
        <p:cTn id="181" dur="indefinite" restart="never" nodeType="tmRoot">
          <p:childTnLst>
            <p:seq>
              <p:cTn id="182" nodeType="mainSeq"/>
              <p:prevCondLst>
                <p:cond delay="0" evt="onPrev">
                  <p:tgtEl>
                    <p:sldTgt/>
                  </p:tgtEl>
                </p:cond>
              </p:prevCondLst>
              <p:nextCondLst>
                <p:cond delay="0" evt="onNext">
                  <p:tgtEl>
                    <p:sldTgt/>
                  </p:tgtEl>
                </p:cond>
              </p:nextCondLst>
            </p:seq>
          </p:childTnLst>
        </p:cTn>
      </p:par>
    </p:tnLst>
  </p:timing>
</p:sld>
</file>

<file path=ppt/slides/slide9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08" name="CustomShape 1"/>
          <p:cNvSpPr/>
          <p:nvPr/>
        </p:nvSpPr>
        <p:spPr>
          <a:xfrm>
            <a:off x="838080" y="365040"/>
            <a:ext cx="10514520" cy="132444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Función bind()</a:t>
            </a:r>
            <a:endParaRPr lang="es-MX" sz="1800" spc="-1" strike="noStrike">
              <a:solidFill>
                <a:srgbClr val="000000"/>
              </a:solidFill>
              <a:uFill>
                <a:solidFill>
                  <a:srgbClr val="ffffff"/>
                </a:solidFill>
              </a:uFill>
              <a:latin typeface="Arial"/>
            </a:endParaRPr>
          </a:p>
        </p:txBody>
      </p:sp>
      <p:sp>
        <p:nvSpPr>
          <p:cNvPr id="609" name="CustomShape 2"/>
          <p:cNvSpPr/>
          <p:nvPr/>
        </p:nvSpPr>
        <p:spPr>
          <a:xfrm>
            <a:off x="1981080" y="1448640"/>
            <a:ext cx="8228520" cy="3556080"/>
          </a:xfrm>
          <a:prstGeom prst="rect">
            <a:avLst/>
          </a:prstGeom>
          <a:noFill/>
          <a:ln>
            <a:noFill/>
          </a:ln>
        </p:spPr>
        <p:style>
          <a:lnRef idx="0"/>
          <a:fillRef idx="0"/>
          <a:effectRef idx="0"/>
          <a:fontRef idx="minor"/>
        </p:style>
        <p:txBody>
          <a:bodyPr lIns="90000" rIns="90000" tIns="45000" bIns="45000"/>
          <a:p>
            <a:pPr>
              <a:lnSpc>
                <a:spcPct val="100000"/>
              </a:lnSpc>
            </a:pPr>
            <a:r>
              <a:rPr lang="es-MX" sz="2800" spc="-1" strike="noStrike">
                <a:solidFill>
                  <a:srgbClr val="8497b0"/>
                </a:solidFill>
                <a:uFill>
                  <a:solidFill>
                    <a:srgbClr val="ffffff"/>
                  </a:solidFill>
                </a:uFill>
                <a:latin typeface="MoolBoran"/>
                <a:ea typeface="DejaVu Sans"/>
              </a:rPr>
              <a:t>#include &lt;sys/socket.h&gt;</a:t>
            </a:r>
            <a:endParaRPr lang="es-MX" sz="1800" spc="-1" strike="noStrike">
              <a:solidFill>
                <a:srgbClr val="000000"/>
              </a:solidFill>
              <a:uFill>
                <a:solidFill>
                  <a:srgbClr val="ffffff"/>
                </a:solidFill>
              </a:uFill>
              <a:latin typeface="Arial"/>
            </a:endParaRPr>
          </a:p>
          <a:p>
            <a:pPr>
              <a:lnSpc>
                <a:spcPct val="100000"/>
              </a:lnSpc>
            </a:pPr>
            <a:r>
              <a:rPr lang="es-MX" sz="2800" spc="-1" strike="noStrike">
                <a:solidFill>
                  <a:srgbClr val="8497b0"/>
                </a:solidFill>
                <a:uFill>
                  <a:solidFill>
                    <a:srgbClr val="ffffff"/>
                  </a:solidFill>
                </a:uFill>
                <a:latin typeface="MoolBoran"/>
                <a:ea typeface="DejaVu Sans"/>
              </a:rPr>
              <a:t>#include &lt;netinet/in.h&gt; </a:t>
            </a:r>
            <a:endParaRPr lang="es-MX" sz="1800" spc="-1" strike="noStrike">
              <a:solidFill>
                <a:srgbClr val="000000"/>
              </a:solidFill>
              <a:uFill>
                <a:solidFill>
                  <a:srgbClr val="ffffff"/>
                </a:solidFill>
              </a:uFill>
              <a:latin typeface="Arial"/>
            </a:endParaRPr>
          </a:p>
          <a:p>
            <a:pPr>
              <a:lnSpc>
                <a:spcPct val="100000"/>
              </a:lnSpc>
            </a:pPr>
            <a:r>
              <a:rPr lang="es-MX" sz="2800" spc="-1" strike="noStrike">
                <a:solidFill>
                  <a:srgbClr val="000000"/>
                </a:solidFill>
                <a:uFill>
                  <a:solidFill>
                    <a:srgbClr val="ffffff"/>
                  </a:solidFill>
                </a:uFill>
                <a:latin typeface="MoolBoran"/>
                <a:ea typeface="DejaVu Sans"/>
              </a:rPr>
              <a:t>int bind(int sd, const struct sockaddr *addr, socklen_t addrlen);</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indent="-216000">
              <a:lnSpc>
                <a:spcPct val="90000"/>
              </a:lnSpc>
              <a:buClr>
                <a:srgbClr val="000000"/>
              </a:buClr>
              <a:buFont typeface="Arial"/>
              <a:buChar char="•"/>
            </a:pPr>
            <a:r>
              <a:rPr lang="es-MX" sz="2800" spc="-1" strike="noStrike">
                <a:solidFill>
                  <a:srgbClr val="000000"/>
                </a:solidFill>
                <a:uFill>
                  <a:solidFill>
                    <a:srgbClr val="ffffff"/>
                  </a:solidFill>
                </a:uFill>
                <a:latin typeface="Calibri"/>
                <a:ea typeface="DejaVu Sans"/>
              </a:rPr>
              <a:t>Valor devuelto:</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p:txBody>
      </p:sp>
      <p:sp>
        <p:nvSpPr>
          <p:cNvPr id="610" name="CustomShape 3"/>
          <p:cNvSpPr/>
          <p:nvPr/>
        </p:nvSpPr>
        <p:spPr>
          <a:xfrm>
            <a:off x="5015880" y="3645000"/>
            <a:ext cx="154440" cy="913320"/>
          </a:xfrm>
          <a:prstGeom prst="leftBrace">
            <a:avLst>
              <a:gd name="adj1" fmla="val 8333"/>
              <a:gd name="adj2" fmla="val 50000"/>
            </a:avLst>
          </a:prstGeom>
          <a:noFill/>
          <a:ln w="9360">
            <a:solidFill>
              <a:srgbClr val="4a7ebb"/>
            </a:solidFill>
            <a:round/>
          </a:ln>
        </p:spPr>
        <p:style>
          <a:lnRef idx="0"/>
          <a:fillRef idx="0"/>
          <a:effectRef idx="0"/>
          <a:fontRef idx="minor"/>
        </p:style>
      </p:sp>
      <p:sp>
        <p:nvSpPr>
          <p:cNvPr id="611" name="CustomShape 4"/>
          <p:cNvSpPr/>
          <p:nvPr/>
        </p:nvSpPr>
        <p:spPr>
          <a:xfrm>
            <a:off x="4986720" y="3778920"/>
            <a:ext cx="1227600" cy="638280"/>
          </a:xfrm>
          <a:prstGeom prst="rect">
            <a:avLst/>
          </a:prstGeom>
          <a:noFill/>
          <a:ln>
            <a:noFill/>
          </a:ln>
        </p:spPr>
        <p:style>
          <a:lnRef idx="0"/>
          <a:fillRef idx="0"/>
          <a:effectRef idx="0"/>
          <a:fontRef idx="minor"/>
        </p:style>
        <p:txBody>
          <a:bodyPr wrap="none" lIns="90000" rIns="90000" tIns="45000" bIns="45000"/>
          <a:p>
            <a:pPr>
              <a:lnSpc>
                <a:spcPct val="100000"/>
              </a:lnSpc>
            </a:pPr>
            <a:r>
              <a:rPr lang="es-MX" sz="1800" spc="-1" strike="noStrike">
                <a:solidFill>
                  <a:srgbClr val="000000"/>
                </a:solidFill>
                <a:uFill>
                  <a:solidFill>
                    <a:srgbClr val="ffffff"/>
                  </a:solidFill>
                </a:uFill>
                <a:latin typeface="Calibri"/>
                <a:ea typeface="DejaVu Sans"/>
              </a:rPr>
              <a:t>0 = éxito</a:t>
            </a:r>
            <a:endParaRPr lang="es-MX" sz="1800" spc="-1" strike="noStrike">
              <a:solidFill>
                <a:srgbClr val="000000"/>
              </a:solidFill>
              <a:uFill>
                <a:solidFill>
                  <a:srgbClr val="ffffff"/>
                </a:solidFill>
              </a:uFill>
              <a:latin typeface="Arial"/>
            </a:endParaRPr>
          </a:p>
          <a:p>
            <a:pPr>
              <a:lnSpc>
                <a:spcPct val="100000"/>
              </a:lnSpc>
            </a:pPr>
            <a:r>
              <a:rPr lang="es-MX" sz="1800" spc="-1" strike="noStrike">
                <a:solidFill>
                  <a:srgbClr val="000000"/>
                </a:solidFill>
                <a:uFill>
                  <a:solidFill>
                    <a:srgbClr val="ffffff"/>
                  </a:solidFill>
                </a:uFill>
                <a:latin typeface="Calibri"/>
                <a:ea typeface="DejaVu Sans"/>
              </a:rPr>
              <a:t>-1= error</a:t>
            </a:r>
            <a:endParaRPr lang="es-MX" sz="1800" spc="-1" strike="noStrike">
              <a:solidFill>
                <a:srgbClr val="000000"/>
              </a:solidFill>
              <a:uFill>
                <a:solidFill>
                  <a:srgbClr val="ffffff"/>
                </a:solidFill>
              </a:uFill>
              <a:latin typeface="Arial"/>
            </a:endParaRPr>
          </a:p>
        </p:txBody>
      </p:sp>
    </p:spTree>
  </p:cSld>
  <p:timing>
    <p:tnLst>
      <p:par>
        <p:cTn id="183" dur="indefinite" restart="never" nodeType="tmRoot">
          <p:childTnLst>
            <p:seq>
              <p:cTn id="184" nodeType="mainSeq"/>
              <p:prevCondLst>
                <p:cond delay="0" evt="onPrev">
                  <p:tgtEl>
                    <p:sldTgt/>
                  </p:tgtEl>
                </p:cond>
              </p:prevCondLst>
              <p:nextCondLst>
                <p:cond delay="0" evt="onNext">
                  <p:tgtEl>
                    <p:sldTgt/>
                  </p:tgtEl>
                </p:cond>
              </p:nextCondLst>
            </p:seq>
          </p:childTnLst>
        </p:cTn>
      </p:par>
    </p:tnLst>
  </p:timing>
</p:sld>
</file>

<file path=ppt/slides/slide9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12" name="CustomShape 1"/>
          <p:cNvSpPr/>
          <p:nvPr/>
        </p:nvSpPr>
        <p:spPr>
          <a:xfrm>
            <a:off x="1775520" y="116640"/>
            <a:ext cx="8228520" cy="560880"/>
          </a:xfrm>
          <a:prstGeom prst="rect">
            <a:avLst/>
          </a:prstGeom>
          <a:noFill/>
          <a:ln>
            <a:noFill/>
          </a:ln>
        </p:spPr>
        <p:style>
          <a:lnRef idx="0"/>
          <a:fillRef idx="0"/>
          <a:effectRef idx="0"/>
          <a:fontRef idx="minor"/>
        </p:style>
        <p:txBody>
          <a:bodyPr lIns="90000" rIns="90000" tIns="45000" bIns="45000" anchor="ctr"/>
          <a:p>
            <a:pPr>
              <a:lnSpc>
                <a:spcPct val="90000"/>
              </a:lnSpc>
            </a:pPr>
            <a:r>
              <a:rPr lang="es-MX" sz="4400" spc="-1" strike="noStrike">
                <a:solidFill>
                  <a:srgbClr val="000000"/>
                </a:solidFill>
                <a:uFill>
                  <a:solidFill>
                    <a:srgbClr val="ffffff"/>
                  </a:solidFill>
                </a:uFill>
                <a:latin typeface="Calibri Light"/>
                <a:ea typeface="DejaVu Sans"/>
              </a:rPr>
              <a:t>Ejemplo  bind()</a:t>
            </a:r>
            <a:endParaRPr lang="es-MX" sz="1800" spc="-1" strike="noStrike">
              <a:solidFill>
                <a:srgbClr val="000000"/>
              </a:solidFill>
              <a:uFill>
                <a:solidFill>
                  <a:srgbClr val="ffffff"/>
                </a:solidFill>
              </a:uFill>
              <a:latin typeface="Arial"/>
            </a:endParaRPr>
          </a:p>
        </p:txBody>
      </p:sp>
      <p:sp>
        <p:nvSpPr>
          <p:cNvPr id="613" name="CustomShape 2"/>
          <p:cNvSpPr/>
          <p:nvPr/>
        </p:nvSpPr>
        <p:spPr>
          <a:xfrm>
            <a:off x="2279520" y="678240"/>
            <a:ext cx="8872920" cy="6179040"/>
          </a:xfrm>
          <a:prstGeom prst="rect">
            <a:avLst/>
          </a:prstGeom>
          <a:noFill/>
          <a:ln>
            <a:noFill/>
          </a:ln>
        </p:spPr>
        <p:style>
          <a:lnRef idx="0"/>
          <a:fillRef idx="0"/>
          <a:effectRef idx="0"/>
          <a:fontRef idx="minor"/>
        </p:style>
        <p:txBody>
          <a:bodyPr lIns="90000" rIns="90000" tIns="45000" bIns="45000" anchor="ctr"/>
          <a:p>
            <a:pPr>
              <a:lnSpc>
                <a:spcPct val="100000"/>
              </a:lnSpc>
            </a:pPr>
            <a:r>
              <a:rPr lang="es-MX" sz="1400" spc="-1" strike="noStrike">
                <a:solidFill>
                  <a:srgbClr val="000000"/>
                </a:solidFill>
                <a:uFill>
                  <a:solidFill>
                    <a:srgbClr val="ffffff"/>
                  </a:solidFill>
                </a:uFill>
                <a:latin typeface="Arial Unicode MS"/>
                <a:ea typeface="DejaVu Sans"/>
              </a:rPr>
              <a:t>int sd;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struct addrinfo i, *r, *p;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memset(&amp;i, 0, sizeof (i)); //indicio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i.ai_family = AF_INET6; /* Permite IPv4 or IPv6 */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i.ai_socktype = SOCK_DGRAM;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i.ai_flags = AI_PASSIVE; // utilizado para hacer el bind</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i.ai_protocol = 0; /* Any protocol */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i.ai_canonname = NULL;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i.ai_addr = NULL;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i.ai_next = NULL;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if ((rv = getaddrinfo(NULL, pto, &amp;i, &amp;r)) != 0)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fprintf(stderr, "getaddrinfo: %s\n", gai_strerror(rv));</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return 1;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}//if</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for(p = r; p != NULL; p = p-&gt;ai_next) {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if ((sd = socket(p-&gt;ai_family, p-&gt;ai_socktype,p-&gt;ai_protocol)) == -1) { </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perror("server: socket");</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continue;</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}//if</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Arial Unicode MS"/>
                <a:ea typeface="DejaVu Sans"/>
              </a:rPr>
              <a:t>     </a:t>
            </a:r>
            <a:r>
              <a:rPr b="1" lang="es-MX" sz="1400" spc="-1" strike="noStrike">
                <a:solidFill>
                  <a:srgbClr val="000000"/>
                </a:solidFill>
                <a:uFill>
                  <a:solidFill>
                    <a:srgbClr val="ffffff"/>
                  </a:solidFill>
                </a:uFill>
                <a:latin typeface="Arial Unicode MS"/>
                <a:ea typeface="DejaVu Sans"/>
              </a:rPr>
              <a:t>if (bind(sd, p-&gt;ai_addr, p-&gt;ai_addrlen) == -1) {</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Arial Unicode MS"/>
                <a:ea typeface="DejaVu Sans"/>
              </a:rPr>
              <a:t>         </a:t>
            </a:r>
            <a:r>
              <a:rPr b="1" lang="es-MX" sz="1400" spc="-1" strike="noStrike">
                <a:solidFill>
                  <a:srgbClr val="000000"/>
                </a:solidFill>
                <a:uFill>
                  <a:solidFill>
                    <a:srgbClr val="ffffff"/>
                  </a:solidFill>
                </a:uFill>
                <a:latin typeface="Arial Unicode MS"/>
                <a:ea typeface="DejaVu Sans"/>
              </a:rPr>
              <a:t>close(sd); </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Arial Unicode MS"/>
                <a:ea typeface="DejaVu Sans"/>
              </a:rPr>
              <a:t>         </a:t>
            </a:r>
            <a:r>
              <a:rPr b="1" lang="es-MX" sz="1400" spc="-1" strike="noStrike">
                <a:solidFill>
                  <a:srgbClr val="000000"/>
                </a:solidFill>
                <a:uFill>
                  <a:solidFill>
                    <a:srgbClr val="ffffff"/>
                  </a:solidFill>
                </a:uFill>
                <a:latin typeface="Arial Unicode MS"/>
                <a:ea typeface="DejaVu Sans"/>
              </a:rPr>
              <a:t>perror("server: bind"); </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Arial Unicode MS"/>
                <a:ea typeface="DejaVu Sans"/>
              </a:rPr>
              <a:t>         </a:t>
            </a:r>
            <a:r>
              <a:rPr b="1" lang="es-MX" sz="1400" spc="-1" strike="noStrike">
                <a:solidFill>
                  <a:srgbClr val="000000"/>
                </a:solidFill>
                <a:uFill>
                  <a:solidFill>
                    <a:srgbClr val="ffffff"/>
                  </a:solidFill>
                </a:uFill>
                <a:latin typeface="Arial Unicode MS"/>
                <a:ea typeface="DejaVu Sans"/>
              </a:rPr>
              <a:t>continue; </a:t>
            </a:r>
            <a:endParaRPr lang="es-MX" sz="1800" spc="-1" strike="noStrike">
              <a:solidFill>
                <a:srgbClr val="000000"/>
              </a:solidFill>
              <a:uFill>
                <a:solidFill>
                  <a:srgbClr val="ffffff"/>
                </a:solidFill>
              </a:uFill>
              <a:latin typeface="Arial"/>
            </a:endParaRPr>
          </a:p>
          <a:p>
            <a:pPr>
              <a:lnSpc>
                <a:spcPct val="100000"/>
              </a:lnSpc>
            </a:pPr>
            <a:r>
              <a:rPr b="1" lang="es-MX" sz="1400" spc="-1" strike="noStrike">
                <a:solidFill>
                  <a:srgbClr val="000000"/>
                </a:solidFill>
                <a:uFill>
                  <a:solidFill>
                    <a:srgbClr val="ffffff"/>
                  </a:solidFill>
                </a:uFill>
                <a:latin typeface="Arial Unicode MS"/>
                <a:ea typeface="DejaVu Sans"/>
              </a:rPr>
              <a:t>      </a:t>
            </a:r>
            <a:r>
              <a:rPr b="1" lang="es-MX" sz="1400" spc="-1" strike="noStrike">
                <a:solidFill>
                  <a:srgbClr val="000000"/>
                </a:solidFill>
                <a:uFill>
                  <a:solidFill>
                    <a:srgbClr val="ffffff"/>
                  </a:solidFill>
                </a:uFill>
                <a:latin typeface="Arial Unicode MS"/>
                <a:ea typeface="DejaVu Sans"/>
              </a:rPr>
              <a:t>}//if</a:t>
            </a:r>
            <a:r>
              <a:rPr lang="es-MX" sz="1400" spc="-1" strike="noStrike">
                <a:solidFill>
                  <a:srgbClr val="000000"/>
                </a:solidFill>
                <a:uFill>
                  <a:solidFill>
                    <a:srgbClr val="ffffff"/>
                  </a:solidFill>
                </a:uFill>
                <a:latin typeface="Calibri"/>
                <a:ea typeface="DejaVu Sans"/>
              </a:rPr>
              <a:t> </a:t>
            </a:r>
            <a:endParaRPr lang="es-MX" sz="1800" spc="-1" strike="noStrike">
              <a:solidFill>
                <a:srgbClr val="000000"/>
              </a:solidFill>
              <a:uFill>
                <a:solidFill>
                  <a:srgbClr val="ffffff"/>
                </a:solidFill>
              </a:uFill>
              <a:latin typeface="Arial"/>
            </a:endParaRPr>
          </a:p>
          <a:p>
            <a:pPr>
              <a:lnSpc>
                <a:spcPct val="100000"/>
              </a:lnSpc>
            </a:pP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   </a:t>
            </a:r>
            <a:r>
              <a:rPr lang="es-MX" sz="1400" spc="-1" strike="noStrike">
                <a:solidFill>
                  <a:srgbClr val="000000"/>
                </a:solidFill>
                <a:uFill>
                  <a:solidFill>
                    <a:srgbClr val="ffffff"/>
                  </a:solidFill>
                </a:uFill>
                <a:latin typeface="Arial Unicode MS"/>
                <a:ea typeface="DejaVu Sans"/>
              </a:rPr>
              <a:t>break;</a:t>
            </a:r>
            <a:endParaRPr lang="es-MX" sz="1800" spc="-1" strike="noStrike">
              <a:solidFill>
                <a:srgbClr val="000000"/>
              </a:solidFill>
              <a:uFill>
                <a:solidFill>
                  <a:srgbClr val="ffffff"/>
                </a:solidFill>
              </a:uFill>
              <a:latin typeface="Arial"/>
            </a:endParaRPr>
          </a:p>
          <a:p>
            <a:pPr>
              <a:lnSpc>
                <a:spcPct val="100000"/>
              </a:lnSpc>
            </a:pPr>
            <a:r>
              <a:rPr lang="es-MX" sz="1400" spc="-1" strike="noStrike">
                <a:solidFill>
                  <a:srgbClr val="000000"/>
                </a:solidFill>
                <a:uFill>
                  <a:solidFill>
                    <a:srgbClr val="ffffff"/>
                  </a:solidFill>
                </a:uFill>
                <a:latin typeface="Arial Unicode MS"/>
                <a:ea typeface="DejaVu Sans"/>
              </a:rPr>
              <a:t>}//for</a:t>
            </a:r>
            <a:r>
              <a:rPr lang="es-MX" sz="1400" spc="-1" strike="noStrike">
                <a:solidFill>
                  <a:srgbClr val="000000"/>
                </a:solidFill>
                <a:uFill>
                  <a:solidFill>
                    <a:srgbClr val="ffffff"/>
                  </a:solidFill>
                </a:uFill>
                <a:latin typeface="Calibri"/>
                <a:ea typeface="DejaVu Sans"/>
              </a:rPr>
              <a:t> </a:t>
            </a:r>
            <a:endParaRPr lang="es-MX" sz="1800" spc="-1" strike="noStrike">
              <a:solidFill>
                <a:srgbClr val="000000"/>
              </a:solidFill>
              <a:uFill>
                <a:solidFill>
                  <a:srgbClr val="ffffff"/>
                </a:solidFill>
              </a:uFill>
              <a:latin typeface="Arial"/>
            </a:endParaRPr>
          </a:p>
        </p:txBody>
      </p:sp>
    </p:spTree>
  </p:cSld>
  <p:timing>
    <p:tnLst>
      <p:par>
        <p:cTn id="185" dur="indefinite" restart="never" nodeType="tmRoot">
          <p:childTnLst>
            <p:seq>
              <p:cTn id="186"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otalTime>17881</TotalTime>
  <Application>LibreOffice/5.0.6.2$Linux_X86_64 LibreOffice_project/00m0$Build-2</Application>
  <Paragraphs>1733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language>es-MX</dc:language>
  <dcterms:modified xsi:type="dcterms:W3CDTF">2018-10-24T15:52:50Z</dcterms:modified>
  <cp:revision>130</cp:revision>
  <dc:title>Presentación de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2</vt:i4>
  </property>
  <property fmtid="{D5CDD505-2E9C-101B-9397-08002B2CF9AE}" pid="8" name="PresentationFormat">
    <vt:lpwstr>Panorámica</vt:lpwstr>
  </property>
  <property fmtid="{D5CDD505-2E9C-101B-9397-08002B2CF9AE}" pid="9" name="ScaleCrop">
    <vt:bool>0</vt:bool>
  </property>
  <property fmtid="{D5CDD505-2E9C-101B-9397-08002B2CF9AE}" pid="10" name="ShareDoc">
    <vt:bool>0</vt:bool>
  </property>
  <property fmtid="{D5CDD505-2E9C-101B-9397-08002B2CF9AE}" pid="11" name="Slides">
    <vt:i4>210</vt:i4>
  </property>
</Properties>
</file>